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8.xml" ContentType="application/vnd.openxmlformats-officedocument.presentationml.slideLayout+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8.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00" r:id="rId3"/>
  </p:sldMasterIdLst>
  <p:notesMasterIdLst>
    <p:notesMasterId r:id="rId30"/>
  </p:notesMasterIdLst>
  <p:handoutMasterIdLst>
    <p:handoutMasterId r:id="rId31"/>
  </p:handoutMasterIdLst>
  <p:sldIdLst>
    <p:sldId id="550" r:id="rId4"/>
    <p:sldId id="407" r:id="rId5"/>
    <p:sldId id="448" r:id="rId6"/>
    <p:sldId id="451" r:id="rId7"/>
    <p:sldId id="421" r:id="rId8"/>
    <p:sldId id="543" r:id="rId9"/>
    <p:sldId id="544" r:id="rId10"/>
    <p:sldId id="545" r:id="rId11"/>
    <p:sldId id="439" r:id="rId12"/>
    <p:sldId id="408" r:id="rId13"/>
    <p:sldId id="506" r:id="rId14"/>
    <p:sldId id="461" r:id="rId15"/>
    <p:sldId id="453" r:id="rId16"/>
    <p:sldId id="546" r:id="rId17"/>
    <p:sldId id="548" r:id="rId18"/>
    <p:sldId id="549" r:id="rId19"/>
    <p:sldId id="527" r:id="rId20"/>
    <p:sldId id="537" r:id="rId21"/>
    <p:sldId id="539" r:id="rId22"/>
    <p:sldId id="540" r:id="rId23"/>
    <p:sldId id="541" r:id="rId24"/>
    <p:sldId id="486" r:id="rId25"/>
    <p:sldId id="536" r:id="rId26"/>
    <p:sldId id="535" r:id="rId27"/>
    <p:sldId id="483" r:id="rId28"/>
    <p:sldId id="547"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EAEBDE"/>
    <a:srgbClr val="F9FE00"/>
    <a:srgbClr val="FFFE00"/>
    <a:srgbClr val="FFFB02"/>
    <a:srgbClr val="FFFA02"/>
    <a:srgbClr val="1AD300"/>
    <a:srgbClr val="99CCFF"/>
    <a:srgbClr val="8D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6" autoAdjust="0"/>
    <p:restoredTop sz="73668" autoAdjust="0"/>
  </p:normalViewPr>
  <p:slideViewPr>
    <p:cSldViewPr>
      <p:cViewPr>
        <p:scale>
          <a:sx n="100" d="100"/>
          <a:sy n="100" d="100"/>
        </p:scale>
        <p:origin x="-2046" y="-6"/>
      </p:cViewPr>
      <p:guideLst>
        <p:guide orient="horz" pos="2160"/>
        <p:guide pos="2880"/>
      </p:guideLst>
    </p:cSldViewPr>
  </p:slideViewPr>
  <p:outlineViewPr>
    <p:cViewPr>
      <p:scale>
        <a:sx n="33" d="100"/>
        <a:sy n="33" d="100"/>
      </p:scale>
      <p:origin x="0" y="5040"/>
    </p:cViewPr>
  </p:outlineViewPr>
  <p:notesTextViewPr>
    <p:cViewPr>
      <p:scale>
        <a:sx n="1" d="1"/>
        <a:sy n="1" d="1"/>
      </p:scale>
      <p:origin x="0" y="0"/>
    </p:cViewPr>
  </p:notesTextViewPr>
  <p:sorterViewPr>
    <p:cViewPr>
      <p:scale>
        <a:sx n="110" d="100"/>
        <a:sy n="110" d="100"/>
      </p:scale>
      <p:origin x="0" y="-199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orge.Merritt\Documents\PBPD\Copy%20of%20Combines%20Lane%20and%20Shoulder%20Width%20CMF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a:t>CMF's for Freeways</a:t>
            </a:r>
          </a:p>
        </c:rich>
      </c:tx>
      <c:layout>
        <c:manualLayout>
          <c:xMode val="edge"/>
          <c:yMode val="edge"/>
          <c:x val="0.38981218804110901"/>
          <c:y val="4.2398802468319334E-2"/>
        </c:manualLayout>
      </c:layout>
      <c:overlay val="0"/>
    </c:title>
    <c:autoTitleDeleted val="0"/>
    <c:plotArea>
      <c:layout>
        <c:manualLayout>
          <c:layoutTarget val="inner"/>
          <c:xMode val="edge"/>
          <c:yMode val="edge"/>
          <c:x val="8.0178547878128587E-2"/>
          <c:y val="0.15763785731364241"/>
          <c:w val="0.9035999070938121"/>
          <c:h val="0.748970314797198"/>
        </c:manualLayout>
      </c:layout>
      <c:scatterChart>
        <c:scatterStyle val="smoothMarker"/>
        <c:varyColors val="0"/>
        <c:ser>
          <c:idx val="3"/>
          <c:order val="0"/>
          <c:tx>
            <c:v>Inside Shoulder Width</c:v>
          </c:tx>
          <c:spPr>
            <a:ln w="63500">
              <a:solidFill>
                <a:schemeClr val="accent6">
                  <a:lumMod val="75000"/>
                </a:schemeClr>
              </a:solidFill>
            </a:ln>
          </c:spPr>
          <c:marker>
            <c:spPr>
              <a:solidFill>
                <a:schemeClr val="accent6">
                  <a:lumMod val="75000"/>
                </a:schemeClr>
              </a:solidFill>
            </c:spPr>
          </c:marker>
          <c:dLbls>
            <c:spPr>
              <a:solidFill>
                <a:schemeClr val="bg1"/>
              </a:solidFill>
              <a:ln>
                <a:solidFill>
                  <a:schemeClr val="accent4"/>
                </a:solidFill>
              </a:ln>
              <a:effectLst/>
            </c:spPr>
            <c:txPr>
              <a:bodyPr wrap="square" lIns="38100" tIns="19050" rIns="38100" bIns="19050" anchor="ctr">
                <a:spAutoFit/>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'Shoulder Width'!$A$30:$A$34</c:f>
              <c:numCache>
                <c:formatCode>General</c:formatCode>
                <c:ptCount val="5"/>
                <c:pt idx="0">
                  <c:v>2</c:v>
                </c:pt>
                <c:pt idx="1">
                  <c:v>4</c:v>
                </c:pt>
                <c:pt idx="2">
                  <c:v>6</c:v>
                </c:pt>
                <c:pt idx="3">
                  <c:v>8</c:v>
                </c:pt>
                <c:pt idx="4">
                  <c:v>10</c:v>
                </c:pt>
              </c:numCache>
            </c:numRef>
          </c:xVal>
          <c:yVal>
            <c:numRef>
              <c:f>'Shoulder Width'!$B$30:$B$34</c:f>
              <c:numCache>
                <c:formatCode>0.00</c:formatCode>
                <c:ptCount val="5"/>
                <c:pt idx="0">
                  <c:v>1.0712219433338122</c:v>
                </c:pt>
                <c:pt idx="1">
                  <c:v>1.0349985233486143</c:v>
                </c:pt>
                <c:pt idx="2">
                  <c:v>1</c:v>
                </c:pt>
                <c:pt idx="3">
                  <c:v>0.96618495335106291</c:v>
                </c:pt>
                <c:pt idx="4">
                  <c:v>0.9335133640819957</c:v>
                </c:pt>
              </c:numCache>
            </c:numRef>
          </c:yVal>
          <c:smooth val="1"/>
        </c:ser>
        <c:ser>
          <c:idx val="2"/>
          <c:order val="1"/>
          <c:tx>
            <c:v>Lane Width</c:v>
          </c:tx>
          <c:spPr>
            <a:ln w="63500">
              <a:solidFill>
                <a:srgbClr val="0070C0"/>
              </a:solidFill>
            </a:ln>
          </c:spPr>
          <c:marker>
            <c:spPr>
              <a:solidFill>
                <a:srgbClr val="0070C0"/>
              </a:solidFill>
            </c:spPr>
          </c:marker>
          <c:dLbls>
            <c:spPr>
              <a:solidFill>
                <a:schemeClr val="bg1"/>
              </a:solidFill>
              <a:ln>
                <a:solidFill>
                  <a:schemeClr val="accent3">
                    <a:shade val="95000"/>
                    <a:satMod val="105000"/>
                  </a:schemeClr>
                </a:solidFill>
              </a:ln>
              <a:effectLst/>
            </c:spPr>
            <c:txPr>
              <a:bodyPr wrap="square" lIns="38100" tIns="19050" rIns="38100" bIns="19050" anchor="ctr">
                <a:spAutoFit/>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'Lane Width'!$A$107:$A$111</c:f>
              <c:numCache>
                <c:formatCode>General</c:formatCode>
                <c:ptCount val="5"/>
                <c:pt idx="0">
                  <c:v>10.5</c:v>
                </c:pt>
                <c:pt idx="1">
                  <c:v>11</c:v>
                </c:pt>
                <c:pt idx="2">
                  <c:v>12</c:v>
                </c:pt>
                <c:pt idx="3">
                  <c:v>13</c:v>
                </c:pt>
                <c:pt idx="4">
                  <c:v>14</c:v>
                </c:pt>
              </c:numCache>
            </c:numRef>
          </c:xVal>
          <c:yVal>
            <c:numRef>
              <c:f>'Lane Width'!$B$107:$B$111</c:f>
              <c:numCache>
                <c:formatCode>0.00</c:formatCode>
                <c:ptCount val="5"/>
                <c:pt idx="0">
                  <c:v>1.0580208074292028</c:v>
                </c:pt>
                <c:pt idx="1">
                  <c:v>1.0383158234727663</c:v>
                </c:pt>
                <c:pt idx="2">
                  <c:v>1</c:v>
                </c:pt>
                <c:pt idx="3" formatCode="0.000">
                  <c:v>0.96299999999999997</c:v>
                </c:pt>
                <c:pt idx="4" formatCode="0.000">
                  <c:v>0.96299999999999997</c:v>
                </c:pt>
              </c:numCache>
            </c:numRef>
          </c:yVal>
          <c:smooth val="1"/>
        </c:ser>
        <c:ser>
          <c:idx val="0"/>
          <c:order val="2"/>
          <c:tx>
            <c:v>Outside Shouder Width</c:v>
          </c:tx>
          <c:spPr>
            <a:ln w="53975"/>
          </c:spPr>
          <c:dLbls>
            <c:spPr>
              <a:solidFill>
                <a:schemeClr val="bg1"/>
              </a:solidFill>
              <a:ln>
                <a:solidFill>
                  <a:schemeClr val="accent1"/>
                </a:solidFill>
              </a:ln>
              <a:effectLst/>
            </c:spPr>
            <c:txPr>
              <a:bodyPr wrap="square" lIns="38100" tIns="19050" rIns="38100" bIns="19050" anchor="ctr">
                <a:spAutoFit/>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'Shoulder Width'!$A$53:$A$58</c:f>
              <c:numCache>
                <c:formatCode>General</c:formatCode>
                <c:ptCount val="6"/>
                <c:pt idx="0">
                  <c:v>4</c:v>
                </c:pt>
                <c:pt idx="1">
                  <c:v>6</c:v>
                </c:pt>
                <c:pt idx="2">
                  <c:v>8</c:v>
                </c:pt>
                <c:pt idx="3">
                  <c:v>10</c:v>
                </c:pt>
                <c:pt idx="4">
                  <c:v>12</c:v>
                </c:pt>
                <c:pt idx="5">
                  <c:v>14</c:v>
                </c:pt>
              </c:numCache>
            </c:numRef>
          </c:xVal>
          <c:yVal>
            <c:numRef>
              <c:f>'Shoulder Width'!$E$53:$E$58</c:f>
              <c:numCache>
                <c:formatCode>0.00</c:formatCode>
                <c:ptCount val="6"/>
                <c:pt idx="0">
                  <c:v>1.5339736718198789</c:v>
                </c:pt>
                <c:pt idx="1">
                  <c:v>1.3294336406953664</c:v>
                </c:pt>
                <c:pt idx="2">
                  <c:v>1.1527337804720506</c:v>
                </c:pt>
                <c:pt idx="3">
                  <c:v>1</c:v>
                </c:pt>
                <c:pt idx="4">
                  <c:v>0.86790971568013831</c:v>
                </c:pt>
                <c:pt idx="5">
                  <c:v>0.75361156236191695</c:v>
                </c:pt>
              </c:numCache>
            </c:numRef>
          </c:yVal>
          <c:smooth val="1"/>
        </c:ser>
        <c:dLbls>
          <c:showLegendKey val="0"/>
          <c:showVal val="1"/>
          <c:showCatName val="0"/>
          <c:showSerName val="0"/>
          <c:showPercent val="0"/>
          <c:showBubbleSize val="0"/>
        </c:dLbls>
        <c:axId val="106262912"/>
        <c:axId val="106264832"/>
      </c:scatterChart>
      <c:valAx>
        <c:axId val="106262912"/>
        <c:scaling>
          <c:orientation val="minMax"/>
          <c:max val="15"/>
          <c:min val="2"/>
        </c:scaling>
        <c:delete val="0"/>
        <c:axPos val="b"/>
        <c:majorGridlines/>
        <c:title>
          <c:tx>
            <c:rich>
              <a:bodyPr/>
              <a:lstStyle/>
              <a:p>
                <a:pPr>
                  <a:defRPr/>
                </a:pPr>
                <a:r>
                  <a:rPr lang="en-US" sz="1200"/>
                  <a:t>Width of Feature </a:t>
                </a:r>
                <a:r>
                  <a:rPr lang="en-US" sz="1200" baseline="0"/>
                  <a:t>(Ft)</a:t>
                </a:r>
                <a:endParaRPr lang="en-US" sz="1200"/>
              </a:p>
            </c:rich>
          </c:tx>
          <c:layout/>
          <c:overlay val="0"/>
        </c:title>
        <c:numFmt formatCode="General" sourceLinked="1"/>
        <c:majorTickMark val="cross"/>
        <c:minorTickMark val="none"/>
        <c:tickLblPos val="low"/>
        <c:crossAx val="106264832"/>
        <c:crossesAt val="1"/>
        <c:crossBetween val="midCat"/>
        <c:majorUnit val="1"/>
      </c:valAx>
      <c:valAx>
        <c:axId val="106264832"/>
        <c:scaling>
          <c:orientation val="minMax"/>
          <c:max val="1.55"/>
          <c:min val="0.75000000000000011"/>
        </c:scaling>
        <c:delete val="0"/>
        <c:axPos val="l"/>
        <c:title>
          <c:tx>
            <c:rich>
              <a:bodyPr/>
              <a:lstStyle/>
              <a:p>
                <a:pPr>
                  <a:defRPr/>
                </a:pPr>
                <a:r>
                  <a:rPr lang="en-US" sz="1400"/>
                  <a:t>Crash Modification Factor</a:t>
                </a:r>
              </a:p>
            </c:rich>
          </c:tx>
          <c:layout/>
          <c:overlay val="0"/>
        </c:title>
        <c:numFmt formatCode="0.00" sourceLinked="1"/>
        <c:majorTickMark val="cross"/>
        <c:minorTickMark val="none"/>
        <c:tickLblPos val="nextTo"/>
        <c:crossAx val="106262912"/>
        <c:crossesAt val="1"/>
        <c:crossBetween val="midCat"/>
      </c:valAx>
    </c:plotArea>
    <c:legend>
      <c:legendPos val="t"/>
      <c:layout>
        <c:manualLayout>
          <c:xMode val="edge"/>
          <c:yMode val="edge"/>
          <c:x val="0.64493648006699589"/>
          <c:y val="0.19274234282230843"/>
          <c:w val="0.34323878174865741"/>
          <c:h val="0.29009072327607843"/>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8E2DDD9-365D-4C9C-BE25-BA94A8A657CB}" type="datetimeFigureOut">
              <a:rPr lang="en-US" smtClean="0"/>
              <a:t>9/1/2016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960191C-DE0A-46D9-96B3-7A4D47EB3E33}" type="slidenum">
              <a:rPr lang="en-US" smtClean="0"/>
              <a:t>‹#›</a:t>
            </a:fld>
            <a:endParaRPr lang="en-US"/>
          </a:p>
        </p:txBody>
      </p:sp>
    </p:spTree>
    <p:extLst>
      <p:ext uri="{BB962C8B-B14F-4D97-AF65-F5344CB8AC3E}">
        <p14:creationId xmlns:p14="http://schemas.microsoft.com/office/powerpoint/2010/main" val="2542633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23E33F4-A813-4DAC-9636-838EC7168479}" type="datetimeFigureOut">
              <a:rPr lang="en-US" smtClean="0"/>
              <a:t>9/1/2016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A785323A-AF2F-400B-A171-54C7922B83A3}" type="slidenum">
              <a:rPr lang="en-US" smtClean="0"/>
              <a:t>‹#›</a:t>
            </a:fld>
            <a:endParaRPr lang="en-US"/>
          </a:p>
        </p:txBody>
      </p:sp>
    </p:spTree>
    <p:extLst>
      <p:ext uri="{BB962C8B-B14F-4D97-AF65-F5344CB8AC3E}">
        <p14:creationId xmlns:p14="http://schemas.microsoft.com/office/powerpoint/2010/main" val="153561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endParaRPr lang="en-US" b="1"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A785323A-AF2F-400B-A171-54C7922B83A3}" type="slidenum">
              <a:rPr lang="en-US" smtClean="0"/>
              <a:t>1</a:t>
            </a:fld>
            <a:endParaRPr lang="en-US"/>
          </a:p>
        </p:txBody>
      </p:sp>
    </p:spTree>
    <p:extLst>
      <p:ext uri="{BB962C8B-B14F-4D97-AF65-F5344CB8AC3E}">
        <p14:creationId xmlns:p14="http://schemas.microsoft.com/office/powerpoint/2010/main" val="427041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5323A-AF2F-400B-A171-54C7922B83A3}" type="slidenum">
              <a:rPr lang="en-US" smtClean="0"/>
              <a:t>10</a:t>
            </a:fld>
            <a:endParaRPr lang="en-US"/>
          </a:p>
        </p:txBody>
      </p:sp>
    </p:spTree>
    <p:extLst>
      <p:ext uri="{BB962C8B-B14F-4D97-AF65-F5344CB8AC3E}">
        <p14:creationId xmlns:p14="http://schemas.microsoft.com/office/powerpoint/2010/main" val="223231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55AD3894-DE28-4F0A-BEDF-D92DC160B24F}" type="slidenum">
              <a:rPr lang="en-US" smtClean="0"/>
              <a:t>11</a:t>
            </a:fld>
            <a:endParaRPr lang="en-US"/>
          </a:p>
        </p:txBody>
      </p:sp>
    </p:spTree>
    <p:extLst>
      <p:ext uri="{BB962C8B-B14F-4D97-AF65-F5344CB8AC3E}">
        <p14:creationId xmlns:p14="http://schemas.microsoft.com/office/powerpoint/2010/main" val="197482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5323A-AF2F-400B-A171-54C7922B83A3}" type="slidenum">
              <a:rPr lang="en-US" smtClean="0"/>
              <a:t>12</a:t>
            </a:fld>
            <a:endParaRPr lang="en-US"/>
          </a:p>
        </p:txBody>
      </p:sp>
    </p:spTree>
    <p:extLst>
      <p:ext uri="{BB962C8B-B14F-4D97-AF65-F5344CB8AC3E}">
        <p14:creationId xmlns:p14="http://schemas.microsoft.com/office/powerpoint/2010/main" val="2554951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257300" y="719138"/>
            <a:ext cx="4800600" cy="3600450"/>
          </a:xfrm>
          <a:ln/>
        </p:spPr>
      </p:sp>
      <p:sp>
        <p:nvSpPr>
          <p:cNvPr id="3" name="Notes Placeholder 2"/>
          <p:cNvSpPr>
            <a:spLocks noGrp="1"/>
          </p:cNvSpPr>
          <p:nvPr>
            <p:ph type="body" idx="1"/>
          </p:nvPr>
        </p:nvSpPr>
        <p:spPr/>
        <p:txBody>
          <a:bodyPr/>
          <a:lstStyle/>
          <a:p>
            <a:pPr>
              <a:defRPr/>
            </a:pPr>
            <a:r>
              <a:rPr lang="en-US" dirty="0" smtClean="0">
                <a:latin typeface="+mn-lt"/>
              </a:rPr>
              <a:t>The presentation of the “DESIGN</a:t>
            </a:r>
            <a:r>
              <a:rPr lang="en-US" baseline="0" dirty="0" smtClean="0">
                <a:latin typeface="+mn-lt"/>
              </a:rPr>
              <a:t> TO BUDGET” approach presented the benefits of investing less than the available $25Million by quantifying the benefits.  Safety was shown first, as seen on this slide, and all sections of the project were predicted to reduce serious injury and fatal crashes by 10% or more.  The worst section of the entire corridor was expected to reduce crashes by &gt;25%.</a:t>
            </a:r>
          </a:p>
          <a:p>
            <a:pPr>
              <a:defRPr/>
            </a:pPr>
            <a:endParaRPr lang="en-US" baseline="0" dirty="0" smtClean="0">
              <a:latin typeface="+mn-lt"/>
            </a:endParaRPr>
          </a:p>
          <a:p>
            <a:pPr>
              <a:defRPr/>
            </a:pPr>
            <a:endParaRPr lang="en-US" dirty="0" smtClean="0">
              <a:latin typeface="+mn-lt"/>
            </a:endParaRPr>
          </a:p>
          <a:p>
            <a:pPr>
              <a:defRPr/>
            </a:pPr>
            <a:r>
              <a:rPr lang="en-US" dirty="0" smtClean="0">
                <a:latin typeface="+mn-lt"/>
              </a:rPr>
              <a:t>Background:  Case study</a:t>
            </a:r>
            <a:r>
              <a:rPr lang="en-US" baseline="0" dirty="0" smtClean="0">
                <a:latin typeface="+mn-lt"/>
              </a:rPr>
              <a:t> is on the web at http://www.ihsdm.org/wiki/Kansas_DOT:_%22Designing_to_a_Budget_and_More:_Use_of_the_Highway_Safety_Manual_at_the_Kansas_Department_of_Transportation%22.  </a:t>
            </a:r>
          </a:p>
          <a:p>
            <a:pPr>
              <a:defRPr/>
            </a:pPr>
            <a:endParaRPr lang="en-US" baseline="0" dirty="0" smtClean="0">
              <a:latin typeface="+mn-lt"/>
            </a:endParaRPr>
          </a:p>
          <a:p>
            <a:pPr>
              <a:defRPr/>
            </a:pPr>
            <a:r>
              <a:rPr lang="en-US" dirty="0" smtClean="0">
                <a:latin typeface="+mn-lt"/>
              </a:rPr>
              <a:t>The Kansas Department of Transportation (KDOT) selected K-177 from Council Grove to I-70 as a modernization project with a set construction budget of $25 million (FY 2017), but construction costs to completely reconstruct this 22.9-mile corridor were estimated to be $67 million. As a result, KDOT conducted extensive modeling of current and projected operations and safety, which allowed them to select a project scope that achieves the performance objectives of a modernization project within the given budget constraints. The selected scope is projected to operate at a Level of Service B for its design life, increase passing opportunities on the project corridor by 14 percent, and result in a projected 13 percent decrease in the expected number of crashes compared to no-build conditions.  In addition to engineering analysis, KDOT assembled a representative group of stakeholders from local communities to provide feedback regarding the selection of proposed improvements.  Project construction letting is scheduled for March 2017.</a:t>
            </a:r>
          </a:p>
          <a:p>
            <a:pPr>
              <a:defRPr/>
            </a:pPr>
            <a:endParaRPr lang="en-US" dirty="0" smtClean="0">
              <a:latin typeface="+mn-lt"/>
            </a:endParaRPr>
          </a:p>
          <a:p>
            <a:pPr>
              <a:defRPr/>
            </a:pPr>
            <a:r>
              <a:rPr lang="en-US" dirty="0" smtClean="0">
                <a:latin typeface="+mn-lt"/>
              </a:rPr>
              <a:t>Utilizing the Highway Capacity Manual and TWOPAS, KDOT determined that traffic operations did not need to be a major concern and that the development of design concepts should focus on safety improvement needs.</a:t>
            </a:r>
          </a:p>
          <a:p>
            <a:pPr>
              <a:defRPr/>
            </a:pPr>
            <a:endParaRPr lang="en-US" dirty="0"/>
          </a:p>
        </p:txBody>
      </p:sp>
      <p:sp>
        <p:nvSpPr>
          <p:cNvPr id="634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3328">
              <a:defRPr sz="2500">
                <a:solidFill>
                  <a:schemeClr val="tx1"/>
                </a:solidFill>
                <a:latin typeface="Arial" pitchFamily="34" charset="0"/>
              </a:defRPr>
            </a:lvl1pPr>
            <a:lvl2pPr marL="770662" indent="-296408" defTabSz="963328">
              <a:defRPr sz="2500">
                <a:solidFill>
                  <a:schemeClr val="tx1"/>
                </a:solidFill>
                <a:latin typeface="Arial" pitchFamily="34" charset="0"/>
              </a:defRPr>
            </a:lvl2pPr>
            <a:lvl3pPr marL="1185634" indent="-237127" defTabSz="963328">
              <a:defRPr sz="2500">
                <a:solidFill>
                  <a:schemeClr val="tx1"/>
                </a:solidFill>
                <a:latin typeface="Arial" pitchFamily="34" charset="0"/>
              </a:defRPr>
            </a:lvl3pPr>
            <a:lvl4pPr marL="1659887" indent="-237127" defTabSz="963328">
              <a:defRPr sz="2500">
                <a:solidFill>
                  <a:schemeClr val="tx1"/>
                </a:solidFill>
                <a:latin typeface="Arial" pitchFamily="34" charset="0"/>
              </a:defRPr>
            </a:lvl4pPr>
            <a:lvl5pPr marL="2134141" indent="-237127" defTabSz="963328">
              <a:defRPr sz="2500">
                <a:solidFill>
                  <a:schemeClr val="tx1"/>
                </a:solidFill>
                <a:latin typeface="Arial" pitchFamily="34" charset="0"/>
              </a:defRPr>
            </a:lvl5pPr>
            <a:lvl6pPr marL="2608395" indent="-237127" algn="ctr" defTabSz="963328" eaLnBrk="0" fontAlgn="base" hangingPunct="0">
              <a:spcBef>
                <a:spcPct val="0"/>
              </a:spcBef>
              <a:spcAft>
                <a:spcPct val="0"/>
              </a:spcAft>
              <a:defRPr sz="2500">
                <a:solidFill>
                  <a:schemeClr val="tx1"/>
                </a:solidFill>
                <a:latin typeface="Arial" pitchFamily="34" charset="0"/>
              </a:defRPr>
            </a:lvl6pPr>
            <a:lvl7pPr marL="3082648" indent="-237127" algn="ctr" defTabSz="963328" eaLnBrk="0" fontAlgn="base" hangingPunct="0">
              <a:spcBef>
                <a:spcPct val="0"/>
              </a:spcBef>
              <a:spcAft>
                <a:spcPct val="0"/>
              </a:spcAft>
              <a:defRPr sz="2500">
                <a:solidFill>
                  <a:schemeClr val="tx1"/>
                </a:solidFill>
                <a:latin typeface="Arial" pitchFamily="34" charset="0"/>
              </a:defRPr>
            </a:lvl7pPr>
            <a:lvl8pPr marL="3556902" indent="-237127" algn="ctr" defTabSz="963328" eaLnBrk="0" fontAlgn="base" hangingPunct="0">
              <a:spcBef>
                <a:spcPct val="0"/>
              </a:spcBef>
              <a:spcAft>
                <a:spcPct val="0"/>
              </a:spcAft>
              <a:defRPr sz="2500">
                <a:solidFill>
                  <a:schemeClr val="tx1"/>
                </a:solidFill>
                <a:latin typeface="Arial" pitchFamily="34" charset="0"/>
              </a:defRPr>
            </a:lvl8pPr>
            <a:lvl9pPr marL="4031155" indent="-237127" algn="ctr" defTabSz="963328" eaLnBrk="0" fontAlgn="base" hangingPunct="0">
              <a:spcBef>
                <a:spcPct val="0"/>
              </a:spcBef>
              <a:spcAft>
                <a:spcPct val="0"/>
              </a:spcAft>
              <a:defRPr sz="2500">
                <a:solidFill>
                  <a:schemeClr val="tx1"/>
                </a:solidFill>
                <a:latin typeface="Arial" pitchFamily="34" charset="0"/>
              </a:defRPr>
            </a:lvl9pPr>
          </a:lstStyle>
          <a:p>
            <a:fld id="{F5FC0E7D-FEDB-4B9A-A0D6-A70E66CB18A7}" type="slidenum">
              <a:rPr lang="en-US" altLang="en-US" sz="1200">
                <a:latin typeface="Times New Roman" pitchFamily="18" charset="0"/>
              </a:rPr>
              <a:pPr/>
              <a:t>13</a:t>
            </a:fld>
            <a:endParaRPr lang="en-US" altLang="en-US" sz="1200">
              <a:latin typeface="Times New Roman" pitchFamily="18" charset="0"/>
            </a:endParaRPr>
          </a:p>
        </p:txBody>
      </p:sp>
    </p:spTree>
    <p:extLst>
      <p:ext uri="{BB962C8B-B14F-4D97-AF65-F5344CB8AC3E}">
        <p14:creationId xmlns:p14="http://schemas.microsoft.com/office/powerpoint/2010/main" val="454000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257300" y="719138"/>
            <a:ext cx="4800600" cy="3600450"/>
          </a:xfrm>
          <a:ln/>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Overview</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Arizona DOT (ADOT) recognized that a significant portion of fatal crashes were roadway departures along rural two-lane highways. They took a systemic approach to review these highways with a high risk for run-off-roadway crashes. Based on that review, ADOT identified State Route 264 (SR 264), a 25-mile corridor from Burnside Junction to Summit One as a priority corridor for shoulder widening and slope flattening as a project to address the high crash rate.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Utilizing a Performance Based Practical Design approach to maximize the return on investment while recognizing the needs of the overall transportation system, ADOT developed and evaluated possible solutions that would improve the safety and operational performance of the corridor over the no-build condition while recognizing the need to address and accommodate non-motorized vehicles.  The ADOT:</a:t>
            </a:r>
            <a:br>
              <a:rPr lang="en-US" sz="1200" kern="1200" dirty="0" smtClean="0">
                <a:solidFill>
                  <a:schemeClr val="tx1"/>
                </a:solidFill>
                <a:effectLst/>
                <a:latin typeface="+mn-lt"/>
                <a:ea typeface="+mn-ea"/>
                <a:cs typeface="+mn-cs"/>
              </a:rPr>
            </a:b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Developed and evaluated two alternatives</a:t>
            </a:r>
            <a:endParaRPr lang="en-US" sz="14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Alternative A:</a:t>
            </a:r>
            <a:r>
              <a:rPr lang="en-US" sz="1200" kern="1200" dirty="0" smtClean="0">
                <a:solidFill>
                  <a:schemeClr val="tx1"/>
                </a:solidFill>
                <a:effectLst/>
                <a:latin typeface="+mn-lt"/>
                <a:ea typeface="+mn-ea"/>
                <a:cs typeface="+mn-cs"/>
              </a:rPr>
              <a:t> Widen existing roadway to 34 feet; 12 foot lanes, 5 foot shoulders, add centerline and shoulder rumble strips, flatten side slopes, install guardrail, etc.  </a:t>
            </a:r>
            <a:r>
              <a:rPr lang="en-US" sz="1200" i="1" kern="1200" dirty="0" smtClean="0">
                <a:solidFill>
                  <a:schemeClr val="tx1"/>
                </a:solidFill>
                <a:effectLst/>
                <a:latin typeface="+mn-lt"/>
                <a:ea typeface="+mn-ea"/>
                <a:cs typeface="+mn-cs"/>
              </a:rPr>
              <a:t>The 5 foot shoulder incorporates a 4 foot </a:t>
            </a:r>
            <a:r>
              <a:rPr lang="en-US" sz="1200" i="1" kern="1200" dirty="0" err="1" smtClean="0">
                <a:solidFill>
                  <a:schemeClr val="tx1"/>
                </a:solidFill>
                <a:effectLst/>
                <a:latin typeface="+mn-lt"/>
                <a:ea typeface="+mn-ea"/>
                <a:cs typeface="+mn-cs"/>
              </a:rPr>
              <a:t>bikeable</a:t>
            </a:r>
            <a:r>
              <a:rPr lang="en-US" sz="1200" i="1" kern="1200" dirty="0" smtClean="0">
                <a:solidFill>
                  <a:schemeClr val="tx1"/>
                </a:solidFill>
                <a:effectLst/>
                <a:latin typeface="+mn-lt"/>
                <a:ea typeface="+mn-ea"/>
                <a:cs typeface="+mn-cs"/>
              </a:rPr>
              <a:t> width outside of the rumble strip.</a:t>
            </a:r>
            <a:endParaRPr lang="en-US" sz="14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Alternative B:</a:t>
            </a:r>
            <a:r>
              <a:rPr lang="en-US" sz="1200" kern="1200" dirty="0" smtClean="0">
                <a:solidFill>
                  <a:schemeClr val="tx1"/>
                </a:solidFill>
                <a:effectLst/>
                <a:latin typeface="+mn-lt"/>
                <a:ea typeface="+mn-ea"/>
                <a:cs typeface="+mn-cs"/>
              </a:rPr>
              <a:t> Widen existing roadway to 40 feet; 12 foot lanes, 8 foot shoulders, add centerline and shoulder rumble strips, flatten side slopes, install guardrail, etc.</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Performed safety analysis using Highway Safety Manual predictive method procedures and the Interactive Highway Safety Design Model</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Performed a benefit-cost ratio analysis to assist selecting an alternative</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Results</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By using PBPD, ADOT was able to quantify the safety and operational deficiencies of the corridor, target safety and operational improvements while incorporating and accommodating bicyclists in the final design</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ADOT selected Alternative A with the lower overall cost and higher benefit-cost ratio</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Savings realized by using the PBPD approach can now be used on other similar highway corridor projects</a:t>
            </a:r>
            <a:endParaRPr lang="en-US" sz="1400" kern="1200" dirty="0" smtClean="0">
              <a:solidFill>
                <a:schemeClr val="tx1"/>
              </a:solidFill>
              <a:effectLst/>
              <a:latin typeface="+mn-lt"/>
              <a:ea typeface="+mn-ea"/>
              <a:cs typeface="+mn-cs"/>
            </a:endParaRPr>
          </a:p>
          <a:p>
            <a:pPr>
              <a:defRPr/>
            </a:pPr>
            <a:endParaRPr lang="en-US" dirty="0"/>
          </a:p>
        </p:txBody>
      </p:sp>
      <p:sp>
        <p:nvSpPr>
          <p:cNvPr id="634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3328">
              <a:defRPr sz="2500">
                <a:solidFill>
                  <a:schemeClr val="tx1"/>
                </a:solidFill>
                <a:latin typeface="Arial" pitchFamily="34" charset="0"/>
              </a:defRPr>
            </a:lvl1pPr>
            <a:lvl2pPr marL="770662" indent="-296408" defTabSz="963328">
              <a:defRPr sz="2500">
                <a:solidFill>
                  <a:schemeClr val="tx1"/>
                </a:solidFill>
                <a:latin typeface="Arial" pitchFamily="34" charset="0"/>
              </a:defRPr>
            </a:lvl2pPr>
            <a:lvl3pPr marL="1185634" indent="-237127" defTabSz="963328">
              <a:defRPr sz="2500">
                <a:solidFill>
                  <a:schemeClr val="tx1"/>
                </a:solidFill>
                <a:latin typeface="Arial" pitchFamily="34" charset="0"/>
              </a:defRPr>
            </a:lvl3pPr>
            <a:lvl4pPr marL="1659887" indent="-237127" defTabSz="963328">
              <a:defRPr sz="2500">
                <a:solidFill>
                  <a:schemeClr val="tx1"/>
                </a:solidFill>
                <a:latin typeface="Arial" pitchFamily="34" charset="0"/>
              </a:defRPr>
            </a:lvl4pPr>
            <a:lvl5pPr marL="2134141" indent="-237127" defTabSz="963328">
              <a:defRPr sz="2500">
                <a:solidFill>
                  <a:schemeClr val="tx1"/>
                </a:solidFill>
                <a:latin typeface="Arial" pitchFamily="34" charset="0"/>
              </a:defRPr>
            </a:lvl5pPr>
            <a:lvl6pPr marL="2608395" indent="-237127" algn="ctr" defTabSz="963328" eaLnBrk="0" fontAlgn="base" hangingPunct="0">
              <a:spcBef>
                <a:spcPct val="0"/>
              </a:spcBef>
              <a:spcAft>
                <a:spcPct val="0"/>
              </a:spcAft>
              <a:defRPr sz="2500">
                <a:solidFill>
                  <a:schemeClr val="tx1"/>
                </a:solidFill>
                <a:latin typeface="Arial" pitchFamily="34" charset="0"/>
              </a:defRPr>
            </a:lvl6pPr>
            <a:lvl7pPr marL="3082648" indent="-237127" algn="ctr" defTabSz="963328" eaLnBrk="0" fontAlgn="base" hangingPunct="0">
              <a:spcBef>
                <a:spcPct val="0"/>
              </a:spcBef>
              <a:spcAft>
                <a:spcPct val="0"/>
              </a:spcAft>
              <a:defRPr sz="2500">
                <a:solidFill>
                  <a:schemeClr val="tx1"/>
                </a:solidFill>
                <a:latin typeface="Arial" pitchFamily="34" charset="0"/>
              </a:defRPr>
            </a:lvl7pPr>
            <a:lvl8pPr marL="3556902" indent="-237127" algn="ctr" defTabSz="963328" eaLnBrk="0" fontAlgn="base" hangingPunct="0">
              <a:spcBef>
                <a:spcPct val="0"/>
              </a:spcBef>
              <a:spcAft>
                <a:spcPct val="0"/>
              </a:spcAft>
              <a:defRPr sz="2500">
                <a:solidFill>
                  <a:schemeClr val="tx1"/>
                </a:solidFill>
                <a:latin typeface="Arial" pitchFamily="34" charset="0"/>
              </a:defRPr>
            </a:lvl8pPr>
            <a:lvl9pPr marL="4031155" indent="-237127" algn="ctr" defTabSz="963328" eaLnBrk="0" fontAlgn="base" hangingPunct="0">
              <a:spcBef>
                <a:spcPct val="0"/>
              </a:spcBef>
              <a:spcAft>
                <a:spcPct val="0"/>
              </a:spcAft>
              <a:defRPr sz="2500">
                <a:solidFill>
                  <a:schemeClr val="tx1"/>
                </a:solidFill>
                <a:latin typeface="Arial" pitchFamily="34" charset="0"/>
              </a:defRPr>
            </a:lvl9pPr>
          </a:lstStyle>
          <a:p>
            <a:fld id="{F5FC0E7D-FEDB-4B9A-A0D6-A70E66CB18A7}" type="slidenum">
              <a:rPr lang="en-US" altLang="en-US" sz="1200">
                <a:latin typeface="Times New Roman" pitchFamily="18" charset="0"/>
              </a:rPr>
              <a:pPr/>
              <a:t>14</a:t>
            </a:fld>
            <a:endParaRPr lang="en-US" altLang="en-US" sz="1200">
              <a:latin typeface="Times New Roman" pitchFamily="18" charset="0"/>
            </a:endParaRPr>
          </a:p>
        </p:txBody>
      </p:sp>
    </p:spTree>
    <p:extLst>
      <p:ext uri="{BB962C8B-B14F-4D97-AF65-F5344CB8AC3E}">
        <p14:creationId xmlns:p14="http://schemas.microsoft.com/office/powerpoint/2010/main" val="45400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257300" y="719138"/>
            <a:ext cx="4800600" cy="3600450"/>
          </a:xfrm>
          <a:ln/>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Overview</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case study illustrates how a state, with limited funding, utilized components of a PBDP approach to develop alternatives to a potential solution. Through quantitate analysis, less expensive alternatives can be found that still attain the vast majority of safety and/or capacity benefits of a more expensive alternative.  </a:t>
            </a:r>
            <a:r>
              <a:rPr lang="en-US" sz="1200" b="1" kern="1200" dirty="0" smtClean="0">
                <a:solidFill>
                  <a:schemeClr val="tx1"/>
                </a:solidFill>
                <a:effectLst/>
                <a:latin typeface="+mn-lt"/>
                <a:ea typeface="+mn-ea"/>
                <a:cs typeface="+mn-cs"/>
              </a:rPr>
              <a:t>In this case study, a series of projects were developed that are estimated to able to attain 96% of the safety benefits and 90% of the operational benefits of a freeway at less than 50% of the cost.</a:t>
            </a:r>
          </a:p>
          <a:p>
            <a:endParaRPr lang="en-US" sz="1200" b="1" kern="1200" dirty="0" smtClean="0">
              <a:solidFill>
                <a:schemeClr val="tx1"/>
              </a:solidFill>
              <a:effectLst/>
              <a:latin typeface="+mn-lt"/>
              <a:ea typeface="+mn-ea"/>
              <a:cs typeface="+mn-cs"/>
            </a:endParaRPr>
          </a:p>
          <a:p>
            <a:endParaRPr lang="en-US" b="1" dirty="0"/>
          </a:p>
        </p:txBody>
      </p:sp>
      <p:sp>
        <p:nvSpPr>
          <p:cNvPr id="634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3328">
              <a:defRPr sz="2500">
                <a:solidFill>
                  <a:schemeClr val="tx1"/>
                </a:solidFill>
                <a:latin typeface="Arial" pitchFamily="34" charset="0"/>
              </a:defRPr>
            </a:lvl1pPr>
            <a:lvl2pPr marL="770662" indent="-296408" defTabSz="963328">
              <a:defRPr sz="2500">
                <a:solidFill>
                  <a:schemeClr val="tx1"/>
                </a:solidFill>
                <a:latin typeface="Arial" pitchFamily="34" charset="0"/>
              </a:defRPr>
            </a:lvl2pPr>
            <a:lvl3pPr marL="1185634" indent="-237127" defTabSz="963328">
              <a:defRPr sz="2500">
                <a:solidFill>
                  <a:schemeClr val="tx1"/>
                </a:solidFill>
                <a:latin typeface="Arial" pitchFamily="34" charset="0"/>
              </a:defRPr>
            </a:lvl3pPr>
            <a:lvl4pPr marL="1659887" indent="-237127" defTabSz="963328">
              <a:defRPr sz="2500">
                <a:solidFill>
                  <a:schemeClr val="tx1"/>
                </a:solidFill>
                <a:latin typeface="Arial" pitchFamily="34" charset="0"/>
              </a:defRPr>
            </a:lvl4pPr>
            <a:lvl5pPr marL="2134141" indent="-237127" defTabSz="963328">
              <a:defRPr sz="2500">
                <a:solidFill>
                  <a:schemeClr val="tx1"/>
                </a:solidFill>
                <a:latin typeface="Arial" pitchFamily="34" charset="0"/>
              </a:defRPr>
            </a:lvl5pPr>
            <a:lvl6pPr marL="2608395" indent="-237127" algn="ctr" defTabSz="963328" eaLnBrk="0" fontAlgn="base" hangingPunct="0">
              <a:spcBef>
                <a:spcPct val="0"/>
              </a:spcBef>
              <a:spcAft>
                <a:spcPct val="0"/>
              </a:spcAft>
              <a:defRPr sz="2500">
                <a:solidFill>
                  <a:schemeClr val="tx1"/>
                </a:solidFill>
                <a:latin typeface="Arial" pitchFamily="34" charset="0"/>
              </a:defRPr>
            </a:lvl6pPr>
            <a:lvl7pPr marL="3082648" indent="-237127" algn="ctr" defTabSz="963328" eaLnBrk="0" fontAlgn="base" hangingPunct="0">
              <a:spcBef>
                <a:spcPct val="0"/>
              </a:spcBef>
              <a:spcAft>
                <a:spcPct val="0"/>
              </a:spcAft>
              <a:defRPr sz="2500">
                <a:solidFill>
                  <a:schemeClr val="tx1"/>
                </a:solidFill>
                <a:latin typeface="Arial" pitchFamily="34" charset="0"/>
              </a:defRPr>
            </a:lvl7pPr>
            <a:lvl8pPr marL="3556902" indent="-237127" algn="ctr" defTabSz="963328" eaLnBrk="0" fontAlgn="base" hangingPunct="0">
              <a:spcBef>
                <a:spcPct val="0"/>
              </a:spcBef>
              <a:spcAft>
                <a:spcPct val="0"/>
              </a:spcAft>
              <a:defRPr sz="2500">
                <a:solidFill>
                  <a:schemeClr val="tx1"/>
                </a:solidFill>
                <a:latin typeface="Arial" pitchFamily="34" charset="0"/>
              </a:defRPr>
            </a:lvl8pPr>
            <a:lvl9pPr marL="4031155" indent="-237127" algn="ctr" defTabSz="963328" eaLnBrk="0" fontAlgn="base" hangingPunct="0">
              <a:spcBef>
                <a:spcPct val="0"/>
              </a:spcBef>
              <a:spcAft>
                <a:spcPct val="0"/>
              </a:spcAft>
              <a:defRPr sz="2500">
                <a:solidFill>
                  <a:schemeClr val="tx1"/>
                </a:solidFill>
                <a:latin typeface="Arial" pitchFamily="34" charset="0"/>
              </a:defRPr>
            </a:lvl9pPr>
          </a:lstStyle>
          <a:p>
            <a:fld id="{F5FC0E7D-FEDB-4B9A-A0D6-A70E66CB18A7}" type="slidenum">
              <a:rPr lang="en-US" altLang="en-US" sz="1200">
                <a:latin typeface="Times New Roman" pitchFamily="18" charset="0"/>
              </a:rPr>
              <a:pPr/>
              <a:t>15</a:t>
            </a:fld>
            <a:endParaRPr lang="en-US" altLang="en-US" sz="1200">
              <a:latin typeface="Times New Roman" pitchFamily="18" charset="0"/>
            </a:endParaRPr>
          </a:p>
        </p:txBody>
      </p:sp>
    </p:spTree>
    <p:extLst>
      <p:ext uri="{BB962C8B-B14F-4D97-AF65-F5344CB8AC3E}">
        <p14:creationId xmlns:p14="http://schemas.microsoft.com/office/powerpoint/2010/main" val="45400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257300" y="719138"/>
            <a:ext cx="4800600" cy="3600450"/>
          </a:xfrm>
          <a:ln/>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Overview</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case study illustrates how a state, with limited funding, utilized components of a PBDP approach to develop alternatives to a potential solution. Through quantitate analysis, less expensive alternatives can be found that still attain the vast majority of safety and/or capacity benefits of a more expensive alternative.  </a:t>
            </a:r>
            <a:r>
              <a:rPr lang="en-US" sz="1200" b="1" kern="1200" dirty="0" smtClean="0">
                <a:solidFill>
                  <a:schemeClr val="tx1"/>
                </a:solidFill>
                <a:effectLst/>
                <a:latin typeface="+mn-lt"/>
                <a:ea typeface="+mn-ea"/>
                <a:cs typeface="+mn-cs"/>
              </a:rPr>
              <a:t>In this case study, a series of projects were developed that are estimated to able to attain 96% of the safety benefits and 90% of the operational benefits of a freeway at less than 50% of the cost.</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individual projects were grouped together to simplify the analysis. The following six groups were analyzed:</a:t>
            </a:r>
          </a:p>
          <a:p>
            <a:pPr lvl="0"/>
            <a:r>
              <a:rPr lang="en-US" sz="1200" kern="1200" dirty="0" smtClean="0">
                <a:solidFill>
                  <a:schemeClr val="tx1"/>
                </a:solidFill>
                <a:effectLst/>
                <a:latin typeface="+mn-lt"/>
                <a:ea typeface="+mn-ea"/>
                <a:cs typeface="+mn-cs"/>
              </a:rPr>
              <a:t>Group 1 – Access Management Projects</a:t>
            </a:r>
          </a:p>
          <a:p>
            <a:pPr lvl="0"/>
            <a:r>
              <a:rPr lang="en-US" sz="1200" kern="1200" dirty="0" smtClean="0">
                <a:solidFill>
                  <a:schemeClr val="tx1"/>
                </a:solidFill>
                <a:effectLst/>
                <a:latin typeface="+mn-lt"/>
                <a:ea typeface="+mn-ea"/>
                <a:cs typeface="+mn-cs"/>
              </a:rPr>
              <a:t>Group 2 – </a:t>
            </a:r>
            <a:r>
              <a:rPr lang="en-US" sz="1200" kern="1200" dirty="0" err="1" smtClean="0">
                <a:solidFill>
                  <a:schemeClr val="tx1"/>
                </a:solidFill>
                <a:effectLst/>
                <a:latin typeface="+mn-lt"/>
                <a:ea typeface="+mn-ea"/>
                <a:cs typeface="+mn-cs"/>
              </a:rPr>
              <a:t>Fairoak</a:t>
            </a:r>
            <a:r>
              <a:rPr lang="en-US" sz="1200" kern="1200" dirty="0" smtClean="0">
                <a:solidFill>
                  <a:schemeClr val="tx1"/>
                </a:solidFill>
                <a:effectLst/>
                <a:latin typeface="+mn-lt"/>
                <a:ea typeface="+mn-ea"/>
                <a:cs typeface="+mn-cs"/>
              </a:rPr>
              <a:t> Signal Removal</a:t>
            </a:r>
          </a:p>
          <a:p>
            <a:pPr lvl="0"/>
            <a:r>
              <a:rPr lang="en-US" sz="1200" kern="1200" dirty="0" smtClean="0">
                <a:solidFill>
                  <a:schemeClr val="tx1"/>
                </a:solidFill>
                <a:effectLst/>
                <a:latin typeface="+mn-lt"/>
                <a:ea typeface="+mn-ea"/>
                <a:cs typeface="+mn-cs"/>
              </a:rPr>
              <a:t>Group 3 – Thurston Avenue Westbound Free Flow</a:t>
            </a:r>
          </a:p>
          <a:p>
            <a:pPr lvl="0"/>
            <a:r>
              <a:rPr lang="en-US" sz="1200" kern="1200" dirty="0" smtClean="0">
                <a:solidFill>
                  <a:schemeClr val="tx1"/>
                </a:solidFill>
                <a:effectLst/>
                <a:latin typeface="+mn-lt"/>
                <a:ea typeface="+mn-ea"/>
                <a:cs typeface="+mn-cs"/>
              </a:rPr>
              <a:t>Group 4 – Ramsey and Sunfish Lake Boulevard Westbound Free Flow</a:t>
            </a:r>
          </a:p>
          <a:p>
            <a:pPr lvl="0"/>
            <a:r>
              <a:rPr lang="en-US" sz="1200" kern="1200" dirty="0" smtClean="0">
                <a:solidFill>
                  <a:schemeClr val="tx1"/>
                </a:solidFill>
                <a:effectLst/>
                <a:latin typeface="+mn-lt"/>
                <a:ea typeface="+mn-ea"/>
                <a:cs typeface="+mn-cs"/>
              </a:rPr>
              <a:t>Group 5 – Thurston Avenue Eastbound and Westbound Free Flow</a:t>
            </a:r>
          </a:p>
          <a:p>
            <a:pPr lvl="0"/>
            <a:r>
              <a:rPr lang="en-US" sz="1200" kern="1200" dirty="0" smtClean="0">
                <a:solidFill>
                  <a:schemeClr val="tx1"/>
                </a:solidFill>
                <a:effectLst/>
                <a:latin typeface="+mn-lt"/>
                <a:ea typeface="+mn-ea"/>
                <a:cs typeface="+mn-cs"/>
              </a:rPr>
              <a:t>Group 6 – Sunfish Lake Boulevard Eastbound and Westbound Free Flow</a:t>
            </a:r>
          </a:p>
          <a:p>
            <a:pPr lvl="0"/>
            <a:endParaRPr lang="en-US" sz="1200" kern="1200" dirty="0" smtClean="0">
              <a:solidFill>
                <a:schemeClr val="tx1"/>
              </a:solidFill>
              <a:effectLst/>
              <a:latin typeface="+mn-lt"/>
              <a:ea typeface="+mn-ea"/>
              <a:cs typeface="+mn-cs"/>
            </a:endParaRPr>
          </a:p>
          <a:p>
            <a:pPr lvl="0"/>
            <a:r>
              <a:rPr lang="en-US" sz="1200" b="1" u="sng" kern="1200" dirty="0" smtClean="0">
                <a:solidFill>
                  <a:schemeClr val="tx1"/>
                </a:solidFill>
                <a:effectLst/>
                <a:latin typeface="+mn-lt"/>
                <a:ea typeface="+mn-ea"/>
                <a:cs typeface="+mn-cs"/>
              </a:rPr>
              <a:t>Free Flow</a:t>
            </a:r>
            <a:r>
              <a:rPr lang="en-US" sz="1200" b="1" u="sng" kern="1200" baseline="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Improvement concepts:</a:t>
            </a:r>
          </a:p>
          <a:p>
            <a:pPr lvl="0"/>
            <a:r>
              <a:rPr lang="en-US" sz="1200" kern="1200" dirty="0" smtClean="0">
                <a:solidFill>
                  <a:schemeClr val="tx1"/>
                </a:solidFill>
                <a:effectLst/>
                <a:latin typeface="+mn-lt"/>
                <a:ea typeface="+mn-ea"/>
                <a:cs typeface="+mn-cs"/>
              </a:rPr>
              <a:t>Surface street extensions and new construction</a:t>
            </a:r>
          </a:p>
          <a:p>
            <a:pPr lvl="0"/>
            <a:r>
              <a:rPr lang="en-US" sz="1200" kern="1200" dirty="0" smtClean="0">
                <a:solidFill>
                  <a:schemeClr val="tx1"/>
                </a:solidFill>
                <a:effectLst/>
                <a:latin typeface="+mn-lt"/>
                <a:ea typeface="+mn-ea"/>
                <a:cs typeface="+mn-cs"/>
              </a:rPr>
              <a:t>Restricted crossing U-turn intersections</a:t>
            </a:r>
          </a:p>
          <a:p>
            <a:pPr lvl="0"/>
            <a:r>
              <a:rPr lang="en-US" sz="1200" kern="1200" dirty="0" smtClean="0">
                <a:solidFill>
                  <a:schemeClr val="tx1"/>
                </a:solidFill>
                <a:effectLst/>
                <a:latin typeface="+mn-lt"/>
                <a:ea typeface="+mn-ea"/>
                <a:cs typeface="+mn-cs"/>
              </a:rPr>
              <a:t>Right-of-way purchases</a:t>
            </a:r>
          </a:p>
          <a:p>
            <a:pPr lvl="0"/>
            <a:r>
              <a:rPr lang="en-US" sz="1200" kern="1200" dirty="0" smtClean="0">
                <a:solidFill>
                  <a:schemeClr val="tx1"/>
                </a:solidFill>
                <a:effectLst/>
                <a:latin typeface="+mn-lt"/>
                <a:ea typeface="+mn-ea"/>
                <a:cs typeface="+mn-cs"/>
              </a:rPr>
              <a:t>Roadway realignment</a:t>
            </a:r>
          </a:p>
          <a:p>
            <a:pPr lvl="0"/>
            <a:r>
              <a:rPr lang="en-US" sz="1200" kern="1200" dirty="0" smtClean="0">
                <a:solidFill>
                  <a:schemeClr val="tx1"/>
                </a:solidFill>
                <a:effectLst/>
                <a:latin typeface="+mn-lt"/>
                <a:ea typeface="+mn-ea"/>
                <a:cs typeface="+mn-cs"/>
              </a:rPr>
              <a:t>Revisions to left-turn treatments at T intersections</a:t>
            </a:r>
          </a:p>
          <a:p>
            <a:pPr lvl="0"/>
            <a:r>
              <a:rPr lang="en-US" sz="1200" kern="1200" dirty="0" smtClean="0">
                <a:solidFill>
                  <a:schemeClr val="tx1"/>
                </a:solidFill>
                <a:effectLst/>
                <a:latin typeface="+mn-lt"/>
                <a:ea typeface="+mn-ea"/>
                <a:cs typeface="+mn-cs"/>
              </a:rPr>
              <a:t>Construction of flyover ramps</a:t>
            </a:r>
          </a:p>
          <a:p>
            <a:pPr lvl="0"/>
            <a:r>
              <a:rPr lang="en-US" sz="1200" kern="1200" dirty="0" smtClean="0">
                <a:solidFill>
                  <a:schemeClr val="tx1"/>
                </a:solidFill>
                <a:effectLst/>
                <a:latin typeface="+mn-lt"/>
                <a:ea typeface="+mn-ea"/>
                <a:cs typeface="+mn-cs"/>
              </a:rPr>
              <a:t>Construction of overpasses and underpasses</a:t>
            </a:r>
          </a:p>
          <a:p>
            <a:pPr lvl="0"/>
            <a:r>
              <a:rPr lang="en-US" sz="1200" kern="1200" dirty="0" smtClean="0">
                <a:solidFill>
                  <a:schemeClr val="tx1"/>
                </a:solidFill>
                <a:effectLst/>
                <a:latin typeface="+mn-lt"/>
                <a:ea typeface="+mn-ea"/>
                <a:cs typeface="+mn-cs"/>
              </a:rPr>
              <a:t>Driveway removals</a:t>
            </a:r>
          </a:p>
          <a:p>
            <a:pPr lvl="0"/>
            <a:r>
              <a:rPr lang="en-US" sz="1200" kern="1200" dirty="0" smtClean="0">
                <a:solidFill>
                  <a:schemeClr val="tx1"/>
                </a:solidFill>
                <a:effectLst/>
                <a:latin typeface="+mn-lt"/>
                <a:ea typeface="+mn-ea"/>
                <a:cs typeface="+mn-cs"/>
              </a:rPr>
              <a:t>Signal removal</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safety analysis estimated that the six groups of proposed projects would provide 96 percent of the safety benefit of the freeway alternative with less than 50 percent of the cost to convert the roadway into a freeway. Figure 3 provides a graphical representation of the estimated safety benefit and cost for the proposed projects against the benefit and cost that would be obtained with the freeway alternative.</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difference in delay for the freeway alternative and the proposed projects was compared against the difference in delay between the freeway alternative and the “do nothing” case.  The freeway alternative is able to reduce the delay by 537 vehicle hours in the afternoon rush.  However, the 487 vehicle hour reduction of the 6 groups of proposed projects is approximately 90 percent of the operational benefit that would be observed with the construction of a freeway along Highway 10 but with a substantially lower cost.  Figure 4 illustrates the operational benefit and cost associated with the proposed projects against the benefit and cost that was estimated for the freeway alternative.</a:t>
            </a:r>
          </a:p>
          <a:p>
            <a:endParaRPr lang="en-US" b="1" dirty="0"/>
          </a:p>
        </p:txBody>
      </p:sp>
      <p:sp>
        <p:nvSpPr>
          <p:cNvPr id="634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3328">
              <a:defRPr sz="2500">
                <a:solidFill>
                  <a:schemeClr val="tx1"/>
                </a:solidFill>
                <a:latin typeface="Arial" pitchFamily="34" charset="0"/>
              </a:defRPr>
            </a:lvl1pPr>
            <a:lvl2pPr marL="770662" indent="-296408" defTabSz="963328">
              <a:defRPr sz="2500">
                <a:solidFill>
                  <a:schemeClr val="tx1"/>
                </a:solidFill>
                <a:latin typeface="Arial" pitchFamily="34" charset="0"/>
              </a:defRPr>
            </a:lvl2pPr>
            <a:lvl3pPr marL="1185634" indent="-237127" defTabSz="963328">
              <a:defRPr sz="2500">
                <a:solidFill>
                  <a:schemeClr val="tx1"/>
                </a:solidFill>
                <a:latin typeface="Arial" pitchFamily="34" charset="0"/>
              </a:defRPr>
            </a:lvl3pPr>
            <a:lvl4pPr marL="1659887" indent="-237127" defTabSz="963328">
              <a:defRPr sz="2500">
                <a:solidFill>
                  <a:schemeClr val="tx1"/>
                </a:solidFill>
                <a:latin typeface="Arial" pitchFamily="34" charset="0"/>
              </a:defRPr>
            </a:lvl4pPr>
            <a:lvl5pPr marL="2134141" indent="-237127" defTabSz="963328">
              <a:defRPr sz="2500">
                <a:solidFill>
                  <a:schemeClr val="tx1"/>
                </a:solidFill>
                <a:latin typeface="Arial" pitchFamily="34" charset="0"/>
              </a:defRPr>
            </a:lvl5pPr>
            <a:lvl6pPr marL="2608395" indent="-237127" algn="ctr" defTabSz="963328" eaLnBrk="0" fontAlgn="base" hangingPunct="0">
              <a:spcBef>
                <a:spcPct val="0"/>
              </a:spcBef>
              <a:spcAft>
                <a:spcPct val="0"/>
              </a:spcAft>
              <a:defRPr sz="2500">
                <a:solidFill>
                  <a:schemeClr val="tx1"/>
                </a:solidFill>
                <a:latin typeface="Arial" pitchFamily="34" charset="0"/>
              </a:defRPr>
            </a:lvl6pPr>
            <a:lvl7pPr marL="3082648" indent="-237127" algn="ctr" defTabSz="963328" eaLnBrk="0" fontAlgn="base" hangingPunct="0">
              <a:spcBef>
                <a:spcPct val="0"/>
              </a:spcBef>
              <a:spcAft>
                <a:spcPct val="0"/>
              </a:spcAft>
              <a:defRPr sz="2500">
                <a:solidFill>
                  <a:schemeClr val="tx1"/>
                </a:solidFill>
                <a:latin typeface="Arial" pitchFamily="34" charset="0"/>
              </a:defRPr>
            </a:lvl7pPr>
            <a:lvl8pPr marL="3556902" indent="-237127" algn="ctr" defTabSz="963328" eaLnBrk="0" fontAlgn="base" hangingPunct="0">
              <a:spcBef>
                <a:spcPct val="0"/>
              </a:spcBef>
              <a:spcAft>
                <a:spcPct val="0"/>
              </a:spcAft>
              <a:defRPr sz="2500">
                <a:solidFill>
                  <a:schemeClr val="tx1"/>
                </a:solidFill>
                <a:latin typeface="Arial" pitchFamily="34" charset="0"/>
              </a:defRPr>
            </a:lvl8pPr>
            <a:lvl9pPr marL="4031155" indent="-237127" algn="ctr" defTabSz="963328" eaLnBrk="0" fontAlgn="base" hangingPunct="0">
              <a:spcBef>
                <a:spcPct val="0"/>
              </a:spcBef>
              <a:spcAft>
                <a:spcPct val="0"/>
              </a:spcAft>
              <a:defRPr sz="2500">
                <a:solidFill>
                  <a:schemeClr val="tx1"/>
                </a:solidFill>
                <a:latin typeface="Arial" pitchFamily="34" charset="0"/>
              </a:defRPr>
            </a:lvl9pPr>
          </a:lstStyle>
          <a:p>
            <a:fld id="{F5FC0E7D-FEDB-4B9A-A0D6-A70E66CB18A7}" type="slidenum">
              <a:rPr lang="en-US" altLang="en-US" sz="1200">
                <a:latin typeface="Times New Roman" pitchFamily="18" charset="0"/>
              </a:rPr>
              <a:pPr/>
              <a:t>16</a:t>
            </a:fld>
            <a:endParaRPr lang="en-US" altLang="en-US" sz="1200">
              <a:latin typeface="Times New Roman" pitchFamily="18" charset="0"/>
            </a:endParaRPr>
          </a:p>
        </p:txBody>
      </p:sp>
    </p:spTree>
    <p:extLst>
      <p:ext uri="{BB962C8B-B14F-4D97-AF65-F5344CB8AC3E}">
        <p14:creationId xmlns:p14="http://schemas.microsoft.com/office/powerpoint/2010/main" val="45400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xfrm>
            <a:off x="1209675" y="709613"/>
            <a:ext cx="4832350" cy="3625850"/>
          </a:xfrm>
          <a:noFill/>
          <a:ln>
            <a:solidFill>
              <a:srgbClr val="000000"/>
            </a:solidFill>
            <a:miter lim="800000"/>
            <a:headEnd/>
            <a:tailEnd/>
          </a:ln>
        </p:spPr>
      </p:sp>
      <p:sp>
        <p:nvSpPr>
          <p:cNvPr id="199683" name="Rectangle 3"/>
          <p:cNvSpPr>
            <a:spLocks noGrp="1"/>
          </p:cNvSpPr>
          <p:nvPr>
            <p:ph type="body" idx="1"/>
          </p:nvPr>
        </p:nvSpPr>
        <p:spPr bwMode="auto">
          <a:xfrm>
            <a:off x="956739" y="4572241"/>
            <a:ext cx="5422053" cy="4333875"/>
          </a:xfrm>
          <a:noFill/>
        </p:spPr>
        <p:txBody>
          <a:bodyPr wrap="square" lIns="94110" tIns="47054" rIns="94110" bIns="47054" numCol="1" anchor="t" anchorCtr="0" compatLnSpc="1">
            <a:prstTxWarp prst="textNoShape">
              <a:avLst/>
            </a:prstTxWarp>
          </a:bodyPr>
          <a:lstStyle/>
          <a:p>
            <a:endParaRPr lang="en-US" dirty="0" smtClean="0"/>
          </a:p>
        </p:txBody>
      </p:sp>
      <p:sp>
        <p:nvSpPr>
          <p:cNvPr id="2" name="Date Placeholder 1"/>
          <p:cNvSpPr>
            <a:spLocks noGrp="1"/>
          </p:cNvSpPr>
          <p:nvPr>
            <p:ph type="dt" idx="10"/>
          </p:nvPr>
        </p:nvSpPr>
        <p:spPr/>
        <p:txBody>
          <a:bodyPr/>
          <a:lstStyle/>
          <a:p>
            <a:r>
              <a:rPr lang="en-US" smtClean="0">
                <a:solidFill>
                  <a:prstClr val="black"/>
                </a:solidFill>
              </a:rPr>
              <a:t>September 17th &amp; 18th, 2013</a:t>
            </a:r>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DIVERGING DIAMOND INTERCHNAGE SLIDES</a:t>
            </a:r>
            <a:endParaRPr lang="en-US">
              <a:solidFill>
                <a:prstClr val="black"/>
              </a:solidFill>
            </a:endParaRPr>
          </a:p>
        </p:txBody>
      </p:sp>
      <p:sp>
        <p:nvSpPr>
          <p:cNvPr id="4" name="Header Placeholder 3"/>
          <p:cNvSpPr>
            <a:spLocks noGrp="1"/>
          </p:cNvSpPr>
          <p:nvPr>
            <p:ph type="hdr" sz="quarter" idx="12"/>
          </p:nvPr>
        </p:nvSpPr>
        <p:spPr/>
        <p:txBody>
          <a:bodyPr/>
          <a:lstStyle/>
          <a:p>
            <a:r>
              <a:rPr lang="en-US" smtClean="0">
                <a:solidFill>
                  <a:prstClr val="black"/>
                </a:solidFill>
              </a:rPr>
              <a:t>CALTRANS ICE TRAINING</a:t>
            </a:r>
            <a:endParaRPr lang="en-US">
              <a:solidFill>
                <a:prstClr val="black"/>
              </a:solidFill>
            </a:endParaRPr>
          </a:p>
        </p:txBody>
      </p:sp>
    </p:spTree>
    <p:extLst>
      <p:ext uri="{BB962C8B-B14F-4D97-AF65-F5344CB8AC3E}">
        <p14:creationId xmlns:p14="http://schemas.microsoft.com/office/powerpoint/2010/main" val="342884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rPr>
              <a:t>K</a:t>
            </a:r>
            <a:r>
              <a:rPr lang="en-US" sz="1200" dirty="0" smtClean="0">
                <a:solidFill>
                  <a:schemeClr val="bg1"/>
                </a:solidFill>
              </a:rPr>
              <a:t> – 	at least one fatality occurs</a:t>
            </a:r>
          </a:p>
          <a:p>
            <a:r>
              <a:rPr lang="en-US" sz="1200" b="1" dirty="0" smtClean="0">
                <a:solidFill>
                  <a:schemeClr val="bg1"/>
                </a:solidFill>
              </a:rPr>
              <a:t>A</a:t>
            </a:r>
            <a:r>
              <a:rPr lang="en-US" sz="1200" dirty="0" smtClean="0">
                <a:solidFill>
                  <a:schemeClr val="bg1"/>
                </a:solidFill>
              </a:rPr>
              <a:t> – 	at least one disabling injury occurs</a:t>
            </a:r>
          </a:p>
          <a:p>
            <a:r>
              <a:rPr lang="en-US" sz="1200" b="1" dirty="0" smtClean="0">
                <a:solidFill>
                  <a:schemeClr val="bg1"/>
                </a:solidFill>
              </a:rPr>
              <a:t>B</a:t>
            </a:r>
            <a:r>
              <a:rPr lang="en-US" sz="1200" dirty="0" smtClean="0">
                <a:solidFill>
                  <a:schemeClr val="bg1"/>
                </a:solidFill>
              </a:rPr>
              <a:t> – 	at least one evident, non-disabling injury occurs</a:t>
            </a:r>
          </a:p>
          <a:p>
            <a:r>
              <a:rPr lang="en-US" sz="1200" b="1" dirty="0" smtClean="0">
                <a:solidFill>
                  <a:schemeClr val="bg1"/>
                </a:solidFill>
              </a:rPr>
              <a:t>C</a:t>
            </a:r>
            <a:r>
              <a:rPr lang="en-US" sz="1200" dirty="0" smtClean="0">
                <a:solidFill>
                  <a:schemeClr val="bg1"/>
                </a:solidFill>
              </a:rPr>
              <a:t> – 	at least one possible injury occurs</a:t>
            </a:r>
          </a:p>
          <a:p>
            <a:r>
              <a:rPr lang="en-US" sz="1200" b="1" dirty="0" smtClean="0">
                <a:solidFill>
                  <a:schemeClr val="bg1"/>
                </a:solidFill>
              </a:rPr>
              <a:t>PDO</a:t>
            </a:r>
            <a:r>
              <a:rPr lang="en-US" sz="1200" dirty="0" smtClean="0">
                <a:solidFill>
                  <a:schemeClr val="bg1"/>
                </a:solidFill>
              </a:rPr>
              <a:t> – no injury occurs but property damage in excess of the</a:t>
            </a:r>
            <a:r>
              <a:rPr lang="en-US" sz="1200" baseline="0" dirty="0" smtClean="0">
                <a:solidFill>
                  <a:schemeClr val="bg1"/>
                </a:solidFill>
              </a:rPr>
              <a:t> </a:t>
            </a:r>
            <a:r>
              <a:rPr lang="en-US" sz="1200" dirty="0" smtClean="0">
                <a:solidFill>
                  <a:schemeClr val="bg1"/>
                </a:solidFill>
              </a:rPr>
              <a:t>state’s minimum reporting threshold occurs</a:t>
            </a:r>
          </a:p>
          <a:p>
            <a:endParaRPr lang="en-US" dirty="0"/>
          </a:p>
        </p:txBody>
      </p:sp>
      <p:sp>
        <p:nvSpPr>
          <p:cNvPr id="4" name="Slide Number Placeholder 3"/>
          <p:cNvSpPr>
            <a:spLocks noGrp="1"/>
          </p:cNvSpPr>
          <p:nvPr>
            <p:ph type="sldNum" sz="quarter" idx="10"/>
          </p:nvPr>
        </p:nvSpPr>
        <p:spPr/>
        <p:txBody>
          <a:bodyPr/>
          <a:lstStyle/>
          <a:p>
            <a:fld id="{A785323A-AF2F-400B-A171-54C7922B83A3}" type="slidenum">
              <a:rPr lang="en-US" smtClean="0"/>
              <a:t>19</a:t>
            </a:fld>
            <a:endParaRPr lang="en-US"/>
          </a:p>
        </p:txBody>
      </p:sp>
    </p:spTree>
    <p:extLst>
      <p:ext uri="{BB962C8B-B14F-4D97-AF65-F5344CB8AC3E}">
        <p14:creationId xmlns:p14="http://schemas.microsoft.com/office/powerpoint/2010/main" val="307260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3</a:t>
            </a:r>
            <a:r>
              <a:rPr lang="en-US" baseline="0" dirty="0" smtClean="0"/>
              <a:t> key reports that are available that can be used to further support PBPD</a:t>
            </a:r>
            <a:endParaRPr lang="en-US" dirty="0"/>
          </a:p>
        </p:txBody>
      </p:sp>
      <p:sp>
        <p:nvSpPr>
          <p:cNvPr id="4" name="Slide Number Placeholder 3"/>
          <p:cNvSpPr>
            <a:spLocks noGrp="1"/>
          </p:cNvSpPr>
          <p:nvPr>
            <p:ph type="sldNum" sz="quarter" idx="10"/>
          </p:nvPr>
        </p:nvSpPr>
        <p:spPr/>
        <p:txBody>
          <a:bodyPr/>
          <a:lstStyle/>
          <a:p>
            <a:fld id="{A785323A-AF2F-400B-A171-54C7922B83A3}" type="slidenum">
              <a:rPr lang="en-US" smtClean="0"/>
              <a:t>22</a:t>
            </a:fld>
            <a:endParaRPr lang="en-US"/>
          </a:p>
        </p:txBody>
      </p:sp>
    </p:spTree>
    <p:extLst>
      <p:ext uri="{BB962C8B-B14F-4D97-AF65-F5344CB8AC3E}">
        <p14:creationId xmlns:p14="http://schemas.microsoft.com/office/powerpoint/2010/main" val="135863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endParaRPr lang="en-US" b="1"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A785323A-AF2F-400B-A171-54C7922B83A3}" type="slidenum">
              <a:rPr lang="en-US" smtClean="0"/>
              <a:t>2</a:t>
            </a:fld>
            <a:endParaRPr lang="en-US"/>
          </a:p>
        </p:txBody>
      </p:sp>
    </p:spTree>
    <p:extLst>
      <p:ext uri="{BB962C8B-B14F-4D97-AF65-F5344CB8AC3E}">
        <p14:creationId xmlns:p14="http://schemas.microsoft.com/office/powerpoint/2010/main" val="4270417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Controlling Criteria</a:t>
            </a:r>
            <a:r>
              <a:rPr lang="en-US" baseline="0" dirty="0" smtClean="0"/>
              <a:t> published on May 5, 2016</a:t>
            </a:r>
            <a:endParaRPr lang="en-US" dirty="0"/>
          </a:p>
        </p:txBody>
      </p:sp>
      <p:sp>
        <p:nvSpPr>
          <p:cNvPr id="4" name="Slide Number Placeholder 3"/>
          <p:cNvSpPr>
            <a:spLocks noGrp="1"/>
          </p:cNvSpPr>
          <p:nvPr>
            <p:ph type="sldNum" sz="quarter" idx="10"/>
          </p:nvPr>
        </p:nvSpPr>
        <p:spPr/>
        <p:txBody>
          <a:bodyPr/>
          <a:lstStyle/>
          <a:p>
            <a:fld id="{A785323A-AF2F-400B-A171-54C7922B83A3}" type="slidenum">
              <a:rPr lang="en-US" smtClean="0"/>
              <a:t>23</a:t>
            </a:fld>
            <a:endParaRPr lang="en-US"/>
          </a:p>
        </p:txBody>
      </p:sp>
    </p:spTree>
    <p:extLst>
      <p:ext uri="{BB962C8B-B14F-4D97-AF65-F5344CB8AC3E}">
        <p14:creationId xmlns:p14="http://schemas.microsoft.com/office/powerpoint/2010/main" val="3127132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AD3894-DE28-4F0A-BEDF-D92DC160B24F}" type="slidenum">
              <a:rPr lang="en-US" smtClean="0"/>
              <a:t>25</a:t>
            </a:fld>
            <a:endParaRPr lang="en-US"/>
          </a:p>
        </p:txBody>
      </p:sp>
    </p:spTree>
    <p:extLst>
      <p:ext uri="{BB962C8B-B14F-4D97-AF65-F5344CB8AC3E}">
        <p14:creationId xmlns:p14="http://schemas.microsoft.com/office/powerpoint/2010/main" val="184296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257300" y="719138"/>
            <a:ext cx="4800600" cy="3600450"/>
          </a:xfrm>
          <a:ln/>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defTabSz="930394"/>
            <a:endParaRPr lang="en-US" altLang="en-US" dirty="0" smtClean="0"/>
          </a:p>
        </p:txBody>
      </p:sp>
      <p:sp>
        <p:nvSpPr>
          <p:cNvPr id="583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3328">
              <a:defRPr sz="2500">
                <a:solidFill>
                  <a:schemeClr val="tx1"/>
                </a:solidFill>
                <a:latin typeface="Arial" pitchFamily="34" charset="0"/>
              </a:defRPr>
            </a:lvl1pPr>
            <a:lvl2pPr marL="770662" indent="-296408" defTabSz="963328">
              <a:defRPr sz="2500">
                <a:solidFill>
                  <a:schemeClr val="tx1"/>
                </a:solidFill>
                <a:latin typeface="Arial" pitchFamily="34" charset="0"/>
              </a:defRPr>
            </a:lvl2pPr>
            <a:lvl3pPr marL="1185634" indent="-237127" defTabSz="963328">
              <a:defRPr sz="2500">
                <a:solidFill>
                  <a:schemeClr val="tx1"/>
                </a:solidFill>
                <a:latin typeface="Arial" pitchFamily="34" charset="0"/>
              </a:defRPr>
            </a:lvl3pPr>
            <a:lvl4pPr marL="1659887" indent="-237127" defTabSz="963328">
              <a:defRPr sz="2500">
                <a:solidFill>
                  <a:schemeClr val="tx1"/>
                </a:solidFill>
                <a:latin typeface="Arial" pitchFamily="34" charset="0"/>
              </a:defRPr>
            </a:lvl4pPr>
            <a:lvl5pPr marL="2134141" indent="-237127" defTabSz="963328">
              <a:defRPr sz="2500">
                <a:solidFill>
                  <a:schemeClr val="tx1"/>
                </a:solidFill>
                <a:latin typeface="Arial" pitchFamily="34" charset="0"/>
              </a:defRPr>
            </a:lvl5pPr>
            <a:lvl6pPr marL="2608395" indent="-237127" algn="ctr" defTabSz="963328" eaLnBrk="0" fontAlgn="base" hangingPunct="0">
              <a:spcBef>
                <a:spcPct val="0"/>
              </a:spcBef>
              <a:spcAft>
                <a:spcPct val="0"/>
              </a:spcAft>
              <a:defRPr sz="2500">
                <a:solidFill>
                  <a:schemeClr val="tx1"/>
                </a:solidFill>
                <a:latin typeface="Arial" pitchFamily="34" charset="0"/>
              </a:defRPr>
            </a:lvl6pPr>
            <a:lvl7pPr marL="3082648" indent="-237127" algn="ctr" defTabSz="963328" eaLnBrk="0" fontAlgn="base" hangingPunct="0">
              <a:spcBef>
                <a:spcPct val="0"/>
              </a:spcBef>
              <a:spcAft>
                <a:spcPct val="0"/>
              </a:spcAft>
              <a:defRPr sz="2500">
                <a:solidFill>
                  <a:schemeClr val="tx1"/>
                </a:solidFill>
                <a:latin typeface="Arial" pitchFamily="34" charset="0"/>
              </a:defRPr>
            </a:lvl7pPr>
            <a:lvl8pPr marL="3556902" indent="-237127" algn="ctr" defTabSz="963328" eaLnBrk="0" fontAlgn="base" hangingPunct="0">
              <a:spcBef>
                <a:spcPct val="0"/>
              </a:spcBef>
              <a:spcAft>
                <a:spcPct val="0"/>
              </a:spcAft>
              <a:defRPr sz="2500">
                <a:solidFill>
                  <a:schemeClr val="tx1"/>
                </a:solidFill>
                <a:latin typeface="Arial" pitchFamily="34" charset="0"/>
              </a:defRPr>
            </a:lvl8pPr>
            <a:lvl9pPr marL="4031155" indent="-237127" algn="ctr" defTabSz="963328" eaLnBrk="0" fontAlgn="base" hangingPunct="0">
              <a:spcBef>
                <a:spcPct val="0"/>
              </a:spcBef>
              <a:spcAft>
                <a:spcPct val="0"/>
              </a:spcAft>
              <a:defRPr sz="2500">
                <a:solidFill>
                  <a:schemeClr val="tx1"/>
                </a:solidFill>
                <a:latin typeface="Arial" pitchFamily="34" charset="0"/>
              </a:defRPr>
            </a:lvl9pPr>
          </a:lstStyle>
          <a:p>
            <a:fld id="{328B0CA3-5773-4AEE-9658-B2824C32BE2A}" type="slidenum">
              <a:rPr lang="en-US" altLang="en-US" sz="1200">
                <a:latin typeface="Times New Roman" pitchFamily="18" charset="0"/>
              </a:rPr>
              <a:pPr/>
              <a:t>3</a:t>
            </a:fld>
            <a:endParaRPr lang="en-US" altLang="en-US" sz="1200">
              <a:latin typeface="Times New Roman" pitchFamily="18" charset="0"/>
            </a:endParaRPr>
          </a:p>
        </p:txBody>
      </p:sp>
    </p:spTree>
    <p:extLst>
      <p:ext uri="{BB962C8B-B14F-4D97-AF65-F5344CB8AC3E}">
        <p14:creationId xmlns:p14="http://schemas.microsoft.com/office/powerpoint/2010/main" val="169795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57300" y="719138"/>
            <a:ext cx="4800600" cy="3600450"/>
          </a:xfrm>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
        <p:nvSpPr>
          <p:cNvPr id="614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3328">
              <a:defRPr sz="2500">
                <a:solidFill>
                  <a:schemeClr val="tx1"/>
                </a:solidFill>
                <a:latin typeface="Arial" pitchFamily="34" charset="0"/>
              </a:defRPr>
            </a:lvl1pPr>
            <a:lvl2pPr marL="770662" indent="-296408" defTabSz="963328">
              <a:defRPr sz="2500">
                <a:solidFill>
                  <a:schemeClr val="tx1"/>
                </a:solidFill>
                <a:latin typeface="Arial" pitchFamily="34" charset="0"/>
              </a:defRPr>
            </a:lvl2pPr>
            <a:lvl3pPr marL="1185634" indent="-237127" defTabSz="963328">
              <a:defRPr sz="2500">
                <a:solidFill>
                  <a:schemeClr val="tx1"/>
                </a:solidFill>
                <a:latin typeface="Arial" pitchFamily="34" charset="0"/>
              </a:defRPr>
            </a:lvl3pPr>
            <a:lvl4pPr marL="1659887" indent="-237127" defTabSz="963328">
              <a:defRPr sz="2500">
                <a:solidFill>
                  <a:schemeClr val="tx1"/>
                </a:solidFill>
                <a:latin typeface="Arial" pitchFamily="34" charset="0"/>
              </a:defRPr>
            </a:lvl4pPr>
            <a:lvl5pPr marL="2134141" indent="-237127" defTabSz="963328">
              <a:defRPr sz="2500">
                <a:solidFill>
                  <a:schemeClr val="tx1"/>
                </a:solidFill>
                <a:latin typeface="Arial" pitchFamily="34" charset="0"/>
              </a:defRPr>
            </a:lvl5pPr>
            <a:lvl6pPr marL="2608395" indent="-237127" algn="ctr" defTabSz="963328" eaLnBrk="0" fontAlgn="base" hangingPunct="0">
              <a:spcBef>
                <a:spcPct val="0"/>
              </a:spcBef>
              <a:spcAft>
                <a:spcPct val="0"/>
              </a:spcAft>
              <a:defRPr sz="2500">
                <a:solidFill>
                  <a:schemeClr val="tx1"/>
                </a:solidFill>
                <a:latin typeface="Arial" pitchFamily="34" charset="0"/>
              </a:defRPr>
            </a:lvl6pPr>
            <a:lvl7pPr marL="3082648" indent="-237127" algn="ctr" defTabSz="963328" eaLnBrk="0" fontAlgn="base" hangingPunct="0">
              <a:spcBef>
                <a:spcPct val="0"/>
              </a:spcBef>
              <a:spcAft>
                <a:spcPct val="0"/>
              </a:spcAft>
              <a:defRPr sz="2500">
                <a:solidFill>
                  <a:schemeClr val="tx1"/>
                </a:solidFill>
                <a:latin typeface="Arial" pitchFamily="34" charset="0"/>
              </a:defRPr>
            </a:lvl7pPr>
            <a:lvl8pPr marL="3556902" indent="-237127" algn="ctr" defTabSz="963328" eaLnBrk="0" fontAlgn="base" hangingPunct="0">
              <a:spcBef>
                <a:spcPct val="0"/>
              </a:spcBef>
              <a:spcAft>
                <a:spcPct val="0"/>
              </a:spcAft>
              <a:defRPr sz="2500">
                <a:solidFill>
                  <a:schemeClr val="tx1"/>
                </a:solidFill>
                <a:latin typeface="Arial" pitchFamily="34" charset="0"/>
              </a:defRPr>
            </a:lvl8pPr>
            <a:lvl9pPr marL="4031155" indent="-237127" algn="ctr" defTabSz="963328" eaLnBrk="0" fontAlgn="base" hangingPunct="0">
              <a:spcBef>
                <a:spcPct val="0"/>
              </a:spcBef>
              <a:spcAft>
                <a:spcPct val="0"/>
              </a:spcAft>
              <a:defRPr sz="2500">
                <a:solidFill>
                  <a:schemeClr val="tx1"/>
                </a:solidFill>
                <a:latin typeface="Arial" pitchFamily="34" charset="0"/>
              </a:defRPr>
            </a:lvl9pPr>
          </a:lstStyle>
          <a:p>
            <a:fld id="{3B8F89F1-3150-419F-A0B5-BFBBDA8FFD52}" type="slidenum">
              <a:rPr lang="en-US" altLang="en-US" sz="1200">
                <a:latin typeface="Times New Roman" pitchFamily="18" charset="0"/>
              </a:rPr>
              <a:pPr/>
              <a:t>4</a:t>
            </a:fld>
            <a:endParaRPr lang="en-US" altLang="en-US" sz="1200">
              <a:latin typeface="Times New Roman" pitchFamily="18" charset="0"/>
            </a:endParaRPr>
          </a:p>
        </p:txBody>
      </p:sp>
    </p:spTree>
    <p:extLst>
      <p:ext uri="{BB962C8B-B14F-4D97-AF65-F5344CB8AC3E}">
        <p14:creationId xmlns:p14="http://schemas.microsoft.com/office/powerpoint/2010/main" val="42354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0" lvl="2" defTabSz="948507">
              <a:defRPr/>
            </a:pPr>
            <a:endParaRPr lang="en-US" sz="2500" dirty="0" smtClean="0"/>
          </a:p>
        </p:txBody>
      </p:sp>
      <p:sp>
        <p:nvSpPr>
          <p:cNvPr id="4" name="Slide Number Placeholder 3"/>
          <p:cNvSpPr>
            <a:spLocks noGrp="1"/>
          </p:cNvSpPr>
          <p:nvPr>
            <p:ph type="sldNum" sz="quarter" idx="10"/>
          </p:nvPr>
        </p:nvSpPr>
        <p:spPr/>
        <p:txBody>
          <a:bodyPr/>
          <a:lstStyle/>
          <a:p>
            <a:fld id="{A785323A-AF2F-400B-A171-54C7922B83A3}" type="slidenum">
              <a:rPr lang="en-US" smtClean="0"/>
              <a:t>5</a:t>
            </a:fld>
            <a:endParaRPr lang="en-US"/>
          </a:p>
        </p:txBody>
      </p:sp>
    </p:spTree>
    <p:extLst>
      <p:ext uri="{BB962C8B-B14F-4D97-AF65-F5344CB8AC3E}">
        <p14:creationId xmlns:p14="http://schemas.microsoft.com/office/powerpoint/2010/main" val="225619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endParaRPr lang="en-US" b="1" baseline="0" dirty="0" smtClean="0"/>
          </a:p>
          <a:p>
            <a:pPr marL="228579" indent="-228579">
              <a:buAutoNum type="arabicPeriod"/>
            </a:pPr>
            <a:endParaRPr lang="en-US" baseline="0" dirty="0" smtClean="0"/>
          </a:p>
        </p:txBody>
      </p:sp>
      <p:sp>
        <p:nvSpPr>
          <p:cNvPr id="4" name="Slide Number Placeholder 3"/>
          <p:cNvSpPr>
            <a:spLocks noGrp="1"/>
          </p:cNvSpPr>
          <p:nvPr>
            <p:ph type="sldNum" sz="quarter" idx="10"/>
          </p:nvPr>
        </p:nvSpPr>
        <p:spPr/>
        <p:txBody>
          <a:bodyPr/>
          <a:lstStyle/>
          <a:p>
            <a:fld id="{A785323A-AF2F-400B-A171-54C7922B83A3}" type="slidenum">
              <a:rPr lang="en-US" smtClean="0"/>
              <a:t>6</a:t>
            </a:fld>
            <a:endParaRPr lang="en-US"/>
          </a:p>
        </p:txBody>
      </p:sp>
    </p:spTree>
    <p:extLst>
      <p:ext uri="{BB962C8B-B14F-4D97-AF65-F5344CB8AC3E}">
        <p14:creationId xmlns:p14="http://schemas.microsoft.com/office/powerpoint/2010/main" val="427041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5323A-AF2F-400B-A171-54C7922B83A3}" type="slidenum">
              <a:rPr lang="en-US" smtClean="0"/>
              <a:t>7</a:t>
            </a:fld>
            <a:endParaRPr lang="en-US"/>
          </a:p>
        </p:txBody>
      </p:sp>
    </p:spTree>
    <p:extLst>
      <p:ext uri="{BB962C8B-B14F-4D97-AF65-F5344CB8AC3E}">
        <p14:creationId xmlns:p14="http://schemas.microsoft.com/office/powerpoint/2010/main" val="223231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5323A-AF2F-400B-A171-54C7922B83A3}" type="slidenum">
              <a:rPr lang="en-US" smtClean="0"/>
              <a:t>8</a:t>
            </a:fld>
            <a:endParaRPr lang="en-US"/>
          </a:p>
        </p:txBody>
      </p:sp>
    </p:spTree>
    <p:extLst>
      <p:ext uri="{BB962C8B-B14F-4D97-AF65-F5344CB8AC3E}">
        <p14:creationId xmlns:p14="http://schemas.microsoft.com/office/powerpoint/2010/main" val="223231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257300" y="719138"/>
            <a:ext cx="4800600" cy="3600450"/>
          </a:xfrm>
          <a:ln/>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60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3328">
              <a:defRPr sz="2500">
                <a:solidFill>
                  <a:schemeClr val="tx1"/>
                </a:solidFill>
                <a:latin typeface="Arial" pitchFamily="34" charset="0"/>
              </a:defRPr>
            </a:lvl1pPr>
            <a:lvl2pPr marL="770662" indent="-296408" defTabSz="963328">
              <a:defRPr sz="2500">
                <a:solidFill>
                  <a:schemeClr val="tx1"/>
                </a:solidFill>
                <a:latin typeface="Arial" pitchFamily="34" charset="0"/>
              </a:defRPr>
            </a:lvl2pPr>
            <a:lvl3pPr marL="1185634" indent="-237127" defTabSz="963328">
              <a:defRPr sz="2500">
                <a:solidFill>
                  <a:schemeClr val="tx1"/>
                </a:solidFill>
                <a:latin typeface="Arial" pitchFamily="34" charset="0"/>
              </a:defRPr>
            </a:lvl3pPr>
            <a:lvl4pPr marL="1659887" indent="-237127" defTabSz="963328">
              <a:defRPr sz="2500">
                <a:solidFill>
                  <a:schemeClr val="tx1"/>
                </a:solidFill>
                <a:latin typeface="Arial" pitchFamily="34" charset="0"/>
              </a:defRPr>
            </a:lvl4pPr>
            <a:lvl5pPr marL="2134141" indent="-237127" defTabSz="963328">
              <a:defRPr sz="2500">
                <a:solidFill>
                  <a:schemeClr val="tx1"/>
                </a:solidFill>
                <a:latin typeface="Arial" pitchFamily="34" charset="0"/>
              </a:defRPr>
            </a:lvl5pPr>
            <a:lvl6pPr marL="2608395" indent="-237127" algn="ctr" defTabSz="963328" eaLnBrk="0" fontAlgn="base" hangingPunct="0">
              <a:spcBef>
                <a:spcPct val="0"/>
              </a:spcBef>
              <a:spcAft>
                <a:spcPct val="0"/>
              </a:spcAft>
              <a:defRPr sz="2500">
                <a:solidFill>
                  <a:schemeClr val="tx1"/>
                </a:solidFill>
                <a:latin typeface="Arial" pitchFamily="34" charset="0"/>
              </a:defRPr>
            </a:lvl6pPr>
            <a:lvl7pPr marL="3082648" indent="-237127" algn="ctr" defTabSz="963328" eaLnBrk="0" fontAlgn="base" hangingPunct="0">
              <a:spcBef>
                <a:spcPct val="0"/>
              </a:spcBef>
              <a:spcAft>
                <a:spcPct val="0"/>
              </a:spcAft>
              <a:defRPr sz="2500">
                <a:solidFill>
                  <a:schemeClr val="tx1"/>
                </a:solidFill>
                <a:latin typeface="Arial" pitchFamily="34" charset="0"/>
              </a:defRPr>
            </a:lvl7pPr>
            <a:lvl8pPr marL="3556902" indent="-237127" algn="ctr" defTabSz="963328" eaLnBrk="0" fontAlgn="base" hangingPunct="0">
              <a:spcBef>
                <a:spcPct val="0"/>
              </a:spcBef>
              <a:spcAft>
                <a:spcPct val="0"/>
              </a:spcAft>
              <a:defRPr sz="2500">
                <a:solidFill>
                  <a:schemeClr val="tx1"/>
                </a:solidFill>
                <a:latin typeface="Arial" pitchFamily="34" charset="0"/>
              </a:defRPr>
            </a:lvl8pPr>
            <a:lvl9pPr marL="4031155" indent="-237127" algn="ctr" defTabSz="963328" eaLnBrk="0" fontAlgn="base" hangingPunct="0">
              <a:spcBef>
                <a:spcPct val="0"/>
              </a:spcBef>
              <a:spcAft>
                <a:spcPct val="0"/>
              </a:spcAft>
              <a:defRPr sz="2500">
                <a:solidFill>
                  <a:schemeClr val="tx1"/>
                </a:solidFill>
                <a:latin typeface="Arial" pitchFamily="34" charset="0"/>
              </a:defRPr>
            </a:lvl9pPr>
          </a:lstStyle>
          <a:p>
            <a:fld id="{0572FC86-54E0-4866-9C86-05062FFCE973}" type="slidenum">
              <a:rPr lang="en-US" altLang="en-US" sz="1200">
                <a:latin typeface="Times New Roman" pitchFamily="18" charset="0"/>
              </a:rPr>
              <a:pPr/>
              <a:t>9</a:t>
            </a:fld>
            <a:endParaRPr lang="en-US" altLang="en-US" sz="1200">
              <a:latin typeface="Times New Roman" pitchFamily="18" charset="0"/>
            </a:endParaRPr>
          </a:p>
        </p:txBody>
      </p:sp>
    </p:spTree>
    <p:extLst>
      <p:ext uri="{BB962C8B-B14F-4D97-AF65-F5344CB8AC3E}">
        <p14:creationId xmlns:p14="http://schemas.microsoft.com/office/powerpoint/2010/main" val="33067643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9"/>
          <p:cNvSpPr>
            <a:spLocks noGrp="1"/>
          </p:cNvSpPr>
          <p:nvPr>
            <p:ph type="dt" sz="half" idx="10"/>
          </p:nvPr>
        </p:nvSpPr>
        <p:spPr/>
        <p:txBody>
          <a:bodyPr/>
          <a:lstStyle>
            <a:lvl1pPr>
              <a:defRPr>
                <a:solidFill>
                  <a:schemeClr val="bg2"/>
                </a:solidFill>
              </a:defRPr>
            </a:lvl1pPr>
          </a:lstStyle>
          <a:p>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9" name="Rectangle 8"/>
          <p:cNvSpPr/>
          <p:nvPr userDrawn="1"/>
        </p:nvSpPr>
        <p:spPr>
          <a:xfrm>
            <a:off x="152400" y="152806"/>
            <a:ext cx="6705600" cy="90447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1"/>
          <p:cNvSpPr txBox="1">
            <a:spLocks/>
          </p:cNvSpPr>
          <p:nvPr userDrawn="1"/>
        </p:nvSpPr>
        <p:spPr>
          <a:xfrm>
            <a:off x="152400" y="1066800"/>
            <a:ext cx="6705600" cy="1981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a:endParaRPr lang="en-US" sz="3200" dirty="0"/>
          </a:p>
        </p:txBody>
      </p:sp>
      <p:sp>
        <p:nvSpPr>
          <p:cNvPr id="16" name="Title 1"/>
          <p:cNvSpPr txBox="1">
            <a:spLocks/>
          </p:cNvSpPr>
          <p:nvPr userDrawn="1"/>
        </p:nvSpPr>
        <p:spPr>
          <a:xfrm>
            <a:off x="303294" y="3362327"/>
            <a:ext cx="6414294" cy="600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a:endParaRPr lang="en-US" sz="2400" b="1" i="1" dirty="0" smtClean="0"/>
          </a:p>
        </p:txBody>
      </p:sp>
      <p:pic>
        <p:nvPicPr>
          <p:cNvPr id="17" name="Picture 16" descr="RClogocolorwhite.jpg"/>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7273" b="90909" l="6484" r="94945">
                        <a14:foregroundMark x1="14505" y1="36818" x2="14505" y2="36818"/>
                        <a14:foregroundMark x1="22198" y1="27955" x2="22198" y2="27955"/>
                        <a14:foregroundMark x1="30769" y1="35909" x2="30769" y2="35909"/>
                        <a14:foregroundMark x1="32747" y1="62955" x2="32747" y2="62955"/>
                        <a14:foregroundMark x1="26374" y1="73636" x2="26374" y2="73636"/>
                        <a14:foregroundMark x1="17912" y1="64318" x2="17912" y2="64318"/>
                        <a14:foregroundMark x1="13407" y1="45455" x2="13407" y2="45455"/>
                        <a14:foregroundMark x1="20000" y1="46591" x2="20000" y2="46591"/>
                        <a14:foregroundMark x1="25714" y1="48409" x2="25714" y2="48409"/>
                        <a14:foregroundMark x1="22418" y1="48182" x2="22418" y2="48182"/>
                        <a14:foregroundMark x1="30110" y1="45909" x2="30110" y2="45909"/>
                        <a14:foregroundMark x1="30659" y1="50455" x2="30659" y2="50455"/>
                        <a14:foregroundMark x1="40659" y1="49091" x2="40659" y2="49091"/>
                        <a14:foregroundMark x1="43956" y1="50682" x2="43956" y2="50682"/>
                        <a14:foregroundMark x1="46484" y1="50682" x2="46484" y2="50682"/>
                        <a14:foregroundMark x1="52527" y1="46591" x2="52527" y2="46591"/>
                        <a14:foregroundMark x1="57582" y1="45227" x2="57582" y2="45227"/>
                        <a14:foregroundMark x1="63626" y1="46591" x2="63626" y2="46591"/>
                        <a14:foregroundMark x1="67473" y1="47273" x2="67473" y2="47273"/>
                        <a14:foregroundMark x1="72198" y1="46818" x2="72198" y2="46818"/>
                        <a14:foregroundMark x1="79451" y1="46136" x2="79451" y2="46136"/>
                        <a14:foregroundMark x1="84286" y1="45455" x2="84286" y2="45455"/>
                        <a14:foregroundMark x1="87473" y1="46136" x2="87473" y2="46136"/>
                        <a14:foregroundMark x1="37253" y1="45227" x2="37253" y2="45227"/>
                        <a14:backgroundMark x1="21429" y1="47955" x2="21429" y2="47955"/>
                        <a14:backgroundMark x1="88132" y1="48864" x2="88132" y2="48864"/>
                        <a14:backgroundMark x1="47692" y1="48636" x2="47692" y2="48636"/>
                        <a14:backgroundMark x1="36484" y1="49773" x2="36484" y2="49773"/>
                      </a14:backgroundRemoval>
                    </a14:imgEffect>
                  </a14:imgLayer>
                </a14:imgProps>
              </a:ext>
            </a:extLst>
          </a:blip>
          <a:stretch>
            <a:fillRect/>
          </a:stretch>
        </p:blipFill>
        <p:spPr>
          <a:xfrm>
            <a:off x="7010400" y="5791202"/>
            <a:ext cx="1981200" cy="914398"/>
          </a:xfrm>
          <a:prstGeom prst="rect">
            <a:avLst/>
          </a:prstGeom>
          <a:solidFill>
            <a:schemeClr val="bg1">
              <a:alpha val="50000"/>
            </a:schemeClr>
          </a:solidFill>
          <a:ln>
            <a:noFill/>
          </a:ln>
        </p:spPr>
      </p:pic>
      <p:pic>
        <p:nvPicPr>
          <p:cNvPr id="18" name="Picture 17" descr="USDOT FHWA LOGO.gif"/>
          <p:cNvPicPr>
            <a:picLocks noChangeAspect="1"/>
          </p:cNvPicPr>
          <p:nvPr userDrawn="1"/>
        </p:nvPicPr>
        <p:blipFill>
          <a:blip r:embed="rId4" cstate="print"/>
          <a:stretch>
            <a:fillRect/>
          </a:stretch>
        </p:blipFill>
        <p:spPr>
          <a:xfrm>
            <a:off x="266700" y="533406"/>
            <a:ext cx="2781300" cy="473727"/>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7808" y="3073405"/>
            <a:ext cx="6399780" cy="3490143"/>
          </a:xfrm>
          <a:prstGeom prst="rect">
            <a:avLst/>
          </a:prstGeom>
        </p:spPr>
      </p:pic>
      <p:sp>
        <p:nvSpPr>
          <p:cNvPr id="14" name="Subtitle 4"/>
          <p:cNvSpPr txBox="1">
            <a:spLocks/>
          </p:cNvSpPr>
          <p:nvPr userDrawn="1"/>
        </p:nvSpPr>
        <p:spPr>
          <a:xfrm>
            <a:off x="7024915" y="5308105"/>
            <a:ext cx="1966686" cy="526472"/>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en-US" sz="2000" dirty="0">
              <a:solidFill>
                <a:schemeClr val="bg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56731-A934-40C8-ACD7-563BE0A8A95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7162800" y="274644"/>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2F56731-A934-40C8-ACD7-563BE0A8A95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ics with text below 2">
    <p:spTree>
      <p:nvGrpSpPr>
        <p:cNvPr id="1" name=""/>
        <p:cNvGrpSpPr/>
        <p:nvPr/>
      </p:nvGrpSpPr>
      <p:grpSpPr>
        <a:xfrm>
          <a:off x="0" y="0"/>
          <a:ext cx="0" cy="0"/>
          <a:chOff x="0" y="0"/>
          <a:chExt cx="0" cy="0"/>
        </a:xfrm>
      </p:grpSpPr>
      <p:sp>
        <p:nvSpPr>
          <p:cNvPr id="4" name="Rectangle 3"/>
          <p:cNvSpPr/>
          <p:nvPr userDrawn="1"/>
        </p:nvSpPr>
        <p:spPr>
          <a:xfrm>
            <a:off x="0" y="5700712"/>
            <a:ext cx="533400" cy="228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800">
              <a:solidFill>
                <a:prstClr val="white"/>
              </a:solidFill>
            </a:endParaRPr>
          </a:p>
        </p:txBody>
      </p:sp>
      <p:sp>
        <p:nvSpPr>
          <p:cNvPr id="5" name="Rectangle 4"/>
          <p:cNvSpPr/>
          <p:nvPr userDrawn="1"/>
        </p:nvSpPr>
        <p:spPr>
          <a:xfrm>
            <a:off x="609600" y="5700712"/>
            <a:ext cx="85344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Content Placeholder 10"/>
          <p:cNvSpPr>
            <a:spLocks noGrp="1"/>
          </p:cNvSpPr>
          <p:nvPr>
            <p:ph sz="quarter" idx="13"/>
          </p:nvPr>
        </p:nvSpPr>
        <p:spPr>
          <a:xfrm>
            <a:off x="482031" y="5943605"/>
            <a:ext cx="8570496" cy="529389"/>
          </a:xfrm>
        </p:spPr>
        <p:txBody>
          <a:bodyPr/>
          <a:lstStyle>
            <a:lvl1pPr marL="0" indent="0">
              <a:buNone/>
              <a:defRPr/>
            </a:lvl1pPr>
            <a:lvl2pPr marL="365751" indent="0">
              <a:buNone/>
              <a:defRPr/>
            </a:lvl2pPr>
          </a:lstStyle>
          <a:p>
            <a:pPr lvl="0"/>
            <a:r>
              <a:rPr lang="en-US" dirty="0" smtClean="0"/>
              <a:t>Click to edit Master text styles</a:t>
            </a:r>
          </a:p>
          <a:p>
            <a:pPr lvl="1"/>
            <a:r>
              <a:rPr lang="en-US" dirty="0" smtClean="0"/>
              <a:t>Second level</a:t>
            </a:r>
          </a:p>
        </p:txBody>
      </p:sp>
      <p:sp>
        <p:nvSpPr>
          <p:cNvPr id="16" name="Text Placeholder 15"/>
          <p:cNvSpPr>
            <a:spLocks noGrp="1"/>
          </p:cNvSpPr>
          <p:nvPr>
            <p:ph type="body" sz="quarter" idx="14"/>
          </p:nvPr>
        </p:nvSpPr>
        <p:spPr>
          <a:xfrm>
            <a:off x="609600" y="5669890"/>
            <a:ext cx="1981200" cy="228600"/>
          </a:xfrm>
        </p:spPr>
        <p:txBody>
          <a:bodyPr>
            <a:noAutofit/>
          </a:bodyPr>
          <a:lstStyle>
            <a:lvl1pPr marL="0" indent="0">
              <a:buNone/>
              <a:defRPr sz="1200" b="1"/>
            </a:lvl1pPr>
          </a:lstStyle>
          <a:p>
            <a:pPr lvl="0"/>
            <a:endParaRPr lang="en-US" dirty="0"/>
          </a:p>
        </p:txBody>
      </p:sp>
      <p:sp>
        <p:nvSpPr>
          <p:cNvPr id="6" name="Date Placeholder 4"/>
          <p:cNvSpPr>
            <a:spLocks noGrp="1"/>
          </p:cNvSpPr>
          <p:nvPr>
            <p:ph type="dt" sz="half" idx="15"/>
          </p:nvPr>
        </p:nvSpPr>
        <p:spPr>
          <a:xfrm>
            <a:off x="6096000" y="6477006"/>
            <a:ext cx="2667000" cy="365125"/>
          </a:xfrm>
        </p:spPr>
        <p:txBody>
          <a:bodyPr/>
          <a:lstStyle>
            <a:lvl1pPr>
              <a:defRPr/>
            </a:lvl1pPr>
          </a:lstStyle>
          <a:p>
            <a:pPr>
              <a:defRPr/>
            </a:pPr>
            <a:endParaRPr lang="en-US" sz="1000" dirty="0">
              <a:solidFill>
                <a:prstClr val="black"/>
              </a:solidFill>
            </a:endParaRPr>
          </a:p>
        </p:txBody>
      </p:sp>
      <p:sp>
        <p:nvSpPr>
          <p:cNvPr id="7" name="Footer Placeholder 5"/>
          <p:cNvSpPr>
            <a:spLocks noGrp="1"/>
          </p:cNvSpPr>
          <p:nvPr>
            <p:ph type="ftr" sz="quarter" idx="16"/>
          </p:nvPr>
        </p:nvSpPr>
        <p:spPr>
          <a:xfrm>
            <a:off x="2" y="6477006"/>
            <a:ext cx="5421313" cy="365125"/>
          </a:xfrm>
        </p:spPr>
        <p:txBody>
          <a:bodyPr/>
          <a:lstStyle>
            <a:lvl1pPr algn="l">
              <a:defRPr smtClean="0"/>
            </a:lvl1pPr>
          </a:lstStyle>
          <a:p>
            <a:pPr>
              <a:defRPr/>
            </a:pPr>
            <a:endParaRPr lang="en-US" dirty="0">
              <a:solidFill>
                <a:srgbClr val="676A55"/>
              </a:solidFill>
            </a:endParaRPr>
          </a:p>
        </p:txBody>
      </p:sp>
      <p:sp>
        <p:nvSpPr>
          <p:cNvPr id="8" name="Slide Number Placeholder 6"/>
          <p:cNvSpPr>
            <a:spLocks noGrp="1"/>
          </p:cNvSpPr>
          <p:nvPr>
            <p:ph type="sldNum" sz="quarter" idx="17"/>
          </p:nvPr>
        </p:nvSpPr>
        <p:spPr>
          <a:xfrm>
            <a:off x="0" y="5699131"/>
            <a:ext cx="533400" cy="244475"/>
          </a:xfrm>
        </p:spPr>
        <p:txBody>
          <a:bodyPr/>
          <a:lstStyle>
            <a:lvl1pPr>
              <a:defRPr>
                <a:solidFill>
                  <a:schemeClr val="tx1"/>
                </a:solidFill>
              </a:defRPr>
            </a:lvl1pPr>
          </a:lstStyle>
          <a:p>
            <a:pPr>
              <a:defRPr/>
            </a:pPr>
            <a:r>
              <a:rPr lang="en-US">
                <a:solidFill>
                  <a:prstClr val="black"/>
                </a:solidFill>
              </a:rPr>
              <a:t>1-</a:t>
            </a:r>
            <a:fld id="{032E12FA-FB5E-49A9-8D13-6CE80C74D32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29783237"/>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61482"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9/1/2016</a:t>
            </a:fld>
            <a:endParaRPr lang="en-US" dirty="0"/>
          </a:p>
        </p:txBody>
      </p:sp>
      <p:sp>
        <p:nvSpPr>
          <p:cNvPr id="5" name="Footer Placeholder 4"/>
          <p:cNvSpPr>
            <a:spLocks noGrp="1"/>
          </p:cNvSpPr>
          <p:nvPr>
            <p:ph type="ftr" sz="quarter" idx="11"/>
          </p:nvPr>
        </p:nvSpPr>
        <p:spPr/>
        <p:txBody>
          <a:bodyPr/>
          <a:lstStyle/>
          <a:p>
            <a:pPr>
              <a:defRPr/>
            </a:pPr>
            <a:r>
              <a:rPr lang="en-US" smtClean="0"/>
              <a:t>Designing for Pedestrian Safety – Interchanges</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r>
              <a:rPr lang="en-US" smtClean="0"/>
              <a:t>7-</a:t>
            </a:r>
            <a:fld id="{7A73290E-AD5B-4F61-B8E6-F6E1917124FC}" type="slidenum">
              <a:rPr lang="en-US" smtClean="0"/>
              <a:pPr>
                <a:defRPr/>
              </a:pPr>
              <a:t>‹#›</a:t>
            </a:fld>
            <a:endParaRPr lang="en-US"/>
          </a:p>
        </p:txBody>
      </p:sp>
      <p:sp>
        <p:nvSpPr>
          <p:cNvPr id="8" name="Content Placeholder 7"/>
          <p:cNvSpPr>
            <a:spLocks noGrp="1"/>
          </p:cNvSpPr>
          <p:nvPr>
            <p:ph sz="quarter" idx="1"/>
          </p:nvPr>
        </p:nvSpPr>
        <p:spPr>
          <a:xfrm>
            <a:off x="205486" y="1600200"/>
            <a:ext cx="8560566"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Text Placeholder 15"/>
          <p:cNvSpPr>
            <a:spLocks noGrp="1"/>
          </p:cNvSpPr>
          <p:nvPr>
            <p:ph type="body" sz="quarter" idx="14"/>
          </p:nvPr>
        </p:nvSpPr>
        <p:spPr>
          <a:xfrm>
            <a:off x="599326" y="1264578"/>
            <a:ext cx="1981200" cy="228600"/>
          </a:xfrm>
        </p:spPr>
        <p:txBody>
          <a:bodyPr>
            <a:noAutofit/>
          </a:bodyPr>
          <a:lstStyle>
            <a:lvl1pPr marL="0" indent="0">
              <a:buNone/>
              <a:defRPr sz="1200" b="1"/>
            </a:lvl1pPr>
          </a:lstStyle>
          <a:p>
            <a:pPr lvl="0"/>
            <a:endParaRPr lang="en-US" dirty="0"/>
          </a:p>
        </p:txBody>
      </p:sp>
    </p:spTree>
    <p:extLst>
      <p:ext uri="{BB962C8B-B14F-4D97-AF65-F5344CB8AC3E}">
        <p14:creationId xmlns:p14="http://schemas.microsoft.com/office/powerpoint/2010/main" val="32880853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Date Placeholder 9"/>
          <p:cNvSpPr>
            <a:spLocks noGrp="1"/>
          </p:cNvSpPr>
          <p:nvPr>
            <p:ph type="dt" sz="half" idx="10"/>
          </p:nvPr>
        </p:nvSpPr>
        <p:spPr/>
        <p:txBody>
          <a:bodyPr/>
          <a:lstStyle>
            <a:lvl1pPr>
              <a:defRPr>
                <a:solidFill>
                  <a:schemeClr val="bg2"/>
                </a:solidFill>
              </a:defRPr>
            </a:lvl1pPr>
          </a:lstStyle>
          <a:p>
            <a:endParaRPr lang="en-US" dirty="0">
              <a:solidFill>
                <a:srgbClr val="EAEBDE"/>
              </a:solidFill>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EAEBDE"/>
              </a:solidFill>
            </a:endParaRPr>
          </a:p>
        </p:txBody>
      </p:sp>
      <p:sp>
        <p:nvSpPr>
          <p:cNvPr id="9" name="Rectangle 8"/>
          <p:cNvSpPr/>
          <p:nvPr userDrawn="1"/>
        </p:nvSpPr>
        <p:spPr>
          <a:xfrm>
            <a:off x="152400" y="152806"/>
            <a:ext cx="6705600" cy="90447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5" name="Title 1"/>
          <p:cNvSpPr txBox="1">
            <a:spLocks/>
          </p:cNvSpPr>
          <p:nvPr userDrawn="1"/>
        </p:nvSpPr>
        <p:spPr>
          <a:xfrm>
            <a:off x="152400" y="1066800"/>
            <a:ext cx="6705600" cy="1981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a:endParaRPr lang="en-US" sz="3200" dirty="0">
              <a:solidFill>
                <a:prstClr val="white"/>
              </a:solidFill>
            </a:endParaRPr>
          </a:p>
        </p:txBody>
      </p:sp>
      <p:sp>
        <p:nvSpPr>
          <p:cNvPr id="16" name="Title 1"/>
          <p:cNvSpPr txBox="1">
            <a:spLocks/>
          </p:cNvSpPr>
          <p:nvPr userDrawn="1"/>
        </p:nvSpPr>
        <p:spPr>
          <a:xfrm>
            <a:off x="303294" y="3362327"/>
            <a:ext cx="6414294" cy="600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a:endParaRPr lang="en-US" sz="2400" b="1" i="1" dirty="0" smtClean="0">
              <a:solidFill>
                <a:prstClr val="white"/>
              </a:solidFill>
            </a:endParaRPr>
          </a:p>
        </p:txBody>
      </p:sp>
      <p:pic>
        <p:nvPicPr>
          <p:cNvPr id="17" name="Picture 16" descr="RClogocolorwhite.jpg"/>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7273" b="90909" l="6484" r="94945">
                        <a14:foregroundMark x1="14505" y1="36818" x2="14505" y2="36818"/>
                        <a14:foregroundMark x1="22198" y1="27955" x2="22198" y2="27955"/>
                        <a14:foregroundMark x1="30769" y1="35909" x2="30769" y2="35909"/>
                        <a14:foregroundMark x1="32747" y1="62955" x2="32747" y2="62955"/>
                        <a14:foregroundMark x1="26374" y1="73636" x2="26374" y2="73636"/>
                        <a14:foregroundMark x1="17912" y1="64318" x2="17912" y2="64318"/>
                        <a14:foregroundMark x1="13407" y1="45455" x2="13407" y2="45455"/>
                        <a14:foregroundMark x1="20000" y1="46591" x2="20000" y2="46591"/>
                        <a14:foregroundMark x1="25714" y1="48409" x2="25714" y2="48409"/>
                        <a14:foregroundMark x1="22418" y1="48182" x2="22418" y2="48182"/>
                        <a14:foregroundMark x1="30110" y1="45909" x2="30110" y2="45909"/>
                        <a14:foregroundMark x1="30659" y1="50455" x2="30659" y2="50455"/>
                        <a14:foregroundMark x1="40659" y1="49091" x2="40659" y2="49091"/>
                        <a14:foregroundMark x1="43956" y1="50682" x2="43956" y2="50682"/>
                        <a14:foregroundMark x1="46484" y1="50682" x2="46484" y2="50682"/>
                        <a14:foregroundMark x1="52527" y1="46591" x2="52527" y2="46591"/>
                        <a14:foregroundMark x1="57582" y1="45227" x2="57582" y2="45227"/>
                        <a14:foregroundMark x1="63626" y1="46591" x2="63626" y2="46591"/>
                        <a14:foregroundMark x1="67473" y1="47273" x2="67473" y2="47273"/>
                        <a14:foregroundMark x1="72198" y1="46818" x2="72198" y2="46818"/>
                        <a14:foregroundMark x1="79451" y1="46136" x2="79451" y2="46136"/>
                        <a14:foregroundMark x1="84286" y1="45455" x2="84286" y2="45455"/>
                        <a14:foregroundMark x1="87473" y1="46136" x2="87473" y2="46136"/>
                        <a14:foregroundMark x1="37253" y1="45227" x2="37253" y2="45227"/>
                        <a14:backgroundMark x1="21429" y1="47955" x2="21429" y2="47955"/>
                        <a14:backgroundMark x1="88132" y1="48864" x2="88132" y2="48864"/>
                        <a14:backgroundMark x1="47692" y1="48636" x2="47692" y2="48636"/>
                        <a14:backgroundMark x1="36484" y1="49773" x2="36484" y2="49773"/>
                      </a14:backgroundRemoval>
                    </a14:imgEffect>
                  </a14:imgLayer>
                </a14:imgProps>
              </a:ext>
            </a:extLst>
          </a:blip>
          <a:stretch>
            <a:fillRect/>
          </a:stretch>
        </p:blipFill>
        <p:spPr>
          <a:xfrm>
            <a:off x="7010400" y="5791202"/>
            <a:ext cx="1981200" cy="914398"/>
          </a:xfrm>
          <a:prstGeom prst="rect">
            <a:avLst/>
          </a:prstGeom>
          <a:solidFill>
            <a:schemeClr val="bg1">
              <a:alpha val="50000"/>
            </a:schemeClr>
          </a:solidFill>
          <a:ln>
            <a:noFill/>
          </a:ln>
        </p:spPr>
      </p:pic>
      <p:pic>
        <p:nvPicPr>
          <p:cNvPr id="18" name="Picture 17" descr="USDOT FHWA LOGO.gif"/>
          <p:cNvPicPr>
            <a:picLocks noChangeAspect="1"/>
          </p:cNvPicPr>
          <p:nvPr userDrawn="1"/>
        </p:nvPicPr>
        <p:blipFill>
          <a:blip r:embed="rId4" cstate="print"/>
          <a:stretch>
            <a:fillRect/>
          </a:stretch>
        </p:blipFill>
        <p:spPr>
          <a:xfrm>
            <a:off x="266700" y="533406"/>
            <a:ext cx="2781300" cy="473727"/>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7808" y="3073405"/>
            <a:ext cx="6399780" cy="3490143"/>
          </a:xfrm>
          <a:prstGeom prst="rect">
            <a:avLst/>
          </a:prstGeom>
        </p:spPr>
      </p:pic>
      <p:sp>
        <p:nvSpPr>
          <p:cNvPr id="14" name="Subtitle 4"/>
          <p:cNvSpPr txBox="1">
            <a:spLocks/>
          </p:cNvSpPr>
          <p:nvPr userDrawn="1"/>
        </p:nvSpPr>
        <p:spPr>
          <a:xfrm>
            <a:off x="7024915" y="5308105"/>
            <a:ext cx="1966686" cy="526472"/>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72A376"/>
              </a:buClr>
            </a:pPr>
            <a:endParaRPr lang="en-US" sz="2000" dirty="0">
              <a:solidFill>
                <a:prstClr val="white"/>
              </a:solidFill>
            </a:endParaRPr>
          </a:p>
        </p:txBody>
      </p:sp>
    </p:spTree>
    <p:extLst>
      <p:ext uri="{BB962C8B-B14F-4D97-AF65-F5344CB8AC3E}">
        <p14:creationId xmlns:p14="http://schemas.microsoft.com/office/powerpoint/2010/main" val="14424487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rgbClr val="676A55"/>
              </a:solidFill>
            </a:endParaRPr>
          </a:p>
        </p:txBody>
      </p:sp>
      <p:sp>
        <p:nvSpPr>
          <p:cNvPr id="5" name="Footer Placeholder 4"/>
          <p:cNvSpPr>
            <a:spLocks noGrp="1"/>
          </p:cNvSpPr>
          <p:nvPr>
            <p:ph type="ftr" sz="quarter" idx="11"/>
          </p:nvPr>
        </p:nvSpPr>
        <p:spPr/>
        <p:txBody>
          <a:bodyPr/>
          <a:lstStyle/>
          <a:p>
            <a:endParaRPr lang="en-US">
              <a:solidFill>
                <a:srgbClr val="676A55"/>
              </a:solidFill>
            </a:endParaRPr>
          </a:p>
        </p:txBody>
      </p:sp>
      <p:sp>
        <p:nvSpPr>
          <p:cNvPr id="6" name="Slide Number Placeholder 5"/>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29203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7162802" y="2892277"/>
            <a:ext cx="1600201" cy="1645920"/>
          </a:xfrm>
        </p:spPr>
        <p:txBody>
          <a:bodyPr anchor="ctr"/>
          <a:lstStyle>
            <a:lvl1pPr marL="0" indent="0">
              <a:buNone/>
              <a:defRPr sz="200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2F56731-A934-40C8-ACD7-563BE0A8A955}" type="slidenum">
              <a:rPr lang="en-US" smtClean="0">
                <a:solidFill>
                  <a:srgbClr val="EAEBDE"/>
                </a:solidFill>
              </a:rPr>
              <a:pPr/>
              <a:t>‹#›</a:t>
            </a:fld>
            <a:endParaRPr lang="en-US">
              <a:solidFill>
                <a:srgbClr val="EAEBDE"/>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1" baseline="0"/>
            </a:lvl1pPr>
          </a:lstStyle>
          <a:p>
            <a:r>
              <a:rPr lang="en-US" smtClean="0"/>
              <a:t>Click to edit Master title style</a:t>
            </a:r>
            <a:endParaRPr lang="en-US" dirty="0"/>
          </a:p>
        </p:txBody>
      </p:sp>
    </p:spTree>
    <p:extLst>
      <p:ext uri="{BB962C8B-B14F-4D97-AF65-F5344CB8AC3E}">
        <p14:creationId xmlns:p14="http://schemas.microsoft.com/office/powerpoint/2010/main" val="41301913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srgbClr val="676A55"/>
              </a:solidFill>
            </a:endParaRPr>
          </a:p>
        </p:txBody>
      </p:sp>
      <p:sp>
        <p:nvSpPr>
          <p:cNvPr id="6" name="Footer Placeholder 5"/>
          <p:cNvSpPr>
            <a:spLocks noGrp="1"/>
          </p:cNvSpPr>
          <p:nvPr>
            <p:ph type="ftr" sz="quarter" idx="11"/>
          </p:nvPr>
        </p:nvSpPr>
        <p:spPr/>
        <p:txBody>
          <a:bodyPr/>
          <a:lstStyle/>
          <a:p>
            <a:endParaRPr lang="en-US">
              <a:solidFill>
                <a:srgbClr val="676A55"/>
              </a:solidFill>
            </a:endParaRPr>
          </a:p>
        </p:txBody>
      </p:sp>
      <p:sp>
        <p:nvSpPr>
          <p:cNvPr id="7" name="Slide Number Placeholder 6"/>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45320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5"/>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722438"/>
            <a:ext cx="4041776"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5"/>
            <a:ext cx="4041776"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srgbClr val="676A55"/>
              </a:solidFill>
            </a:endParaRPr>
          </a:p>
        </p:txBody>
      </p:sp>
      <p:sp>
        <p:nvSpPr>
          <p:cNvPr id="8" name="Footer Placeholder 7"/>
          <p:cNvSpPr>
            <a:spLocks noGrp="1"/>
          </p:cNvSpPr>
          <p:nvPr>
            <p:ph type="ftr" sz="quarter" idx="11"/>
          </p:nvPr>
        </p:nvSpPr>
        <p:spPr/>
        <p:txBody>
          <a:bodyPr/>
          <a:lstStyle/>
          <a:p>
            <a:endParaRPr lang="en-US">
              <a:solidFill>
                <a:srgbClr val="676A55"/>
              </a:solidFill>
            </a:endParaRPr>
          </a:p>
        </p:txBody>
      </p:sp>
      <p:sp>
        <p:nvSpPr>
          <p:cNvPr id="9" name="Slide Number Placeholder 8"/>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08475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srgbClr val="676A55"/>
              </a:solidFill>
            </a:endParaRPr>
          </a:p>
        </p:txBody>
      </p:sp>
      <p:sp>
        <p:nvSpPr>
          <p:cNvPr id="4" name="Footer Placeholder 3"/>
          <p:cNvSpPr>
            <a:spLocks noGrp="1"/>
          </p:cNvSpPr>
          <p:nvPr>
            <p:ph type="ftr" sz="quarter" idx="11"/>
          </p:nvPr>
        </p:nvSpPr>
        <p:spPr/>
        <p:txBody>
          <a:bodyPr/>
          <a:lstStyle/>
          <a:p>
            <a:endParaRPr lang="en-US">
              <a:solidFill>
                <a:srgbClr val="676A55"/>
              </a:solidFill>
            </a:endParaRPr>
          </a:p>
        </p:txBody>
      </p:sp>
      <p:sp>
        <p:nvSpPr>
          <p:cNvPr id="5" name="Slide Number Placeholder 4"/>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36571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56731-A934-40C8-ACD7-563BE0A8A95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endParaRPr lang="en-US" dirty="0">
              <a:solidFill>
                <a:srgbClr val="676A55"/>
              </a:solidFill>
            </a:endParaRPr>
          </a:p>
        </p:txBody>
      </p:sp>
      <p:sp>
        <p:nvSpPr>
          <p:cNvPr id="3" name="Footer Placeholder 2"/>
          <p:cNvSpPr>
            <a:spLocks noGrp="1"/>
          </p:cNvSpPr>
          <p:nvPr>
            <p:ph type="ftr" sz="quarter" idx="11"/>
          </p:nvPr>
        </p:nvSpPr>
        <p:spPr/>
        <p:txBody>
          <a:bodyPr/>
          <a:lstStyle/>
          <a:p>
            <a:endParaRPr lang="en-US">
              <a:solidFill>
                <a:srgbClr val="676A55"/>
              </a:solidFill>
            </a:endParaRPr>
          </a:p>
        </p:txBody>
      </p:sp>
      <p:sp>
        <p:nvSpPr>
          <p:cNvPr id="4" name="Slide Number Placeholder 3"/>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Tree>
    <p:extLst>
      <p:ext uri="{BB962C8B-B14F-4D97-AF65-F5344CB8AC3E}">
        <p14:creationId xmlns:p14="http://schemas.microsoft.com/office/powerpoint/2010/main" val="17681965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609600" y="304806"/>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3" y="2130552"/>
            <a:ext cx="1673352" cy="2816352"/>
          </a:xfrm>
        </p:spPr>
        <p:txBody>
          <a:bodyPr tIns="0"/>
          <a:lstStyle>
            <a:lvl1pPr marL="0" indent="0">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676A55"/>
              </a:solidFill>
            </a:endParaRPr>
          </a:p>
        </p:txBody>
      </p:sp>
      <p:sp>
        <p:nvSpPr>
          <p:cNvPr id="6" name="Footer Placeholder 5"/>
          <p:cNvSpPr>
            <a:spLocks noGrp="1"/>
          </p:cNvSpPr>
          <p:nvPr>
            <p:ph type="ftr" sz="quarter" idx="11"/>
          </p:nvPr>
        </p:nvSpPr>
        <p:spPr/>
        <p:txBody>
          <a:bodyPr/>
          <a:lstStyle/>
          <a:p>
            <a:endParaRPr lang="en-US">
              <a:solidFill>
                <a:srgbClr val="676A55"/>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2F56731-A934-40C8-ACD7-563BE0A8A95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1" baseline="0"/>
            </a:lvl1pPr>
          </a:lstStyle>
          <a:p>
            <a:r>
              <a:rPr lang="en-US" smtClean="0"/>
              <a:t>Click to edit Master title style</a:t>
            </a:r>
            <a:endParaRPr lang="en-US" dirty="0"/>
          </a:p>
        </p:txBody>
      </p:sp>
    </p:spTree>
    <p:extLst>
      <p:ext uri="{BB962C8B-B14F-4D97-AF65-F5344CB8AC3E}">
        <p14:creationId xmlns:p14="http://schemas.microsoft.com/office/powerpoint/2010/main" val="663991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EAEBDE"/>
              </a:solidFill>
            </a:endParaRPr>
          </a:p>
        </p:txBody>
      </p:sp>
      <p:sp>
        <p:nvSpPr>
          <p:cNvPr id="6" name="Footer Placeholder 5"/>
          <p:cNvSpPr>
            <a:spLocks noGrp="1"/>
          </p:cNvSpPr>
          <p:nvPr>
            <p:ph type="ftr" sz="quarter" idx="11"/>
          </p:nvPr>
        </p:nvSpPr>
        <p:spPr/>
        <p:txBody>
          <a:bodyPr/>
          <a:lstStyle/>
          <a:p>
            <a:endParaRPr lang="en-US">
              <a:solidFill>
                <a:srgbClr val="EAEBDE"/>
              </a:solidFill>
            </a:endParaRPr>
          </a:p>
        </p:txBody>
      </p:sp>
      <p:sp>
        <p:nvSpPr>
          <p:cNvPr id="7" name="Slide Number Placeholder 6"/>
          <p:cNvSpPr>
            <a:spLocks noGrp="1"/>
          </p:cNvSpPr>
          <p:nvPr>
            <p:ph type="sldNum" sz="quarter" idx="12"/>
          </p:nvPr>
        </p:nvSpPr>
        <p:spPr/>
        <p:txBody>
          <a:bodyPr/>
          <a:lstStyle/>
          <a:p>
            <a:fld id="{B2F56731-A934-40C8-ACD7-563BE0A8A955}" type="slidenum">
              <a:rPr lang="en-US" smtClean="0">
                <a:solidFill>
                  <a:srgbClr val="EAEBDE"/>
                </a:solidFill>
              </a:rPr>
              <a:pPr/>
              <a:t>‹#›</a:t>
            </a:fld>
            <a:endParaRPr lang="en-US">
              <a:solidFill>
                <a:srgbClr val="EAEBDE"/>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1"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4018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676A55"/>
              </a:solidFill>
            </a:endParaRPr>
          </a:p>
        </p:txBody>
      </p:sp>
      <p:sp>
        <p:nvSpPr>
          <p:cNvPr id="5" name="Footer Placeholder 4"/>
          <p:cNvSpPr>
            <a:spLocks noGrp="1"/>
          </p:cNvSpPr>
          <p:nvPr>
            <p:ph type="ftr" sz="quarter" idx="11"/>
          </p:nvPr>
        </p:nvSpPr>
        <p:spPr/>
        <p:txBody>
          <a:bodyPr/>
          <a:lstStyle/>
          <a:p>
            <a:endParaRPr lang="en-US">
              <a:solidFill>
                <a:srgbClr val="676A55"/>
              </a:solidFill>
            </a:endParaRPr>
          </a:p>
        </p:txBody>
      </p:sp>
      <p:sp>
        <p:nvSpPr>
          <p:cNvPr id="6" name="Slide Number Placeholder 5"/>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Tree>
    <p:extLst>
      <p:ext uri="{BB962C8B-B14F-4D97-AF65-F5344CB8AC3E}">
        <p14:creationId xmlns:p14="http://schemas.microsoft.com/office/powerpoint/2010/main" val="39156812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7162800" y="274644"/>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rgbClr val="676A55"/>
              </a:solidFill>
            </a:endParaRPr>
          </a:p>
        </p:txBody>
      </p:sp>
      <p:sp>
        <p:nvSpPr>
          <p:cNvPr id="5" name="Footer Placeholder 4"/>
          <p:cNvSpPr>
            <a:spLocks noGrp="1"/>
          </p:cNvSpPr>
          <p:nvPr>
            <p:ph type="ftr" sz="quarter" idx="11"/>
          </p:nvPr>
        </p:nvSpPr>
        <p:spPr/>
        <p:txBody>
          <a:bodyPr/>
          <a:lstStyle/>
          <a:p>
            <a:endParaRPr lang="en-US">
              <a:solidFill>
                <a:srgbClr val="676A55"/>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2F56731-A934-40C8-ACD7-563BE0A8A955}" type="slidenum">
              <a:rPr lang="en-US" smtClean="0">
                <a:solidFill>
                  <a:srgbClr val="EAEBDE"/>
                </a:solidFill>
              </a:rPr>
              <a:pPr/>
              <a:t>‹#›</a:t>
            </a:fld>
            <a:endParaRPr lang="en-US">
              <a:solidFill>
                <a:srgbClr val="EAEBDE"/>
              </a:solidFill>
            </a:endParaRPr>
          </a:p>
        </p:txBody>
      </p:sp>
    </p:spTree>
    <p:extLst>
      <p:ext uri="{BB962C8B-B14F-4D97-AF65-F5344CB8AC3E}">
        <p14:creationId xmlns:p14="http://schemas.microsoft.com/office/powerpoint/2010/main" val="162462153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Pics with text below 2">
    <p:spTree>
      <p:nvGrpSpPr>
        <p:cNvPr id="1" name=""/>
        <p:cNvGrpSpPr/>
        <p:nvPr/>
      </p:nvGrpSpPr>
      <p:grpSpPr>
        <a:xfrm>
          <a:off x="0" y="0"/>
          <a:ext cx="0" cy="0"/>
          <a:chOff x="0" y="0"/>
          <a:chExt cx="0" cy="0"/>
        </a:xfrm>
      </p:grpSpPr>
      <p:sp>
        <p:nvSpPr>
          <p:cNvPr id="4" name="Rectangle 3"/>
          <p:cNvSpPr/>
          <p:nvPr userDrawn="1"/>
        </p:nvSpPr>
        <p:spPr>
          <a:xfrm>
            <a:off x="0" y="5700712"/>
            <a:ext cx="533400" cy="228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800">
              <a:solidFill>
                <a:prstClr val="white"/>
              </a:solidFill>
            </a:endParaRPr>
          </a:p>
        </p:txBody>
      </p:sp>
      <p:sp>
        <p:nvSpPr>
          <p:cNvPr id="5" name="Rectangle 4"/>
          <p:cNvSpPr/>
          <p:nvPr userDrawn="1"/>
        </p:nvSpPr>
        <p:spPr>
          <a:xfrm>
            <a:off x="609600" y="5700712"/>
            <a:ext cx="85344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Content Placeholder 10"/>
          <p:cNvSpPr>
            <a:spLocks noGrp="1"/>
          </p:cNvSpPr>
          <p:nvPr>
            <p:ph sz="quarter" idx="13"/>
          </p:nvPr>
        </p:nvSpPr>
        <p:spPr>
          <a:xfrm>
            <a:off x="482031" y="5943605"/>
            <a:ext cx="8570496" cy="529389"/>
          </a:xfrm>
        </p:spPr>
        <p:txBody>
          <a:bodyPr/>
          <a:lstStyle>
            <a:lvl1pPr marL="0" indent="0">
              <a:buNone/>
              <a:defRPr/>
            </a:lvl1pPr>
            <a:lvl2pPr marL="365751" indent="0">
              <a:buNone/>
              <a:defRPr/>
            </a:lvl2pPr>
          </a:lstStyle>
          <a:p>
            <a:pPr lvl="0"/>
            <a:r>
              <a:rPr lang="en-US" dirty="0" smtClean="0"/>
              <a:t>Click to edit Master text styles</a:t>
            </a:r>
          </a:p>
          <a:p>
            <a:pPr lvl="1"/>
            <a:r>
              <a:rPr lang="en-US" dirty="0" smtClean="0"/>
              <a:t>Second level</a:t>
            </a:r>
          </a:p>
        </p:txBody>
      </p:sp>
      <p:sp>
        <p:nvSpPr>
          <p:cNvPr id="16" name="Text Placeholder 15"/>
          <p:cNvSpPr>
            <a:spLocks noGrp="1"/>
          </p:cNvSpPr>
          <p:nvPr>
            <p:ph type="body" sz="quarter" idx="14"/>
          </p:nvPr>
        </p:nvSpPr>
        <p:spPr>
          <a:xfrm>
            <a:off x="609600" y="5669890"/>
            <a:ext cx="1981200" cy="228600"/>
          </a:xfrm>
        </p:spPr>
        <p:txBody>
          <a:bodyPr>
            <a:noAutofit/>
          </a:bodyPr>
          <a:lstStyle>
            <a:lvl1pPr marL="0" indent="0">
              <a:buNone/>
              <a:defRPr sz="1200" b="1"/>
            </a:lvl1pPr>
          </a:lstStyle>
          <a:p>
            <a:pPr lvl="0"/>
            <a:endParaRPr lang="en-US" dirty="0"/>
          </a:p>
        </p:txBody>
      </p:sp>
      <p:sp>
        <p:nvSpPr>
          <p:cNvPr id="6" name="Date Placeholder 4"/>
          <p:cNvSpPr>
            <a:spLocks noGrp="1"/>
          </p:cNvSpPr>
          <p:nvPr>
            <p:ph type="dt" sz="half" idx="15"/>
          </p:nvPr>
        </p:nvSpPr>
        <p:spPr>
          <a:xfrm>
            <a:off x="6096000" y="6477006"/>
            <a:ext cx="2667000" cy="365125"/>
          </a:xfrm>
        </p:spPr>
        <p:txBody>
          <a:bodyPr/>
          <a:lstStyle>
            <a:lvl1pPr>
              <a:defRPr/>
            </a:lvl1pPr>
          </a:lstStyle>
          <a:p>
            <a:pPr>
              <a:defRPr/>
            </a:pPr>
            <a:endParaRPr lang="en-US" sz="1000" dirty="0">
              <a:solidFill>
                <a:prstClr val="black"/>
              </a:solidFill>
            </a:endParaRPr>
          </a:p>
        </p:txBody>
      </p:sp>
      <p:sp>
        <p:nvSpPr>
          <p:cNvPr id="7" name="Footer Placeholder 5"/>
          <p:cNvSpPr>
            <a:spLocks noGrp="1"/>
          </p:cNvSpPr>
          <p:nvPr>
            <p:ph type="ftr" sz="quarter" idx="16"/>
          </p:nvPr>
        </p:nvSpPr>
        <p:spPr>
          <a:xfrm>
            <a:off x="2" y="6477006"/>
            <a:ext cx="5421313" cy="365125"/>
          </a:xfrm>
        </p:spPr>
        <p:txBody>
          <a:bodyPr/>
          <a:lstStyle>
            <a:lvl1pPr algn="l">
              <a:defRPr smtClean="0"/>
            </a:lvl1pPr>
          </a:lstStyle>
          <a:p>
            <a:pPr>
              <a:defRPr/>
            </a:pPr>
            <a:endParaRPr lang="en-US" dirty="0">
              <a:solidFill>
                <a:srgbClr val="676A55"/>
              </a:solidFill>
            </a:endParaRPr>
          </a:p>
        </p:txBody>
      </p:sp>
      <p:sp>
        <p:nvSpPr>
          <p:cNvPr id="8" name="Slide Number Placeholder 6"/>
          <p:cNvSpPr>
            <a:spLocks noGrp="1"/>
          </p:cNvSpPr>
          <p:nvPr>
            <p:ph type="sldNum" sz="quarter" idx="17"/>
          </p:nvPr>
        </p:nvSpPr>
        <p:spPr>
          <a:xfrm>
            <a:off x="0" y="5699131"/>
            <a:ext cx="533400" cy="244475"/>
          </a:xfrm>
        </p:spPr>
        <p:txBody>
          <a:bodyPr/>
          <a:lstStyle>
            <a:lvl1pPr>
              <a:defRPr>
                <a:solidFill>
                  <a:schemeClr val="tx1"/>
                </a:solidFill>
              </a:defRPr>
            </a:lvl1pPr>
          </a:lstStyle>
          <a:p>
            <a:pPr>
              <a:defRPr/>
            </a:pPr>
            <a:r>
              <a:rPr lang="en-US">
                <a:solidFill>
                  <a:prstClr val="black"/>
                </a:solidFill>
              </a:rPr>
              <a:t>1-</a:t>
            </a:r>
            <a:fld id="{032E12FA-FB5E-49A9-8D13-6CE80C74D32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97873379"/>
      </p:ext>
    </p:extLst>
  </p:cSld>
  <p:clrMapOvr>
    <a:masterClrMapping/>
  </p:clrMapOvr>
  <p:transition spd="slow"/>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61482"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676A55"/>
                </a:solidFill>
              </a:rPr>
              <a:pPr/>
              <a:t>9/1/2016</a:t>
            </a:fld>
            <a:endParaRPr lang="en-US" dirty="0">
              <a:solidFill>
                <a:srgbClr val="676A55"/>
              </a:solidFill>
            </a:endParaRPr>
          </a:p>
        </p:txBody>
      </p:sp>
      <p:sp>
        <p:nvSpPr>
          <p:cNvPr id="5" name="Footer Placeholder 4"/>
          <p:cNvSpPr>
            <a:spLocks noGrp="1"/>
          </p:cNvSpPr>
          <p:nvPr>
            <p:ph type="ftr" sz="quarter" idx="11"/>
          </p:nvPr>
        </p:nvSpPr>
        <p:spPr/>
        <p:txBody>
          <a:bodyPr/>
          <a:lstStyle/>
          <a:p>
            <a:pPr>
              <a:defRPr/>
            </a:pPr>
            <a:r>
              <a:rPr lang="en-US" smtClean="0">
                <a:solidFill>
                  <a:srgbClr val="676A55"/>
                </a:solidFill>
              </a:rPr>
              <a:t>Designing for Pedestrian Safety – Interchanges</a:t>
            </a:r>
            <a:endParaRPr lang="en-US">
              <a:solidFill>
                <a:srgbClr val="676A55"/>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r>
              <a:rPr lang="en-US" smtClean="0">
                <a:solidFill>
                  <a:prstClr val="black"/>
                </a:solidFill>
              </a:rPr>
              <a:t>7-</a:t>
            </a:r>
            <a:fld id="{7A73290E-AD5B-4F61-B8E6-F6E1917124FC}" type="slidenum">
              <a:rPr lang="en-US" smtClean="0">
                <a:solidFill>
                  <a:prstClr val="black"/>
                </a:solidFill>
              </a:rPr>
              <a:pPr>
                <a:defRPr/>
              </a:pPr>
              <a:t>‹#›</a:t>
            </a:fld>
            <a:endParaRPr lang="en-US">
              <a:solidFill>
                <a:prstClr val="black"/>
              </a:solidFill>
            </a:endParaRPr>
          </a:p>
        </p:txBody>
      </p:sp>
      <p:sp>
        <p:nvSpPr>
          <p:cNvPr id="8" name="Content Placeholder 7"/>
          <p:cNvSpPr>
            <a:spLocks noGrp="1"/>
          </p:cNvSpPr>
          <p:nvPr>
            <p:ph sz="quarter" idx="1"/>
          </p:nvPr>
        </p:nvSpPr>
        <p:spPr>
          <a:xfrm>
            <a:off x="205486" y="1600200"/>
            <a:ext cx="8560566"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Text Placeholder 15"/>
          <p:cNvSpPr>
            <a:spLocks noGrp="1"/>
          </p:cNvSpPr>
          <p:nvPr>
            <p:ph type="body" sz="quarter" idx="14"/>
          </p:nvPr>
        </p:nvSpPr>
        <p:spPr>
          <a:xfrm>
            <a:off x="599326" y="1264578"/>
            <a:ext cx="1981200" cy="228600"/>
          </a:xfrm>
        </p:spPr>
        <p:txBody>
          <a:bodyPr>
            <a:noAutofit/>
          </a:bodyPr>
          <a:lstStyle>
            <a:lvl1pPr marL="0" indent="0">
              <a:buNone/>
              <a:defRPr sz="1200" b="1"/>
            </a:lvl1pPr>
          </a:lstStyle>
          <a:p>
            <a:pPr lvl="0"/>
            <a:endParaRPr lang="en-US" dirty="0"/>
          </a:p>
        </p:txBody>
      </p:sp>
    </p:spTree>
    <p:extLst>
      <p:ext uri="{BB962C8B-B14F-4D97-AF65-F5344CB8AC3E}">
        <p14:creationId xmlns:p14="http://schemas.microsoft.com/office/powerpoint/2010/main" val="20357430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Date Placeholder 9"/>
          <p:cNvSpPr>
            <a:spLocks noGrp="1"/>
          </p:cNvSpPr>
          <p:nvPr>
            <p:ph type="dt" sz="half" idx="10"/>
          </p:nvPr>
        </p:nvSpPr>
        <p:spPr/>
        <p:txBody>
          <a:bodyPr/>
          <a:lstStyle>
            <a:lvl1pPr>
              <a:defRPr>
                <a:solidFill>
                  <a:schemeClr val="bg2"/>
                </a:solidFill>
              </a:defRPr>
            </a:lvl1pPr>
          </a:lstStyle>
          <a:p>
            <a:endParaRPr lang="en-US" dirty="0">
              <a:solidFill>
                <a:srgbClr val="EAEBDE"/>
              </a:solidFill>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EAEBDE"/>
              </a:solidFill>
            </a:endParaRPr>
          </a:p>
        </p:txBody>
      </p:sp>
      <p:sp>
        <p:nvSpPr>
          <p:cNvPr id="9" name="Rectangle 8"/>
          <p:cNvSpPr/>
          <p:nvPr userDrawn="1"/>
        </p:nvSpPr>
        <p:spPr>
          <a:xfrm>
            <a:off x="152400" y="152806"/>
            <a:ext cx="6705600" cy="90447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5" name="Title 1"/>
          <p:cNvSpPr txBox="1">
            <a:spLocks/>
          </p:cNvSpPr>
          <p:nvPr userDrawn="1"/>
        </p:nvSpPr>
        <p:spPr>
          <a:xfrm>
            <a:off x="152400" y="1066800"/>
            <a:ext cx="6705600" cy="1981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a:endParaRPr lang="en-US" sz="3200" dirty="0">
              <a:solidFill>
                <a:prstClr val="white"/>
              </a:solidFill>
            </a:endParaRPr>
          </a:p>
        </p:txBody>
      </p:sp>
      <p:sp>
        <p:nvSpPr>
          <p:cNvPr id="16" name="Title 1"/>
          <p:cNvSpPr txBox="1">
            <a:spLocks/>
          </p:cNvSpPr>
          <p:nvPr userDrawn="1"/>
        </p:nvSpPr>
        <p:spPr>
          <a:xfrm>
            <a:off x="303294" y="3362327"/>
            <a:ext cx="6414294" cy="600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a:endParaRPr lang="en-US" sz="2400" b="1" i="1" dirty="0" smtClean="0">
              <a:solidFill>
                <a:prstClr val="white"/>
              </a:solidFill>
            </a:endParaRPr>
          </a:p>
        </p:txBody>
      </p:sp>
      <p:pic>
        <p:nvPicPr>
          <p:cNvPr id="17" name="Picture 16" descr="RClogocolorwhite.jpg"/>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7273" b="90909" l="6484" r="94945">
                        <a14:foregroundMark x1="14505" y1="36818" x2="14505" y2="36818"/>
                        <a14:foregroundMark x1="22198" y1="27955" x2="22198" y2="27955"/>
                        <a14:foregroundMark x1="30769" y1="35909" x2="30769" y2="35909"/>
                        <a14:foregroundMark x1="32747" y1="62955" x2="32747" y2="62955"/>
                        <a14:foregroundMark x1="26374" y1="73636" x2="26374" y2="73636"/>
                        <a14:foregroundMark x1="17912" y1="64318" x2="17912" y2="64318"/>
                        <a14:foregroundMark x1="13407" y1="45455" x2="13407" y2="45455"/>
                        <a14:foregroundMark x1="20000" y1="46591" x2="20000" y2="46591"/>
                        <a14:foregroundMark x1="25714" y1="48409" x2="25714" y2="48409"/>
                        <a14:foregroundMark x1="22418" y1="48182" x2="22418" y2="48182"/>
                        <a14:foregroundMark x1="30110" y1="45909" x2="30110" y2="45909"/>
                        <a14:foregroundMark x1="30659" y1="50455" x2="30659" y2="50455"/>
                        <a14:foregroundMark x1="40659" y1="49091" x2="40659" y2="49091"/>
                        <a14:foregroundMark x1="43956" y1="50682" x2="43956" y2="50682"/>
                        <a14:foregroundMark x1="46484" y1="50682" x2="46484" y2="50682"/>
                        <a14:foregroundMark x1="52527" y1="46591" x2="52527" y2="46591"/>
                        <a14:foregroundMark x1="57582" y1="45227" x2="57582" y2="45227"/>
                        <a14:foregroundMark x1="63626" y1="46591" x2="63626" y2="46591"/>
                        <a14:foregroundMark x1="67473" y1="47273" x2="67473" y2="47273"/>
                        <a14:foregroundMark x1="72198" y1="46818" x2="72198" y2="46818"/>
                        <a14:foregroundMark x1="79451" y1="46136" x2="79451" y2="46136"/>
                        <a14:foregroundMark x1="84286" y1="45455" x2="84286" y2="45455"/>
                        <a14:foregroundMark x1="87473" y1="46136" x2="87473" y2="46136"/>
                        <a14:foregroundMark x1="37253" y1="45227" x2="37253" y2="45227"/>
                        <a14:backgroundMark x1="21429" y1="47955" x2="21429" y2="47955"/>
                        <a14:backgroundMark x1="88132" y1="48864" x2="88132" y2="48864"/>
                        <a14:backgroundMark x1="47692" y1="48636" x2="47692" y2="48636"/>
                        <a14:backgroundMark x1="36484" y1="49773" x2="36484" y2="49773"/>
                      </a14:backgroundRemoval>
                    </a14:imgEffect>
                  </a14:imgLayer>
                </a14:imgProps>
              </a:ext>
            </a:extLst>
          </a:blip>
          <a:stretch>
            <a:fillRect/>
          </a:stretch>
        </p:blipFill>
        <p:spPr>
          <a:xfrm>
            <a:off x="7010400" y="5791202"/>
            <a:ext cx="1981200" cy="914398"/>
          </a:xfrm>
          <a:prstGeom prst="rect">
            <a:avLst/>
          </a:prstGeom>
          <a:solidFill>
            <a:schemeClr val="bg1">
              <a:alpha val="50000"/>
            </a:schemeClr>
          </a:solidFill>
          <a:ln>
            <a:noFill/>
          </a:ln>
        </p:spPr>
      </p:pic>
      <p:pic>
        <p:nvPicPr>
          <p:cNvPr id="18" name="Picture 17" descr="USDOT FHWA LOGO.gif"/>
          <p:cNvPicPr>
            <a:picLocks noChangeAspect="1"/>
          </p:cNvPicPr>
          <p:nvPr userDrawn="1"/>
        </p:nvPicPr>
        <p:blipFill>
          <a:blip r:embed="rId4" cstate="print"/>
          <a:stretch>
            <a:fillRect/>
          </a:stretch>
        </p:blipFill>
        <p:spPr>
          <a:xfrm>
            <a:off x="266700" y="533406"/>
            <a:ext cx="2781300" cy="473727"/>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7808" y="3073405"/>
            <a:ext cx="6399780" cy="3490143"/>
          </a:xfrm>
          <a:prstGeom prst="rect">
            <a:avLst/>
          </a:prstGeom>
        </p:spPr>
      </p:pic>
      <p:sp>
        <p:nvSpPr>
          <p:cNvPr id="14" name="Subtitle 4"/>
          <p:cNvSpPr txBox="1">
            <a:spLocks/>
          </p:cNvSpPr>
          <p:nvPr userDrawn="1"/>
        </p:nvSpPr>
        <p:spPr>
          <a:xfrm>
            <a:off x="7024915" y="5308105"/>
            <a:ext cx="1966686" cy="526472"/>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72A376"/>
              </a:buClr>
            </a:pPr>
            <a:endParaRPr lang="en-US" sz="2000" dirty="0">
              <a:solidFill>
                <a:prstClr val="white"/>
              </a:solidFill>
            </a:endParaRPr>
          </a:p>
        </p:txBody>
      </p:sp>
    </p:spTree>
    <p:extLst>
      <p:ext uri="{BB962C8B-B14F-4D97-AF65-F5344CB8AC3E}">
        <p14:creationId xmlns:p14="http://schemas.microsoft.com/office/powerpoint/2010/main" val="2287163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rgbClr val="676A55"/>
              </a:solidFill>
            </a:endParaRPr>
          </a:p>
        </p:txBody>
      </p:sp>
      <p:sp>
        <p:nvSpPr>
          <p:cNvPr id="5" name="Footer Placeholder 4"/>
          <p:cNvSpPr>
            <a:spLocks noGrp="1"/>
          </p:cNvSpPr>
          <p:nvPr>
            <p:ph type="ftr" sz="quarter" idx="11"/>
          </p:nvPr>
        </p:nvSpPr>
        <p:spPr/>
        <p:txBody>
          <a:bodyPr/>
          <a:lstStyle/>
          <a:p>
            <a:endParaRPr lang="en-US">
              <a:solidFill>
                <a:srgbClr val="676A55"/>
              </a:solidFill>
            </a:endParaRPr>
          </a:p>
        </p:txBody>
      </p:sp>
      <p:sp>
        <p:nvSpPr>
          <p:cNvPr id="6" name="Slide Number Placeholder 5"/>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278520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7162802" y="2892277"/>
            <a:ext cx="1600201" cy="1645920"/>
          </a:xfrm>
        </p:spPr>
        <p:txBody>
          <a:bodyPr anchor="ctr"/>
          <a:lstStyle>
            <a:lvl1pPr marL="0" indent="0">
              <a:buNone/>
              <a:defRPr sz="200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2F56731-A934-40C8-ACD7-563BE0A8A955}" type="slidenum">
              <a:rPr lang="en-US" smtClean="0">
                <a:solidFill>
                  <a:srgbClr val="EAEBDE"/>
                </a:solidFill>
              </a:rPr>
              <a:pPr/>
              <a:t>‹#›</a:t>
            </a:fld>
            <a:endParaRPr lang="en-US">
              <a:solidFill>
                <a:srgbClr val="EAEBDE"/>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1" baseline="0"/>
            </a:lvl1pPr>
          </a:lstStyle>
          <a:p>
            <a:r>
              <a:rPr lang="en-US" smtClean="0"/>
              <a:t>Click to edit Master title style</a:t>
            </a:r>
            <a:endParaRPr lang="en-US" dirty="0"/>
          </a:p>
        </p:txBody>
      </p:sp>
    </p:spTree>
    <p:extLst>
      <p:ext uri="{BB962C8B-B14F-4D97-AF65-F5344CB8AC3E}">
        <p14:creationId xmlns:p14="http://schemas.microsoft.com/office/powerpoint/2010/main" val="1584269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7162802" y="2892277"/>
            <a:ext cx="1600201" cy="1645920"/>
          </a:xfrm>
        </p:spPr>
        <p:txBody>
          <a:bodyPr anchor="ctr"/>
          <a:lstStyle>
            <a:lvl1pPr marL="0" indent="0">
              <a:buNone/>
              <a:defRPr sz="200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2F56731-A934-40C8-ACD7-563BE0A8A955}"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1"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srgbClr val="676A55"/>
              </a:solidFill>
            </a:endParaRPr>
          </a:p>
        </p:txBody>
      </p:sp>
      <p:sp>
        <p:nvSpPr>
          <p:cNvPr id="6" name="Footer Placeholder 5"/>
          <p:cNvSpPr>
            <a:spLocks noGrp="1"/>
          </p:cNvSpPr>
          <p:nvPr>
            <p:ph type="ftr" sz="quarter" idx="11"/>
          </p:nvPr>
        </p:nvSpPr>
        <p:spPr/>
        <p:txBody>
          <a:bodyPr/>
          <a:lstStyle/>
          <a:p>
            <a:endParaRPr lang="en-US">
              <a:solidFill>
                <a:srgbClr val="676A55"/>
              </a:solidFill>
            </a:endParaRPr>
          </a:p>
        </p:txBody>
      </p:sp>
      <p:sp>
        <p:nvSpPr>
          <p:cNvPr id="7" name="Slide Number Placeholder 6"/>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016138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5"/>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722438"/>
            <a:ext cx="4041776"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5"/>
            <a:ext cx="4041776"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srgbClr val="676A55"/>
              </a:solidFill>
            </a:endParaRPr>
          </a:p>
        </p:txBody>
      </p:sp>
      <p:sp>
        <p:nvSpPr>
          <p:cNvPr id="8" name="Footer Placeholder 7"/>
          <p:cNvSpPr>
            <a:spLocks noGrp="1"/>
          </p:cNvSpPr>
          <p:nvPr>
            <p:ph type="ftr" sz="quarter" idx="11"/>
          </p:nvPr>
        </p:nvSpPr>
        <p:spPr/>
        <p:txBody>
          <a:bodyPr/>
          <a:lstStyle/>
          <a:p>
            <a:endParaRPr lang="en-US">
              <a:solidFill>
                <a:srgbClr val="676A55"/>
              </a:solidFill>
            </a:endParaRPr>
          </a:p>
        </p:txBody>
      </p:sp>
      <p:sp>
        <p:nvSpPr>
          <p:cNvPr id="9" name="Slide Number Placeholder 8"/>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47950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srgbClr val="676A55"/>
              </a:solidFill>
            </a:endParaRPr>
          </a:p>
        </p:txBody>
      </p:sp>
      <p:sp>
        <p:nvSpPr>
          <p:cNvPr id="4" name="Footer Placeholder 3"/>
          <p:cNvSpPr>
            <a:spLocks noGrp="1"/>
          </p:cNvSpPr>
          <p:nvPr>
            <p:ph type="ftr" sz="quarter" idx="11"/>
          </p:nvPr>
        </p:nvSpPr>
        <p:spPr/>
        <p:txBody>
          <a:bodyPr/>
          <a:lstStyle/>
          <a:p>
            <a:endParaRPr lang="en-US">
              <a:solidFill>
                <a:srgbClr val="676A55"/>
              </a:solidFill>
            </a:endParaRPr>
          </a:p>
        </p:txBody>
      </p:sp>
      <p:sp>
        <p:nvSpPr>
          <p:cNvPr id="5" name="Slide Number Placeholder 4"/>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46264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endParaRPr lang="en-US" dirty="0">
              <a:solidFill>
                <a:srgbClr val="676A55"/>
              </a:solidFill>
            </a:endParaRPr>
          </a:p>
        </p:txBody>
      </p:sp>
      <p:sp>
        <p:nvSpPr>
          <p:cNvPr id="3" name="Footer Placeholder 2"/>
          <p:cNvSpPr>
            <a:spLocks noGrp="1"/>
          </p:cNvSpPr>
          <p:nvPr>
            <p:ph type="ftr" sz="quarter" idx="11"/>
          </p:nvPr>
        </p:nvSpPr>
        <p:spPr/>
        <p:txBody>
          <a:bodyPr/>
          <a:lstStyle/>
          <a:p>
            <a:endParaRPr lang="en-US">
              <a:solidFill>
                <a:srgbClr val="676A55"/>
              </a:solidFill>
            </a:endParaRPr>
          </a:p>
        </p:txBody>
      </p:sp>
      <p:sp>
        <p:nvSpPr>
          <p:cNvPr id="4" name="Slide Number Placeholder 3"/>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Tree>
    <p:extLst>
      <p:ext uri="{BB962C8B-B14F-4D97-AF65-F5344CB8AC3E}">
        <p14:creationId xmlns:p14="http://schemas.microsoft.com/office/powerpoint/2010/main" val="125938776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609600" y="304806"/>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3" y="2130552"/>
            <a:ext cx="1673352" cy="2816352"/>
          </a:xfrm>
        </p:spPr>
        <p:txBody>
          <a:bodyPr tIns="0"/>
          <a:lstStyle>
            <a:lvl1pPr marL="0" indent="0">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676A55"/>
              </a:solidFill>
            </a:endParaRPr>
          </a:p>
        </p:txBody>
      </p:sp>
      <p:sp>
        <p:nvSpPr>
          <p:cNvPr id="6" name="Footer Placeholder 5"/>
          <p:cNvSpPr>
            <a:spLocks noGrp="1"/>
          </p:cNvSpPr>
          <p:nvPr>
            <p:ph type="ftr" sz="quarter" idx="11"/>
          </p:nvPr>
        </p:nvSpPr>
        <p:spPr/>
        <p:txBody>
          <a:bodyPr/>
          <a:lstStyle/>
          <a:p>
            <a:endParaRPr lang="en-US">
              <a:solidFill>
                <a:srgbClr val="676A55"/>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2F56731-A934-40C8-ACD7-563BE0A8A95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1" baseline="0"/>
            </a:lvl1pPr>
          </a:lstStyle>
          <a:p>
            <a:r>
              <a:rPr lang="en-US" smtClean="0"/>
              <a:t>Click to edit Master title style</a:t>
            </a:r>
            <a:endParaRPr lang="en-US" dirty="0"/>
          </a:p>
        </p:txBody>
      </p:sp>
    </p:spTree>
    <p:extLst>
      <p:ext uri="{BB962C8B-B14F-4D97-AF65-F5344CB8AC3E}">
        <p14:creationId xmlns:p14="http://schemas.microsoft.com/office/powerpoint/2010/main" val="28080535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EAEBDE"/>
              </a:solidFill>
            </a:endParaRPr>
          </a:p>
        </p:txBody>
      </p:sp>
      <p:sp>
        <p:nvSpPr>
          <p:cNvPr id="6" name="Footer Placeholder 5"/>
          <p:cNvSpPr>
            <a:spLocks noGrp="1"/>
          </p:cNvSpPr>
          <p:nvPr>
            <p:ph type="ftr" sz="quarter" idx="11"/>
          </p:nvPr>
        </p:nvSpPr>
        <p:spPr/>
        <p:txBody>
          <a:bodyPr/>
          <a:lstStyle/>
          <a:p>
            <a:endParaRPr lang="en-US">
              <a:solidFill>
                <a:srgbClr val="EAEBDE"/>
              </a:solidFill>
            </a:endParaRPr>
          </a:p>
        </p:txBody>
      </p:sp>
      <p:sp>
        <p:nvSpPr>
          <p:cNvPr id="7" name="Slide Number Placeholder 6"/>
          <p:cNvSpPr>
            <a:spLocks noGrp="1"/>
          </p:cNvSpPr>
          <p:nvPr>
            <p:ph type="sldNum" sz="quarter" idx="12"/>
          </p:nvPr>
        </p:nvSpPr>
        <p:spPr/>
        <p:txBody>
          <a:bodyPr/>
          <a:lstStyle/>
          <a:p>
            <a:fld id="{B2F56731-A934-40C8-ACD7-563BE0A8A955}" type="slidenum">
              <a:rPr lang="en-US" smtClean="0">
                <a:solidFill>
                  <a:srgbClr val="EAEBDE"/>
                </a:solidFill>
              </a:rPr>
              <a:pPr/>
              <a:t>‹#›</a:t>
            </a:fld>
            <a:endParaRPr lang="en-US">
              <a:solidFill>
                <a:srgbClr val="EAEBDE"/>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1"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086331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676A55"/>
              </a:solidFill>
            </a:endParaRPr>
          </a:p>
        </p:txBody>
      </p:sp>
      <p:sp>
        <p:nvSpPr>
          <p:cNvPr id="5" name="Footer Placeholder 4"/>
          <p:cNvSpPr>
            <a:spLocks noGrp="1"/>
          </p:cNvSpPr>
          <p:nvPr>
            <p:ph type="ftr" sz="quarter" idx="11"/>
          </p:nvPr>
        </p:nvSpPr>
        <p:spPr/>
        <p:txBody>
          <a:bodyPr/>
          <a:lstStyle/>
          <a:p>
            <a:endParaRPr lang="en-US">
              <a:solidFill>
                <a:srgbClr val="676A55"/>
              </a:solidFill>
            </a:endParaRPr>
          </a:p>
        </p:txBody>
      </p:sp>
      <p:sp>
        <p:nvSpPr>
          <p:cNvPr id="6" name="Slide Number Placeholder 5"/>
          <p:cNvSpPr>
            <a:spLocks noGrp="1"/>
          </p:cNvSpPr>
          <p:nvPr>
            <p:ph type="sldNum" sz="quarter" idx="12"/>
          </p:nvPr>
        </p:nvSpPr>
        <p:spPr/>
        <p:txBody>
          <a:bodyPr/>
          <a:lstStyle/>
          <a:p>
            <a:fld id="{B2F56731-A934-40C8-ACD7-563BE0A8A955}" type="slidenum">
              <a:rPr lang="en-US" smtClean="0">
                <a:solidFill>
                  <a:srgbClr val="676A55"/>
                </a:solidFill>
              </a:rPr>
              <a:pPr/>
              <a:t>‹#›</a:t>
            </a:fld>
            <a:endParaRPr lang="en-US">
              <a:solidFill>
                <a:srgbClr val="676A55"/>
              </a:solidFill>
            </a:endParaRPr>
          </a:p>
        </p:txBody>
      </p:sp>
    </p:spTree>
    <p:extLst>
      <p:ext uri="{BB962C8B-B14F-4D97-AF65-F5344CB8AC3E}">
        <p14:creationId xmlns:p14="http://schemas.microsoft.com/office/powerpoint/2010/main" val="5308804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7162800" y="274644"/>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rgbClr val="676A55"/>
              </a:solidFill>
            </a:endParaRPr>
          </a:p>
        </p:txBody>
      </p:sp>
      <p:sp>
        <p:nvSpPr>
          <p:cNvPr id="5" name="Footer Placeholder 4"/>
          <p:cNvSpPr>
            <a:spLocks noGrp="1"/>
          </p:cNvSpPr>
          <p:nvPr>
            <p:ph type="ftr" sz="quarter" idx="11"/>
          </p:nvPr>
        </p:nvSpPr>
        <p:spPr/>
        <p:txBody>
          <a:bodyPr/>
          <a:lstStyle/>
          <a:p>
            <a:endParaRPr lang="en-US">
              <a:solidFill>
                <a:srgbClr val="676A55"/>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2F56731-A934-40C8-ACD7-563BE0A8A955}" type="slidenum">
              <a:rPr lang="en-US" smtClean="0">
                <a:solidFill>
                  <a:srgbClr val="EAEBDE"/>
                </a:solidFill>
              </a:rPr>
              <a:pPr/>
              <a:t>‹#›</a:t>
            </a:fld>
            <a:endParaRPr lang="en-US">
              <a:solidFill>
                <a:srgbClr val="EAEBDE"/>
              </a:solidFill>
            </a:endParaRPr>
          </a:p>
        </p:txBody>
      </p:sp>
    </p:spTree>
    <p:extLst>
      <p:ext uri="{BB962C8B-B14F-4D97-AF65-F5344CB8AC3E}">
        <p14:creationId xmlns:p14="http://schemas.microsoft.com/office/powerpoint/2010/main" val="2803049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Pics with text below 2">
    <p:spTree>
      <p:nvGrpSpPr>
        <p:cNvPr id="1" name=""/>
        <p:cNvGrpSpPr/>
        <p:nvPr/>
      </p:nvGrpSpPr>
      <p:grpSpPr>
        <a:xfrm>
          <a:off x="0" y="0"/>
          <a:ext cx="0" cy="0"/>
          <a:chOff x="0" y="0"/>
          <a:chExt cx="0" cy="0"/>
        </a:xfrm>
      </p:grpSpPr>
      <p:sp>
        <p:nvSpPr>
          <p:cNvPr id="4" name="Rectangle 3"/>
          <p:cNvSpPr/>
          <p:nvPr userDrawn="1"/>
        </p:nvSpPr>
        <p:spPr>
          <a:xfrm>
            <a:off x="0" y="5700712"/>
            <a:ext cx="533400" cy="228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800">
              <a:solidFill>
                <a:prstClr val="white"/>
              </a:solidFill>
            </a:endParaRPr>
          </a:p>
        </p:txBody>
      </p:sp>
      <p:sp>
        <p:nvSpPr>
          <p:cNvPr id="5" name="Rectangle 4"/>
          <p:cNvSpPr/>
          <p:nvPr userDrawn="1"/>
        </p:nvSpPr>
        <p:spPr>
          <a:xfrm>
            <a:off x="609600" y="5700712"/>
            <a:ext cx="85344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Content Placeholder 10"/>
          <p:cNvSpPr>
            <a:spLocks noGrp="1"/>
          </p:cNvSpPr>
          <p:nvPr>
            <p:ph sz="quarter" idx="13"/>
          </p:nvPr>
        </p:nvSpPr>
        <p:spPr>
          <a:xfrm>
            <a:off x="482031" y="5943605"/>
            <a:ext cx="8570496" cy="529389"/>
          </a:xfrm>
        </p:spPr>
        <p:txBody>
          <a:bodyPr/>
          <a:lstStyle>
            <a:lvl1pPr marL="0" indent="0">
              <a:buNone/>
              <a:defRPr/>
            </a:lvl1pPr>
            <a:lvl2pPr marL="365751" indent="0">
              <a:buNone/>
              <a:defRPr/>
            </a:lvl2pPr>
          </a:lstStyle>
          <a:p>
            <a:pPr lvl="0"/>
            <a:r>
              <a:rPr lang="en-US" dirty="0" smtClean="0"/>
              <a:t>Click to edit Master text styles</a:t>
            </a:r>
          </a:p>
          <a:p>
            <a:pPr lvl="1"/>
            <a:r>
              <a:rPr lang="en-US" dirty="0" smtClean="0"/>
              <a:t>Second level</a:t>
            </a:r>
          </a:p>
        </p:txBody>
      </p:sp>
      <p:sp>
        <p:nvSpPr>
          <p:cNvPr id="16" name="Text Placeholder 15"/>
          <p:cNvSpPr>
            <a:spLocks noGrp="1"/>
          </p:cNvSpPr>
          <p:nvPr>
            <p:ph type="body" sz="quarter" idx="14"/>
          </p:nvPr>
        </p:nvSpPr>
        <p:spPr>
          <a:xfrm>
            <a:off x="609600" y="5669890"/>
            <a:ext cx="1981200" cy="228600"/>
          </a:xfrm>
        </p:spPr>
        <p:txBody>
          <a:bodyPr>
            <a:noAutofit/>
          </a:bodyPr>
          <a:lstStyle>
            <a:lvl1pPr marL="0" indent="0">
              <a:buNone/>
              <a:defRPr sz="1200" b="1"/>
            </a:lvl1pPr>
          </a:lstStyle>
          <a:p>
            <a:pPr lvl="0"/>
            <a:endParaRPr lang="en-US" dirty="0"/>
          </a:p>
        </p:txBody>
      </p:sp>
      <p:sp>
        <p:nvSpPr>
          <p:cNvPr id="6" name="Date Placeholder 4"/>
          <p:cNvSpPr>
            <a:spLocks noGrp="1"/>
          </p:cNvSpPr>
          <p:nvPr>
            <p:ph type="dt" sz="half" idx="15"/>
          </p:nvPr>
        </p:nvSpPr>
        <p:spPr>
          <a:xfrm>
            <a:off x="6096000" y="6477006"/>
            <a:ext cx="2667000" cy="365125"/>
          </a:xfrm>
        </p:spPr>
        <p:txBody>
          <a:bodyPr/>
          <a:lstStyle>
            <a:lvl1pPr>
              <a:defRPr/>
            </a:lvl1pPr>
          </a:lstStyle>
          <a:p>
            <a:pPr>
              <a:defRPr/>
            </a:pPr>
            <a:endParaRPr lang="en-US" sz="1000" dirty="0">
              <a:solidFill>
                <a:prstClr val="black"/>
              </a:solidFill>
            </a:endParaRPr>
          </a:p>
        </p:txBody>
      </p:sp>
      <p:sp>
        <p:nvSpPr>
          <p:cNvPr id="7" name="Footer Placeholder 5"/>
          <p:cNvSpPr>
            <a:spLocks noGrp="1"/>
          </p:cNvSpPr>
          <p:nvPr>
            <p:ph type="ftr" sz="quarter" idx="16"/>
          </p:nvPr>
        </p:nvSpPr>
        <p:spPr>
          <a:xfrm>
            <a:off x="2" y="6477006"/>
            <a:ext cx="5421313" cy="365125"/>
          </a:xfrm>
        </p:spPr>
        <p:txBody>
          <a:bodyPr/>
          <a:lstStyle>
            <a:lvl1pPr algn="l">
              <a:defRPr smtClean="0"/>
            </a:lvl1pPr>
          </a:lstStyle>
          <a:p>
            <a:pPr>
              <a:defRPr/>
            </a:pPr>
            <a:endParaRPr lang="en-US" dirty="0">
              <a:solidFill>
                <a:srgbClr val="676A55"/>
              </a:solidFill>
            </a:endParaRPr>
          </a:p>
        </p:txBody>
      </p:sp>
      <p:sp>
        <p:nvSpPr>
          <p:cNvPr id="8" name="Slide Number Placeholder 6"/>
          <p:cNvSpPr>
            <a:spLocks noGrp="1"/>
          </p:cNvSpPr>
          <p:nvPr>
            <p:ph type="sldNum" sz="quarter" idx="17"/>
          </p:nvPr>
        </p:nvSpPr>
        <p:spPr>
          <a:xfrm>
            <a:off x="0" y="5699131"/>
            <a:ext cx="533400" cy="244475"/>
          </a:xfrm>
        </p:spPr>
        <p:txBody>
          <a:bodyPr/>
          <a:lstStyle>
            <a:lvl1pPr>
              <a:defRPr>
                <a:solidFill>
                  <a:schemeClr val="tx1"/>
                </a:solidFill>
              </a:defRPr>
            </a:lvl1pPr>
          </a:lstStyle>
          <a:p>
            <a:pPr>
              <a:defRPr/>
            </a:pPr>
            <a:r>
              <a:rPr lang="en-US">
                <a:solidFill>
                  <a:prstClr val="black"/>
                </a:solidFill>
              </a:rPr>
              <a:t>1-</a:t>
            </a:r>
            <a:fld id="{032E12FA-FB5E-49A9-8D13-6CE80C74D32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49352452"/>
      </p:ext>
    </p:extLst>
  </p:cSld>
  <p:clrMapOvr>
    <a:masterClrMapping/>
  </p:clrMapOvr>
  <p:transition spd="slow"/>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61482"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676A55"/>
                </a:solidFill>
              </a:rPr>
              <a:pPr/>
              <a:t>9/1/2016</a:t>
            </a:fld>
            <a:endParaRPr lang="en-US" dirty="0">
              <a:solidFill>
                <a:srgbClr val="676A55"/>
              </a:solidFill>
            </a:endParaRPr>
          </a:p>
        </p:txBody>
      </p:sp>
      <p:sp>
        <p:nvSpPr>
          <p:cNvPr id="5" name="Footer Placeholder 4"/>
          <p:cNvSpPr>
            <a:spLocks noGrp="1"/>
          </p:cNvSpPr>
          <p:nvPr>
            <p:ph type="ftr" sz="quarter" idx="11"/>
          </p:nvPr>
        </p:nvSpPr>
        <p:spPr/>
        <p:txBody>
          <a:bodyPr/>
          <a:lstStyle/>
          <a:p>
            <a:pPr>
              <a:defRPr/>
            </a:pPr>
            <a:r>
              <a:rPr lang="en-US" smtClean="0">
                <a:solidFill>
                  <a:srgbClr val="676A55"/>
                </a:solidFill>
              </a:rPr>
              <a:t>Designing for Pedestrian Safety – Interchanges</a:t>
            </a:r>
            <a:endParaRPr lang="en-US">
              <a:solidFill>
                <a:srgbClr val="676A55"/>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r>
              <a:rPr lang="en-US" smtClean="0">
                <a:solidFill>
                  <a:prstClr val="black"/>
                </a:solidFill>
              </a:rPr>
              <a:t>7-</a:t>
            </a:r>
            <a:fld id="{7A73290E-AD5B-4F61-B8E6-F6E1917124FC}" type="slidenum">
              <a:rPr lang="en-US" smtClean="0">
                <a:solidFill>
                  <a:prstClr val="black"/>
                </a:solidFill>
              </a:rPr>
              <a:pPr>
                <a:defRPr/>
              </a:pPr>
              <a:t>‹#›</a:t>
            </a:fld>
            <a:endParaRPr lang="en-US">
              <a:solidFill>
                <a:prstClr val="black"/>
              </a:solidFill>
            </a:endParaRPr>
          </a:p>
        </p:txBody>
      </p:sp>
      <p:sp>
        <p:nvSpPr>
          <p:cNvPr id="8" name="Content Placeholder 7"/>
          <p:cNvSpPr>
            <a:spLocks noGrp="1"/>
          </p:cNvSpPr>
          <p:nvPr>
            <p:ph sz="quarter" idx="1"/>
          </p:nvPr>
        </p:nvSpPr>
        <p:spPr>
          <a:xfrm>
            <a:off x="205486" y="1600200"/>
            <a:ext cx="8560566"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Text Placeholder 15"/>
          <p:cNvSpPr>
            <a:spLocks noGrp="1"/>
          </p:cNvSpPr>
          <p:nvPr>
            <p:ph type="body" sz="quarter" idx="14"/>
          </p:nvPr>
        </p:nvSpPr>
        <p:spPr>
          <a:xfrm>
            <a:off x="599326" y="1264578"/>
            <a:ext cx="1981200" cy="228600"/>
          </a:xfrm>
        </p:spPr>
        <p:txBody>
          <a:bodyPr>
            <a:noAutofit/>
          </a:bodyPr>
          <a:lstStyle>
            <a:lvl1pPr marL="0" indent="0">
              <a:buNone/>
              <a:defRPr sz="1200" b="1"/>
            </a:lvl1pPr>
          </a:lstStyle>
          <a:p>
            <a:pPr lvl="0"/>
            <a:endParaRPr lang="en-US" dirty="0"/>
          </a:p>
        </p:txBody>
      </p:sp>
    </p:spTree>
    <p:extLst>
      <p:ext uri="{BB962C8B-B14F-4D97-AF65-F5344CB8AC3E}">
        <p14:creationId xmlns:p14="http://schemas.microsoft.com/office/powerpoint/2010/main" val="1484177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56731-A934-40C8-ACD7-563BE0A8A95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5"/>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722438"/>
            <a:ext cx="4041776"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5"/>
            <a:ext cx="4041776"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56731-A934-40C8-ACD7-563BE0A8A95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56731-A934-40C8-ACD7-563BE0A8A955}"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56731-A934-40C8-ACD7-563BE0A8A95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0" y="304806"/>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3" y="2130552"/>
            <a:ext cx="1673352" cy="2816352"/>
          </a:xfrm>
        </p:spPr>
        <p:txBody>
          <a:bodyPr tIns="0"/>
          <a:lstStyle>
            <a:lvl1pPr marL="0" indent="0">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2F56731-A934-40C8-ACD7-563BE0A8A955}"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1"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56731-A934-40C8-ACD7-563BE0A8A955}"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1"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52402" y="152406"/>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2F56731-A934-40C8-ACD7-563BE0A8A955}" type="slidenum">
              <a:rPr lang="en-US" smtClean="0"/>
              <a:t>‹#›</a:t>
            </a:fld>
            <a:endParaRPr lang="en-US"/>
          </a:p>
        </p:txBody>
      </p:sp>
      <p:pic>
        <p:nvPicPr>
          <p:cNvPr id="10" name="Picture 9" descr="USDOT FHWA LOGO.gif"/>
          <p:cNvPicPr>
            <a:picLocks noChangeAspect="1"/>
          </p:cNvPicPr>
          <p:nvPr userDrawn="1"/>
        </p:nvPicPr>
        <p:blipFill>
          <a:blip r:embed="rId15" cstate="print"/>
          <a:stretch>
            <a:fillRect/>
          </a:stretch>
        </p:blipFill>
        <p:spPr>
          <a:xfrm>
            <a:off x="161928" y="166242"/>
            <a:ext cx="1342136" cy="2286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914377"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13" indent="-228594" algn="l" defTabSz="914377" rtl="0" eaLnBrk="1" latinLnBrk="0" hangingPunct="1">
        <a:spcBef>
          <a:spcPct val="20000"/>
        </a:spcBef>
        <a:buClr>
          <a:schemeClr val="accent1"/>
        </a:buClr>
        <a:buFont typeface="Wingdings 2" pitchFamily="18" charset="2"/>
        <a:buChar char=""/>
        <a:defRPr sz="2000" kern="1200" spc="151" baseline="0">
          <a:solidFill>
            <a:schemeClr val="tx2"/>
          </a:solidFill>
          <a:latin typeface="+mn-lt"/>
          <a:ea typeface="+mn-ea"/>
          <a:cs typeface="+mn-cs"/>
        </a:defRPr>
      </a:lvl1pPr>
      <a:lvl2pPr marL="548626" indent="-182875" algn="l" defTabSz="914377"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39" indent="-182875" algn="l" defTabSz="914377"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53" indent="-182875" algn="l" defTabSz="914377"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28" indent="-182875" algn="l" defTabSz="914377"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52402" y="152406"/>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a:solidFill>
                <a:srgbClr val="676A55"/>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76A55"/>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2F56731-A934-40C8-ACD7-563BE0A8A955}" type="slidenum">
              <a:rPr lang="en-US" smtClean="0">
                <a:solidFill>
                  <a:srgbClr val="676A55"/>
                </a:solidFill>
              </a:rPr>
              <a:pPr/>
              <a:t>‹#›</a:t>
            </a:fld>
            <a:endParaRPr lang="en-US">
              <a:solidFill>
                <a:srgbClr val="676A55"/>
              </a:solidFill>
            </a:endParaRPr>
          </a:p>
        </p:txBody>
      </p:sp>
      <p:pic>
        <p:nvPicPr>
          <p:cNvPr id="10" name="Picture 9" descr="USDOT FHWA LOGO.gif"/>
          <p:cNvPicPr>
            <a:picLocks noChangeAspect="1"/>
          </p:cNvPicPr>
          <p:nvPr userDrawn="1"/>
        </p:nvPicPr>
        <p:blipFill>
          <a:blip r:embed="rId15" cstate="print"/>
          <a:stretch>
            <a:fillRect/>
          </a:stretch>
        </p:blipFill>
        <p:spPr>
          <a:xfrm>
            <a:off x="161928" y="166242"/>
            <a:ext cx="1342136" cy="228600"/>
          </a:xfrm>
          <a:prstGeom prst="rect">
            <a:avLst/>
          </a:prstGeom>
        </p:spPr>
      </p:pic>
    </p:spTree>
    <p:extLst>
      <p:ext uri="{BB962C8B-B14F-4D97-AF65-F5344CB8AC3E}">
        <p14:creationId xmlns:p14="http://schemas.microsoft.com/office/powerpoint/2010/main" val="21982686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txStyles>
    <p:titleStyle>
      <a:lvl1pPr algn="ctr" defTabSz="914377"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13" indent="-228594" algn="l" defTabSz="914377" rtl="0" eaLnBrk="1" latinLnBrk="0" hangingPunct="1">
        <a:spcBef>
          <a:spcPct val="20000"/>
        </a:spcBef>
        <a:buClr>
          <a:schemeClr val="accent1"/>
        </a:buClr>
        <a:buFont typeface="Wingdings 2" pitchFamily="18" charset="2"/>
        <a:buChar char=""/>
        <a:defRPr sz="2000" kern="1200" spc="151" baseline="0">
          <a:solidFill>
            <a:schemeClr val="tx2"/>
          </a:solidFill>
          <a:latin typeface="+mn-lt"/>
          <a:ea typeface="+mn-ea"/>
          <a:cs typeface="+mn-cs"/>
        </a:defRPr>
      </a:lvl1pPr>
      <a:lvl2pPr marL="548626" indent="-182875" algn="l" defTabSz="914377"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39" indent="-182875" algn="l" defTabSz="914377"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53" indent="-182875" algn="l" defTabSz="914377"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28" indent="-182875" algn="l" defTabSz="914377"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52402" y="152406"/>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a:solidFill>
                <a:srgbClr val="676A55"/>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676A55"/>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2F56731-A934-40C8-ACD7-563BE0A8A955}" type="slidenum">
              <a:rPr lang="en-US" smtClean="0">
                <a:solidFill>
                  <a:srgbClr val="676A55"/>
                </a:solidFill>
              </a:rPr>
              <a:pPr/>
              <a:t>‹#›</a:t>
            </a:fld>
            <a:endParaRPr lang="en-US">
              <a:solidFill>
                <a:srgbClr val="676A55"/>
              </a:solidFill>
            </a:endParaRPr>
          </a:p>
        </p:txBody>
      </p:sp>
      <p:pic>
        <p:nvPicPr>
          <p:cNvPr id="10" name="Picture 9" descr="USDOT FHWA LOGO.gif"/>
          <p:cNvPicPr>
            <a:picLocks noChangeAspect="1"/>
          </p:cNvPicPr>
          <p:nvPr userDrawn="1"/>
        </p:nvPicPr>
        <p:blipFill>
          <a:blip r:embed="rId15" cstate="print"/>
          <a:stretch>
            <a:fillRect/>
          </a:stretch>
        </p:blipFill>
        <p:spPr>
          <a:xfrm>
            <a:off x="161928" y="166242"/>
            <a:ext cx="1342136" cy="228600"/>
          </a:xfrm>
          <a:prstGeom prst="rect">
            <a:avLst/>
          </a:prstGeom>
        </p:spPr>
      </p:pic>
    </p:spTree>
    <p:extLst>
      <p:ext uri="{BB962C8B-B14F-4D97-AF65-F5344CB8AC3E}">
        <p14:creationId xmlns:p14="http://schemas.microsoft.com/office/powerpoint/2010/main" val="179655166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iming>
    <p:tnLst>
      <p:par>
        <p:cTn id="1" dur="indefinite" restart="never" nodeType="tmRoot"/>
      </p:par>
    </p:tnLst>
  </p:timing>
  <p:txStyles>
    <p:titleStyle>
      <a:lvl1pPr algn="ctr" defTabSz="914377"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13" indent="-228594" algn="l" defTabSz="914377" rtl="0" eaLnBrk="1" latinLnBrk="0" hangingPunct="1">
        <a:spcBef>
          <a:spcPct val="20000"/>
        </a:spcBef>
        <a:buClr>
          <a:schemeClr val="accent1"/>
        </a:buClr>
        <a:buFont typeface="Wingdings 2" pitchFamily="18" charset="2"/>
        <a:buChar char=""/>
        <a:defRPr sz="2000" kern="1200" spc="151" baseline="0">
          <a:solidFill>
            <a:schemeClr val="tx2"/>
          </a:solidFill>
          <a:latin typeface="+mn-lt"/>
          <a:ea typeface="+mn-ea"/>
          <a:cs typeface="+mn-cs"/>
        </a:defRPr>
      </a:lvl1pPr>
      <a:lvl2pPr marL="548626" indent="-182875" algn="l" defTabSz="914377"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39" indent="-182875" algn="l" defTabSz="914377"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53" indent="-182875" algn="l" defTabSz="914377"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28" indent="-182875" algn="l" defTabSz="914377"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emf"/><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45719" indent="0" algn="ctr">
              <a:buNone/>
            </a:pPr>
            <a:endParaRPr lang="en-US" sz="2800" i="1" dirty="0"/>
          </a:p>
          <a:p>
            <a:pPr marL="45719" indent="0" algn="ctr">
              <a:buNone/>
            </a:pPr>
            <a:r>
              <a:rPr lang="en-US" sz="5400" b="1" dirty="0">
                <a:solidFill>
                  <a:schemeClr val="accent6">
                    <a:lumMod val="25000"/>
                  </a:schemeClr>
                </a:solidFill>
              </a:rPr>
              <a:t>Performance Based </a:t>
            </a:r>
            <a:br>
              <a:rPr lang="en-US" sz="5400" b="1" dirty="0">
                <a:solidFill>
                  <a:schemeClr val="accent6">
                    <a:lumMod val="25000"/>
                  </a:schemeClr>
                </a:solidFill>
              </a:rPr>
            </a:br>
            <a:r>
              <a:rPr lang="en-US" sz="5400" b="1" dirty="0">
                <a:solidFill>
                  <a:schemeClr val="accent6">
                    <a:lumMod val="25000"/>
                  </a:schemeClr>
                </a:solidFill>
              </a:rPr>
              <a:t>Practical </a:t>
            </a:r>
            <a:r>
              <a:rPr lang="en-US" sz="5400" b="1" dirty="0" smtClean="0">
                <a:solidFill>
                  <a:schemeClr val="accent6">
                    <a:lumMod val="25000"/>
                  </a:schemeClr>
                </a:solidFill>
              </a:rPr>
              <a:t>Design</a:t>
            </a:r>
          </a:p>
          <a:p>
            <a:pPr marL="45719" indent="0" algn="ctr">
              <a:buNone/>
            </a:pPr>
            <a:endParaRPr lang="en-US" sz="3200" dirty="0" smtClean="0"/>
          </a:p>
          <a:p>
            <a:pPr marL="45719" indent="0" algn="ctr">
              <a:buNone/>
            </a:pPr>
            <a:r>
              <a:rPr lang="en-US" sz="3200" dirty="0" smtClean="0"/>
              <a:t>September 7, </a:t>
            </a:r>
            <a:r>
              <a:rPr lang="en-US" sz="3200" dirty="0" smtClean="0"/>
              <a:t>2016</a:t>
            </a:r>
          </a:p>
          <a:p>
            <a:pPr marL="45719" indent="0" algn="ctr">
              <a:buNone/>
            </a:pPr>
            <a:r>
              <a:rPr lang="en-US" sz="3200" dirty="0" smtClean="0"/>
              <a:t>Robert Mooney</a:t>
            </a:r>
            <a:endParaRPr lang="en-US" sz="3200" dirty="0"/>
          </a:p>
          <a:p>
            <a:pPr lvl="1"/>
            <a:endParaRPr lang="en-US" sz="2000" dirty="0"/>
          </a:p>
          <a:p>
            <a:pPr marL="365751" lvl="1" indent="0">
              <a:buNone/>
            </a:pPr>
            <a:endParaRPr lang="en-US" sz="2400" dirty="0"/>
          </a:p>
        </p:txBody>
      </p:sp>
      <p:sp>
        <p:nvSpPr>
          <p:cNvPr id="3" name="Title 2"/>
          <p:cNvSpPr>
            <a:spLocks noGrp="1"/>
          </p:cNvSpPr>
          <p:nvPr>
            <p:ph type="title"/>
          </p:nvPr>
        </p:nvSpPr>
        <p:spPr/>
        <p:txBody>
          <a:bodyPr/>
          <a:lstStyle/>
          <a:p>
            <a:r>
              <a:rPr lang="en-US" dirty="0" smtClean="0"/>
              <a:t>Federal Highway Administration</a:t>
            </a:r>
            <a:endParaRPr lang="en-US" dirty="0"/>
          </a:p>
        </p:txBody>
      </p:sp>
    </p:spTree>
    <p:extLst>
      <p:ext uri="{BB962C8B-B14F-4D97-AF65-F5344CB8AC3E}">
        <p14:creationId xmlns:p14="http://schemas.microsoft.com/office/powerpoint/2010/main" val="4618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2" y="1719076"/>
            <a:ext cx="8407893" cy="4910329"/>
          </a:xfrm>
        </p:spPr>
        <p:txBody>
          <a:bodyPr>
            <a:normAutofit lnSpcReduction="10000"/>
          </a:bodyPr>
          <a:lstStyle/>
          <a:p>
            <a:pPr lvl="0"/>
            <a:r>
              <a:rPr lang="en-US" sz="2800" dirty="0"/>
              <a:t>PBPD focuses on performance improvements that benefit both project and system needs.</a:t>
            </a:r>
          </a:p>
          <a:p>
            <a:pPr marL="45719" indent="0">
              <a:buNone/>
            </a:pPr>
            <a:endParaRPr lang="en-US" sz="2800" dirty="0"/>
          </a:p>
          <a:p>
            <a:pPr lvl="0"/>
            <a:r>
              <a:rPr lang="en-US" sz="2800" dirty="0"/>
              <a:t>Agencies make sound decisions based upon performance analysis.</a:t>
            </a:r>
          </a:p>
          <a:p>
            <a:pPr marL="45719" indent="0">
              <a:buNone/>
            </a:pPr>
            <a:r>
              <a:rPr lang="en-US" sz="2800" dirty="0"/>
              <a:t>	</a:t>
            </a:r>
          </a:p>
          <a:p>
            <a:pPr lvl="0"/>
            <a:r>
              <a:rPr lang="en-US" sz="2800" dirty="0"/>
              <a:t>By scrutinizing each element of a project’s scope relative to value, need, and urgency, a PBPD approach seeks a greater return on infrastructure investments. </a:t>
            </a:r>
          </a:p>
        </p:txBody>
      </p:sp>
      <p:sp>
        <p:nvSpPr>
          <p:cNvPr id="3" name="Title 2"/>
          <p:cNvSpPr>
            <a:spLocks noGrp="1"/>
          </p:cNvSpPr>
          <p:nvPr>
            <p:ph type="title"/>
          </p:nvPr>
        </p:nvSpPr>
        <p:spPr/>
        <p:txBody>
          <a:bodyPr/>
          <a:lstStyle/>
          <a:p>
            <a:r>
              <a:rPr lang="en-US" sz="4000" dirty="0"/>
              <a:t>Notable attributes</a:t>
            </a:r>
          </a:p>
        </p:txBody>
      </p:sp>
    </p:spTree>
    <p:extLst>
      <p:ext uri="{BB962C8B-B14F-4D97-AF65-F5344CB8AC3E}">
        <p14:creationId xmlns:p14="http://schemas.microsoft.com/office/powerpoint/2010/main" val="390782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PBPD – Overlapping</a:t>
            </a:r>
            <a:endParaRPr lang="en-US" dirty="0"/>
          </a:p>
        </p:txBody>
      </p:sp>
      <p:grpSp>
        <p:nvGrpSpPr>
          <p:cNvPr id="41" name="Group 40"/>
          <p:cNvGrpSpPr/>
          <p:nvPr/>
        </p:nvGrpSpPr>
        <p:grpSpPr>
          <a:xfrm>
            <a:off x="1833283" y="1639208"/>
            <a:ext cx="5943600" cy="4928280"/>
            <a:chOff x="1926865" y="1896679"/>
            <a:chExt cx="5329538" cy="4370317"/>
          </a:xfrm>
        </p:grpSpPr>
        <p:sp>
          <p:nvSpPr>
            <p:cNvPr id="5" name="Oval 4"/>
            <p:cNvSpPr/>
            <p:nvPr/>
          </p:nvSpPr>
          <p:spPr>
            <a:xfrm>
              <a:off x="2081443" y="1896679"/>
              <a:ext cx="4302585" cy="4361841"/>
            </a:xfrm>
            <a:prstGeom prst="ellipse">
              <a:avLst/>
            </a:prstGeom>
            <a:solidFill>
              <a:srgbClr val="7395FF"/>
            </a:solidFill>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b="1" dirty="0"/>
            </a:p>
          </p:txBody>
        </p:sp>
        <p:sp>
          <p:nvSpPr>
            <p:cNvPr id="2" name="Oval 1"/>
            <p:cNvSpPr/>
            <p:nvPr/>
          </p:nvSpPr>
          <p:spPr>
            <a:xfrm>
              <a:off x="3832741" y="2196485"/>
              <a:ext cx="3423662" cy="3271380"/>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794826" y="3415022"/>
              <a:ext cx="2866322" cy="285197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 name="Oval 7"/>
            <p:cNvSpPr/>
            <p:nvPr/>
          </p:nvSpPr>
          <p:spPr>
            <a:xfrm>
              <a:off x="1926865" y="3410773"/>
              <a:ext cx="2430496" cy="2397054"/>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a:solidFill>
                    <a:srgbClr val="103A96"/>
                  </a:solidFill>
                </a:rPr>
                <a:t>Context Sensitive Solutions</a:t>
              </a:r>
            </a:p>
          </p:txBody>
        </p:sp>
        <p:sp>
          <p:nvSpPr>
            <p:cNvPr id="12" name="TextBox 11"/>
            <p:cNvSpPr txBox="1"/>
            <p:nvPr/>
          </p:nvSpPr>
          <p:spPr>
            <a:xfrm>
              <a:off x="4118779" y="4383625"/>
              <a:ext cx="2403809" cy="914768"/>
            </a:xfrm>
            <a:prstGeom prst="rect">
              <a:avLst/>
            </a:prstGeom>
            <a:noFill/>
          </p:spPr>
          <p:txBody>
            <a:bodyPr wrap="square" rtlCol="0">
              <a:normAutofit/>
            </a:bodyPr>
            <a:lstStyle/>
            <a:p>
              <a:pPr algn="ctr"/>
              <a:r>
                <a:rPr lang="en-US" sz="2400" b="1" dirty="0">
                  <a:solidFill>
                    <a:srgbClr val="103A96"/>
                  </a:solidFill>
                </a:rPr>
                <a:t>Value </a:t>
              </a:r>
            </a:p>
            <a:p>
              <a:pPr algn="ctr"/>
              <a:r>
                <a:rPr lang="en-US" sz="2400" b="1" dirty="0">
                  <a:solidFill>
                    <a:srgbClr val="103A96"/>
                  </a:solidFill>
                </a:rPr>
                <a:t> Engineering</a:t>
              </a:r>
            </a:p>
          </p:txBody>
        </p:sp>
        <p:sp>
          <p:nvSpPr>
            <p:cNvPr id="4" name="TextBox 3"/>
            <p:cNvSpPr txBox="1"/>
            <p:nvPr/>
          </p:nvSpPr>
          <p:spPr>
            <a:xfrm rot="1861664">
              <a:off x="5055785" y="2953459"/>
              <a:ext cx="2105747" cy="508204"/>
            </a:xfrm>
            <a:prstGeom prst="rect">
              <a:avLst/>
            </a:prstGeom>
            <a:noFill/>
          </p:spPr>
          <p:txBody>
            <a:bodyPr wrap="none" rtlCol="0">
              <a:normAutofit/>
            </a:bodyPr>
            <a:lstStyle/>
            <a:p>
              <a:r>
                <a:rPr lang="en-US" sz="2400" b="1" dirty="0">
                  <a:solidFill>
                    <a:srgbClr val="103A96"/>
                  </a:solidFill>
                </a:rPr>
                <a:t>Asset Mgmt.</a:t>
              </a:r>
            </a:p>
          </p:txBody>
        </p:sp>
        <p:sp>
          <p:nvSpPr>
            <p:cNvPr id="7" name="TextBox 6"/>
            <p:cNvSpPr txBox="1"/>
            <p:nvPr/>
          </p:nvSpPr>
          <p:spPr>
            <a:xfrm rot="19595311">
              <a:off x="2677389" y="2445762"/>
              <a:ext cx="1659090" cy="711486"/>
            </a:xfrm>
            <a:prstGeom prst="rect">
              <a:avLst/>
            </a:prstGeom>
            <a:noFill/>
          </p:spPr>
          <p:txBody>
            <a:bodyPr wrap="square" rtlCol="0">
              <a:normAutofit/>
            </a:bodyPr>
            <a:lstStyle/>
            <a:p>
              <a:pPr algn="ctr"/>
              <a:r>
                <a:rPr lang="en-US" sz="3600" b="1" dirty="0">
                  <a:solidFill>
                    <a:srgbClr val="103A96"/>
                  </a:solidFill>
                </a:rPr>
                <a:t>PBPD</a:t>
              </a:r>
            </a:p>
          </p:txBody>
        </p:sp>
      </p:grpSp>
      <p:sp>
        <p:nvSpPr>
          <p:cNvPr id="11" name="Content Placeholder 10"/>
          <p:cNvSpPr>
            <a:spLocks noGrp="1"/>
          </p:cNvSpPr>
          <p:nvPr>
            <p:ph idx="1"/>
          </p:nvPr>
        </p:nvSpPr>
        <p:spPr/>
        <p:txBody>
          <a:bodyPr/>
          <a:lstStyle/>
          <a:p>
            <a:endParaRPr lang="en-US"/>
          </a:p>
        </p:txBody>
      </p:sp>
      <p:sp>
        <p:nvSpPr>
          <p:cNvPr id="13" name="Rectangle 12"/>
          <p:cNvSpPr/>
          <p:nvPr/>
        </p:nvSpPr>
        <p:spPr>
          <a:xfrm>
            <a:off x="0" y="1"/>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498192" y="293039"/>
            <a:ext cx="8112408" cy="6271991"/>
            <a:chOff x="8148861" y="2027959"/>
            <a:chExt cx="8112408" cy="6271991"/>
          </a:xfrm>
          <a:effectLst/>
        </p:grpSpPr>
        <p:pic>
          <p:nvPicPr>
            <p:cNvPr id="28" name="Content Placeholder 9"/>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100000">
                          <a14:foregroundMark x1="21037" y1="23475" x2="38110" y2="33136"/>
                          <a14:foregroundMark x1="7241" y1="12881" x2="7241" y2="12881"/>
                          <a14:foregroundMark x1="55639" y1="79431" x2="47744" y2="86789"/>
                          <a14:foregroundMark x1="43985" y1="73328" x2="43985" y2="73328"/>
                          <a14:foregroundMark x1="50752" y1="79097" x2="50752" y2="79097"/>
                          <a14:foregroundMark x1="56015" y1="80769" x2="59774" y2="74666"/>
                          <a14:foregroundMark x1="53910" y1="88963" x2="57218" y2="83027"/>
                          <a14:foregroundMark x1="57895" y1="79515" x2="57143" y2="83361"/>
                          <a14:foregroundMark x1="40000" y1="76003" x2="49774" y2="99749"/>
                          <a14:foregroundMark x1="70150" y1="88796" x2="70150" y2="88796"/>
                          <a14:foregroundMark x1="64887" y1="83445" x2="64887" y2="83445"/>
                          <a14:backgroundMark x1="51372" y1="14915" x2="43521" y2="28475"/>
                          <a14:backgroundMark x1="43369" y1="31017" x2="43674" y2="33729"/>
                          <a14:backgroundMark x1="66540" y1="8136" x2="82393" y2="17881"/>
                          <a14:backgroundMark x1="74238" y1="13390" x2="74238" y2="13390"/>
                          <a14:backgroundMark x1="63948" y1="10085" x2="78430" y2="9153"/>
                          <a14:backgroundMark x1="58841" y1="10678" x2="77210" y2="20932"/>
                          <a14:backgroundMark x1="76753" y1="31525" x2="75152" y2="38305"/>
                          <a14:backgroundMark x1="44284" y1="32373" x2="44284" y2="34407"/>
                          <a14:backgroundMark x1="75152" y1="34492" x2="75152" y2="34492"/>
                          <a14:backgroundMark x1="73552" y1="37627" x2="76143" y2="31610"/>
                          <a14:backgroundMark x1="42378" y1="30339" x2="42530" y2="33729"/>
                          <a14:backgroundMark x1="89024" y1="26695" x2="89024" y2="26695"/>
                          <a14:backgroundMark x1="51753" y1="10254" x2="34223" y2="12119"/>
                          <a14:backgroundMark x1="23857" y1="5424" x2="5564" y2="22373"/>
                          <a14:backgroundMark x1="2668" y1="23390" x2="13491" y2="40763"/>
                          <a14:backgroundMark x1="11966" y1="27034" x2="11966" y2="27034"/>
                          <a14:backgroundMark x1="20122" y1="10847" x2="11052" y2="34153"/>
                          <a14:backgroundMark x1="84451" y1="3729" x2="97027" y2="34831"/>
                          <a14:backgroundMark x1="13034" y1="46864" x2="14787" y2="67881"/>
                          <a14:backgroundMark x1="15714" y1="44314" x2="526" y2="58194"/>
                          <a14:backgroundMark x1="4361" y1="59281" x2="23459" y2="69398"/>
                          <a14:backgroundMark x1="24962" y1="74916" x2="34962" y2="73829"/>
                          <a14:backgroundMark x1="35188" y1="76421" x2="35188" y2="76421"/>
                          <a14:backgroundMark x1="89850" y1="41973" x2="76015" y2="69398"/>
                          <a14:backgroundMark x1="97368" y1="51421" x2="80827" y2="69983"/>
                          <a14:backgroundMark x1="68120" y1="70652" x2="80827" y2="73244"/>
                          <a14:backgroundMark x1="67519" y1="75167" x2="67519" y2="75167"/>
                          <a14:backgroundMark x1="4211" y1="73411" x2="44211" y2="96823"/>
                          <a14:backgroundMark x1="37293" y1="77090" x2="37143" y2="81355"/>
                          <a14:backgroundMark x1="37444" y1="76254" x2="38496" y2="79849"/>
                          <a14:backgroundMark x1="62481" y1="73411" x2="53459" y2="95318"/>
                          <a14:backgroundMark x1="36842" y1="74080" x2="39248" y2="86371"/>
                          <a14:backgroundMark x1="37068" y1="73997" x2="47744" y2="95987"/>
                          <a14:backgroundMark x1="39624" y1="76505" x2="45338" y2="90134"/>
                        </a14:backgroundRemoval>
                      </a14:imgEffect>
                    </a14:imgLayer>
                  </a14:imgProps>
                </a:ext>
                <a:ext uri="{28A0092B-C50C-407E-A947-70E740481C1C}">
                  <a14:useLocalDpi xmlns:a14="http://schemas.microsoft.com/office/drawing/2010/main" val="0"/>
                </a:ext>
              </a:extLst>
            </a:blip>
            <a:srcRect t="13977"/>
            <a:stretch/>
          </p:blipFill>
          <p:spPr>
            <a:xfrm>
              <a:off x="9474931" y="2027959"/>
              <a:ext cx="5460269" cy="4223824"/>
            </a:xfrm>
            <a:prstGeom prst="rect">
              <a:avLst/>
            </a:prstGeom>
            <a:noFill/>
            <a:ln w="190500" cap="rnd" cmpd="sng" algn="ctr">
              <a:noFill/>
              <a:prstDash val="solid"/>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pic>
        <p:sp>
          <p:nvSpPr>
            <p:cNvPr id="29" name="TextBox 28"/>
            <p:cNvSpPr txBox="1"/>
            <p:nvPr/>
          </p:nvSpPr>
          <p:spPr>
            <a:xfrm rot="19835027">
              <a:off x="10157185" y="2425958"/>
              <a:ext cx="1659091" cy="711487"/>
            </a:xfrm>
            <a:prstGeom prst="rect">
              <a:avLst/>
            </a:prstGeom>
            <a:noFill/>
          </p:spPr>
          <p:txBody>
            <a:bodyPr wrap="square" rtlCol="0">
              <a:normAutofit/>
            </a:bodyPr>
            <a:lstStyle/>
            <a:p>
              <a:pPr algn="ctr"/>
              <a:r>
                <a:rPr lang="en-US" sz="2800" b="1" dirty="0">
                  <a:solidFill>
                    <a:srgbClr val="103A96"/>
                  </a:solidFill>
                </a:rPr>
                <a:t>PBPD</a:t>
              </a:r>
              <a:endParaRPr lang="en-US" sz="3600" b="1" dirty="0">
                <a:solidFill>
                  <a:srgbClr val="103A96"/>
                </a:solidFill>
              </a:endParaRPr>
            </a:p>
          </p:txBody>
        </p:sp>
        <p:sp>
          <p:nvSpPr>
            <p:cNvPr id="30" name="TextBox 29"/>
            <p:cNvSpPr txBox="1"/>
            <p:nvPr/>
          </p:nvSpPr>
          <p:spPr>
            <a:xfrm rot="1225446">
              <a:off x="12419096" y="2355613"/>
              <a:ext cx="727753" cy="751389"/>
            </a:xfrm>
            <a:prstGeom prst="rect">
              <a:avLst/>
            </a:prstGeom>
            <a:noFill/>
          </p:spPr>
          <p:txBody>
            <a:bodyPr wrap="none" rtlCol="0">
              <a:normAutofit/>
            </a:bodyPr>
            <a:lstStyle/>
            <a:p>
              <a:r>
                <a:rPr lang="en-US" sz="1600" b="1" dirty="0">
                  <a:solidFill>
                    <a:srgbClr val="103A96"/>
                  </a:solidFill>
                </a:rPr>
                <a:t>Asset </a:t>
              </a:r>
            </a:p>
            <a:p>
              <a:r>
                <a:rPr lang="en-US" sz="1600" b="1" dirty="0">
                  <a:solidFill>
                    <a:srgbClr val="103A96"/>
                  </a:solidFill>
                </a:rPr>
                <a:t>Mgmt.</a:t>
              </a:r>
            </a:p>
          </p:txBody>
        </p:sp>
        <p:sp>
          <p:nvSpPr>
            <p:cNvPr id="31" name="TextBox 30"/>
            <p:cNvSpPr txBox="1"/>
            <p:nvPr/>
          </p:nvSpPr>
          <p:spPr>
            <a:xfrm rot="1072798">
              <a:off x="12009401" y="3321375"/>
              <a:ext cx="1702931" cy="914768"/>
            </a:xfrm>
            <a:prstGeom prst="rect">
              <a:avLst/>
            </a:prstGeom>
            <a:noFill/>
          </p:spPr>
          <p:txBody>
            <a:bodyPr wrap="square" rtlCol="0">
              <a:normAutofit/>
            </a:bodyPr>
            <a:lstStyle/>
            <a:p>
              <a:pPr algn="ctr"/>
              <a:r>
                <a:rPr lang="en-US" b="1" dirty="0">
                  <a:solidFill>
                    <a:srgbClr val="103A96"/>
                  </a:solidFill>
                </a:rPr>
                <a:t>Value </a:t>
              </a:r>
            </a:p>
            <a:p>
              <a:pPr algn="ctr"/>
              <a:r>
                <a:rPr lang="en-US" b="1" dirty="0">
                  <a:solidFill>
                    <a:srgbClr val="103A96"/>
                  </a:solidFill>
                </a:rPr>
                <a:t> Engineering</a:t>
              </a:r>
            </a:p>
          </p:txBody>
        </p:sp>
        <p:sp>
          <p:nvSpPr>
            <p:cNvPr id="32" name="TextBox 31"/>
            <p:cNvSpPr txBox="1"/>
            <p:nvPr/>
          </p:nvSpPr>
          <p:spPr>
            <a:xfrm rot="20109664">
              <a:off x="10179163" y="3370188"/>
              <a:ext cx="1932403" cy="1145547"/>
            </a:xfrm>
            <a:prstGeom prst="rect">
              <a:avLst/>
            </a:prstGeom>
            <a:noFill/>
          </p:spPr>
          <p:txBody>
            <a:bodyPr wrap="square" rtlCol="0">
              <a:normAutofit/>
            </a:bodyPr>
            <a:lstStyle/>
            <a:p>
              <a:pPr algn="ctr"/>
              <a:r>
                <a:rPr lang="en-US" b="1" dirty="0">
                  <a:solidFill>
                    <a:srgbClr val="FFFF00"/>
                  </a:solidFill>
                </a:rPr>
                <a:t>Context Sensitive Solutions</a:t>
              </a:r>
            </a:p>
          </p:txBody>
        </p:sp>
        <p:sp>
          <p:nvSpPr>
            <p:cNvPr id="33" name="Up Ribbon 32"/>
            <p:cNvSpPr/>
            <p:nvPr/>
          </p:nvSpPr>
          <p:spPr>
            <a:xfrm>
              <a:off x="8148861" y="6182302"/>
              <a:ext cx="8112408" cy="2117648"/>
            </a:xfrm>
            <a:prstGeom prst="ribbon2">
              <a:avLst>
                <a:gd name="adj1" fmla="val 33333"/>
                <a:gd name="adj2" fmla="val 75000"/>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u="sng" dirty="0">
                  <a:ln w="0"/>
                  <a:solidFill>
                    <a:schemeClr val="tx1"/>
                  </a:solidFill>
                  <a:effectLst>
                    <a:outerShdw blurRad="38100" dist="19050" dir="2700000" algn="tl" rotWithShape="0">
                      <a:schemeClr val="dk1">
                        <a:alpha val="40000"/>
                      </a:schemeClr>
                    </a:outerShdw>
                  </a:effectLst>
                </a:rPr>
                <a:t>System Performance</a:t>
              </a:r>
            </a:p>
          </p:txBody>
        </p:sp>
      </p:grpSp>
    </p:spTree>
    <p:extLst>
      <p:ext uri="{BB962C8B-B14F-4D97-AF65-F5344CB8AC3E}">
        <p14:creationId xmlns:p14="http://schemas.microsoft.com/office/powerpoint/2010/main" val="203119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97533990"/>
              </p:ext>
            </p:extLst>
          </p:nvPr>
        </p:nvGraphicFramePr>
        <p:xfrm>
          <a:off x="152400" y="152399"/>
          <a:ext cx="8839200" cy="6423492"/>
        </p:xfrm>
        <a:graphic>
          <a:graphicData uri="http://schemas.openxmlformats.org/drawingml/2006/table">
            <a:tbl>
              <a:tblPr/>
              <a:tblGrid>
                <a:gridCol w="4572976"/>
                <a:gridCol w="1538788"/>
                <a:gridCol w="1618501"/>
                <a:gridCol w="1108935"/>
              </a:tblGrid>
              <a:tr h="420624">
                <a:tc gridSpan="4">
                  <a:txBody>
                    <a:bodyPr/>
                    <a:lstStyle/>
                    <a:p>
                      <a:pPr marL="0" marR="0" algn="ctr">
                        <a:lnSpc>
                          <a:spcPct val="115000"/>
                        </a:lnSpc>
                        <a:spcBef>
                          <a:spcPts val="0"/>
                        </a:spcBef>
                        <a:spcAft>
                          <a:spcPts val="0"/>
                        </a:spcAft>
                      </a:pPr>
                      <a:r>
                        <a:rPr lang="en-US" sz="2400" b="1" u="sng" dirty="0" smtClean="0">
                          <a:solidFill>
                            <a:schemeClr val="tx1">
                              <a:lumMod val="85000"/>
                              <a:lumOff val="15000"/>
                            </a:schemeClr>
                          </a:solidFill>
                          <a:latin typeface="Calibri"/>
                          <a:ea typeface="Times New Roman"/>
                          <a:cs typeface="Calibri"/>
                        </a:rPr>
                        <a:t>Practical </a:t>
                      </a:r>
                      <a:r>
                        <a:rPr lang="en-US" sz="2400" b="1" u="sng" dirty="0">
                          <a:solidFill>
                            <a:schemeClr val="tx1">
                              <a:lumMod val="85000"/>
                              <a:lumOff val="15000"/>
                            </a:schemeClr>
                          </a:solidFill>
                          <a:latin typeface="Calibri"/>
                          <a:ea typeface="Times New Roman"/>
                          <a:cs typeface="Calibri"/>
                        </a:rPr>
                        <a:t>Design</a:t>
                      </a:r>
                      <a:r>
                        <a:rPr lang="en-US" sz="2400" b="1" u="none" dirty="0">
                          <a:solidFill>
                            <a:schemeClr val="tx1">
                              <a:lumMod val="85000"/>
                              <a:lumOff val="15000"/>
                            </a:schemeClr>
                          </a:solidFill>
                          <a:latin typeface="Calibri"/>
                          <a:ea typeface="Times New Roman"/>
                          <a:cs typeface="Calibri"/>
                        </a:rPr>
                        <a:t> </a:t>
                      </a:r>
                      <a:r>
                        <a:rPr lang="en-US" sz="2400" b="1" dirty="0">
                          <a:solidFill>
                            <a:schemeClr val="tx1">
                              <a:lumMod val="85000"/>
                              <a:lumOff val="15000"/>
                            </a:schemeClr>
                          </a:solidFill>
                          <a:latin typeface="Calibri"/>
                          <a:ea typeface="Times New Roman"/>
                          <a:cs typeface="Calibri"/>
                        </a:rPr>
                        <a:t>Savings</a:t>
                      </a:r>
                      <a:endParaRPr lang="en-US" sz="19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50520">
                <a:tc>
                  <a:txBody>
                    <a:bodyPr/>
                    <a:lstStyle/>
                    <a:p>
                      <a:pPr marL="0" marR="0" algn="ctr">
                        <a:lnSpc>
                          <a:spcPct val="115000"/>
                        </a:lnSpc>
                        <a:spcBef>
                          <a:spcPts val="0"/>
                        </a:spcBef>
                        <a:spcAft>
                          <a:spcPts val="0"/>
                        </a:spcAft>
                      </a:pPr>
                      <a:r>
                        <a:rPr lang="en-US" sz="2000" b="1" dirty="0">
                          <a:solidFill>
                            <a:srgbClr val="FFFFFF"/>
                          </a:solidFill>
                          <a:latin typeface="Calibri"/>
                          <a:ea typeface="Times New Roman"/>
                          <a:cs typeface="Calibri"/>
                        </a:rPr>
                        <a:t>Item</a:t>
                      </a:r>
                      <a:endParaRPr lang="en-US" sz="1900" dirty="0">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b="1" dirty="0">
                          <a:solidFill>
                            <a:srgbClr val="FFFFFF"/>
                          </a:solidFill>
                          <a:latin typeface="Calibri"/>
                          <a:ea typeface="Times New Roman"/>
                          <a:cs typeface="Calibri"/>
                        </a:rPr>
                        <a:t>Original Cost</a:t>
                      </a:r>
                      <a:endParaRPr lang="en-US" sz="1900" dirty="0">
                        <a:latin typeface="Calibri"/>
                        <a:ea typeface="Calibri"/>
                        <a:cs typeface="Times New Roman"/>
                      </a:endParaRPr>
                    </a:p>
                  </a:txBody>
                  <a:tcPr marL="67599" marR="6759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b="1" dirty="0">
                          <a:solidFill>
                            <a:srgbClr val="FFFFFF"/>
                          </a:solidFill>
                          <a:latin typeface="Calibri"/>
                          <a:ea typeface="Times New Roman"/>
                          <a:cs typeface="Calibri"/>
                        </a:rPr>
                        <a:t>Practical Cost</a:t>
                      </a:r>
                      <a:endParaRPr lang="en-US" sz="1900" dirty="0">
                        <a:latin typeface="Calibri"/>
                        <a:ea typeface="Calibri"/>
                        <a:cs typeface="Times New Roman"/>
                      </a:endParaRPr>
                    </a:p>
                  </a:txBody>
                  <a:tcPr marL="67599" marR="6759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b="1" dirty="0">
                          <a:solidFill>
                            <a:srgbClr val="FFFFFF"/>
                          </a:solidFill>
                          <a:latin typeface="Calibri"/>
                          <a:ea typeface="Times New Roman"/>
                          <a:cs typeface="Calibri"/>
                        </a:rPr>
                        <a:t>Savings</a:t>
                      </a:r>
                      <a:endParaRPr lang="en-US" sz="1900" dirty="0">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50520">
                <a:tc gridSpan="4">
                  <a:txBody>
                    <a:bodyPr/>
                    <a:lstStyle/>
                    <a:p>
                      <a:pPr marL="0" marR="0">
                        <a:lnSpc>
                          <a:spcPct val="115000"/>
                        </a:lnSpc>
                        <a:spcBef>
                          <a:spcPts val="0"/>
                        </a:spcBef>
                        <a:spcAft>
                          <a:spcPts val="0"/>
                        </a:spcAft>
                      </a:pPr>
                      <a:r>
                        <a:rPr lang="en-US" sz="2000" b="1" dirty="0">
                          <a:solidFill>
                            <a:schemeClr val="tx1">
                              <a:lumMod val="85000"/>
                              <a:lumOff val="15000"/>
                            </a:schemeClr>
                          </a:solidFill>
                          <a:latin typeface="Calibri"/>
                          <a:ea typeface="Times New Roman"/>
                          <a:cs typeface="Calibri"/>
                        </a:rPr>
                        <a:t>Pavement Design</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6044">
                <a:tc>
                  <a:txBody>
                    <a:bodyPr/>
                    <a:lstStyle/>
                    <a:p>
                      <a:pPr marL="0" marR="0" algn="r">
                        <a:lnSpc>
                          <a:spcPct val="115000"/>
                        </a:lnSpc>
                        <a:spcBef>
                          <a:spcPts val="0"/>
                        </a:spcBef>
                        <a:spcAft>
                          <a:spcPts val="0"/>
                        </a:spcAft>
                      </a:pPr>
                      <a:r>
                        <a:rPr lang="en-US" sz="1600" i="1" dirty="0">
                          <a:solidFill>
                            <a:schemeClr val="tx1">
                              <a:lumMod val="85000"/>
                              <a:lumOff val="15000"/>
                            </a:schemeClr>
                          </a:solidFill>
                          <a:latin typeface="Calibri"/>
                          <a:ea typeface="Times New Roman"/>
                          <a:cs typeface="Calibri"/>
                        </a:rPr>
                        <a:t>Reduce driving lane from 12' to 11'</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$3,600,000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$3,300,000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$300,000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a:noFill/>
                    </a:lnB>
                    <a:solidFill>
                      <a:srgbClr val="8DB4E3"/>
                    </a:solidFill>
                  </a:tcPr>
                </a:tc>
              </a:tr>
              <a:tr h="310847">
                <a:tc>
                  <a:txBody>
                    <a:bodyPr/>
                    <a:lstStyle/>
                    <a:p>
                      <a:pPr marL="0" marR="0" algn="r">
                        <a:lnSpc>
                          <a:spcPct val="115000"/>
                        </a:lnSpc>
                        <a:spcBef>
                          <a:spcPts val="0"/>
                        </a:spcBef>
                        <a:spcAft>
                          <a:spcPts val="0"/>
                        </a:spcAft>
                      </a:pPr>
                      <a:r>
                        <a:rPr lang="en-US" sz="1600" i="1" dirty="0">
                          <a:solidFill>
                            <a:schemeClr val="tx1">
                              <a:lumMod val="85000"/>
                              <a:lumOff val="15000"/>
                            </a:schemeClr>
                          </a:solidFill>
                          <a:latin typeface="Calibri"/>
                          <a:ea typeface="Times New Roman"/>
                          <a:cs typeface="Calibri"/>
                        </a:rPr>
                        <a:t>Minimize Underdrain Depth and locations</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$120,000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$60,000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$60,000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r>
              <a:tr h="350520">
                <a:tc gridSpan="4">
                  <a:txBody>
                    <a:bodyPr/>
                    <a:lstStyle/>
                    <a:p>
                      <a:pPr marL="0" marR="0">
                        <a:lnSpc>
                          <a:spcPct val="115000"/>
                        </a:lnSpc>
                        <a:spcBef>
                          <a:spcPts val="0"/>
                        </a:spcBef>
                        <a:spcAft>
                          <a:spcPts val="0"/>
                        </a:spcAft>
                      </a:pPr>
                      <a:r>
                        <a:rPr lang="en-US" sz="2000" b="1" dirty="0">
                          <a:solidFill>
                            <a:schemeClr val="tx1">
                              <a:lumMod val="85000"/>
                              <a:lumOff val="15000"/>
                            </a:schemeClr>
                          </a:solidFill>
                          <a:latin typeface="Calibri"/>
                          <a:ea typeface="Times New Roman"/>
                          <a:cs typeface="Calibri"/>
                        </a:rPr>
                        <a:t>Shoulder Design</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8DB4E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0416">
                <a:tc>
                  <a:txBody>
                    <a:bodyPr/>
                    <a:lstStyle/>
                    <a:p>
                      <a:pPr marL="0" marR="0" algn="r">
                        <a:lnSpc>
                          <a:spcPct val="115000"/>
                        </a:lnSpc>
                        <a:spcBef>
                          <a:spcPts val="0"/>
                        </a:spcBef>
                        <a:spcAft>
                          <a:spcPts val="0"/>
                        </a:spcAft>
                      </a:pPr>
                      <a:r>
                        <a:rPr lang="en-US" sz="1600" i="1" dirty="0">
                          <a:solidFill>
                            <a:schemeClr val="tx1">
                              <a:lumMod val="85000"/>
                              <a:lumOff val="15000"/>
                            </a:schemeClr>
                          </a:solidFill>
                          <a:latin typeface="Calibri"/>
                          <a:ea typeface="Times New Roman"/>
                          <a:cs typeface="Calibri"/>
                        </a:rPr>
                        <a:t>Reducing shoulder Aggregate width 4' to 1'</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$160,000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$40,000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$120,000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a:noFill/>
                    </a:lnB>
                    <a:solidFill>
                      <a:srgbClr val="8DB4E3"/>
                    </a:solidFill>
                  </a:tcPr>
                </a:tc>
              </a:tr>
              <a:tr h="310847">
                <a:tc>
                  <a:txBody>
                    <a:bodyPr/>
                    <a:lstStyle/>
                    <a:p>
                      <a:pPr marL="0" marR="0" algn="r">
                        <a:lnSpc>
                          <a:spcPct val="115000"/>
                        </a:lnSpc>
                        <a:spcBef>
                          <a:spcPts val="0"/>
                        </a:spcBef>
                        <a:spcAft>
                          <a:spcPts val="0"/>
                        </a:spcAft>
                      </a:pPr>
                      <a:r>
                        <a:rPr lang="en-US" sz="1600" i="1" dirty="0">
                          <a:solidFill>
                            <a:schemeClr val="tx1">
                              <a:lumMod val="85000"/>
                              <a:lumOff val="15000"/>
                            </a:schemeClr>
                          </a:solidFill>
                          <a:latin typeface="Calibri"/>
                          <a:ea typeface="Times New Roman"/>
                          <a:cs typeface="Calibri"/>
                        </a:rPr>
                        <a:t>Reduce to 3:1 Side Slopes and V-bottom ditches</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$775,000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$525,000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$250,000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4E3"/>
                    </a:solidFill>
                  </a:tcPr>
                </a:tc>
              </a:tr>
              <a:tr h="350520">
                <a:tc gridSpan="4">
                  <a:txBody>
                    <a:bodyPr/>
                    <a:lstStyle/>
                    <a:p>
                      <a:pPr marL="0" marR="0">
                        <a:lnSpc>
                          <a:spcPct val="115000"/>
                        </a:lnSpc>
                        <a:spcBef>
                          <a:spcPts val="0"/>
                        </a:spcBef>
                        <a:spcAft>
                          <a:spcPts val="0"/>
                        </a:spcAft>
                      </a:pPr>
                      <a:r>
                        <a:rPr lang="en-US" sz="2000" b="1" dirty="0">
                          <a:solidFill>
                            <a:schemeClr val="tx1">
                              <a:lumMod val="85000"/>
                              <a:lumOff val="15000"/>
                            </a:schemeClr>
                          </a:solidFill>
                          <a:latin typeface="Calibri"/>
                          <a:ea typeface="Times New Roman"/>
                          <a:cs typeface="Calibri"/>
                        </a:rPr>
                        <a:t>Utilities</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0416">
                <a:tc>
                  <a:txBody>
                    <a:bodyPr/>
                    <a:lstStyle/>
                    <a:p>
                      <a:pPr marL="0" marR="0" algn="r">
                        <a:lnSpc>
                          <a:spcPct val="115000"/>
                        </a:lnSpc>
                        <a:spcBef>
                          <a:spcPts val="0"/>
                        </a:spcBef>
                        <a:spcAft>
                          <a:spcPts val="0"/>
                        </a:spcAft>
                      </a:pPr>
                      <a:r>
                        <a:rPr lang="en-US" sz="1600" i="1" dirty="0">
                          <a:solidFill>
                            <a:schemeClr val="tx1">
                              <a:lumMod val="85000"/>
                              <a:lumOff val="15000"/>
                            </a:schemeClr>
                          </a:solidFill>
                          <a:latin typeface="Calibri"/>
                          <a:ea typeface="Times New Roman"/>
                          <a:cs typeface="Calibri"/>
                        </a:rPr>
                        <a:t>Relocate 8" gas line to lower elevation</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$3,000,000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$500,000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$2,500,000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a:noFill/>
                    </a:lnB>
                    <a:solidFill>
                      <a:srgbClr val="8DB4E3"/>
                    </a:solidFill>
                  </a:tcPr>
                </a:tc>
              </a:tr>
              <a:tr h="296044">
                <a:tc>
                  <a:txBody>
                    <a:bodyPr/>
                    <a:lstStyle/>
                    <a:p>
                      <a:pPr marL="0" marR="0" algn="l">
                        <a:lnSpc>
                          <a:spcPct val="115000"/>
                        </a:lnSpc>
                        <a:spcBef>
                          <a:spcPts val="0"/>
                        </a:spcBef>
                        <a:spcAft>
                          <a:spcPts val="0"/>
                        </a:spcAft>
                      </a:pPr>
                      <a:r>
                        <a:rPr lang="en-US" sz="1600" i="1" dirty="0">
                          <a:solidFill>
                            <a:schemeClr val="tx1">
                              <a:lumMod val="85000"/>
                              <a:lumOff val="15000"/>
                            </a:schemeClr>
                          </a:solidFill>
                          <a:latin typeface="Calibri"/>
                          <a:ea typeface="Times New Roman"/>
                          <a:cs typeface="Calibri"/>
                        </a:rPr>
                        <a:t>Move OH utilities inside Clear Zone:</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a:noFill/>
                    </a:lnB>
                    <a:solidFill>
                      <a:srgbClr val="8DB4E3"/>
                    </a:solidFill>
                  </a:tcPr>
                </a:tc>
              </a:tr>
              <a:tr h="296044">
                <a:tc>
                  <a:txBody>
                    <a:bodyPr/>
                    <a:lstStyle/>
                    <a:p>
                      <a:pPr marL="0" marR="0" algn="r">
                        <a:lnSpc>
                          <a:spcPct val="115000"/>
                        </a:lnSpc>
                        <a:spcBef>
                          <a:spcPts val="0"/>
                        </a:spcBef>
                        <a:spcAft>
                          <a:spcPts val="0"/>
                        </a:spcAft>
                      </a:pPr>
                      <a:r>
                        <a:rPr lang="en-US" sz="1600" i="1" dirty="0">
                          <a:solidFill>
                            <a:schemeClr val="tx1">
                              <a:lumMod val="85000"/>
                              <a:lumOff val="15000"/>
                            </a:schemeClr>
                          </a:solidFill>
                          <a:latin typeface="Calibri"/>
                          <a:ea typeface="Times New Roman"/>
                          <a:cs typeface="Calibri"/>
                        </a:rPr>
                        <a:t>Reduce trees to be removed</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$232,000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$132,000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$100,000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a:noFill/>
                    </a:lnB>
                    <a:solidFill>
                      <a:srgbClr val="8DB4E3"/>
                    </a:solidFill>
                  </a:tcPr>
                </a:tc>
              </a:tr>
              <a:tr h="296044">
                <a:tc>
                  <a:txBody>
                    <a:bodyPr/>
                    <a:lstStyle/>
                    <a:p>
                      <a:pPr marL="0" marR="0" algn="r">
                        <a:lnSpc>
                          <a:spcPct val="115000"/>
                        </a:lnSpc>
                        <a:spcBef>
                          <a:spcPts val="0"/>
                        </a:spcBef>
                        <a:spcAft>
                          <a:spcPts val="0"/>
                        </a:spcAft>
                      </a:pPr>
                      <a:r>
                        <a:rPr lang="en-US" sz="1600" i="1" dirty="0">
                          <a:solidFill>
                            <a:schemeClr val="tx1">
                              <a:lumMod val="85000"/>
                              <a:lumOff val="15000"/>
                            </a:schemeClr>
                          </a:solidFill>
                          <a:latin typeface="Calibri"/>
                          <a:ea typeface="Times New Roman"/>
                          <a:cs typeface="Calibri"/>
                        </a:rPr>
                        <a:t>Reduce area of mitigated wetlands</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$500,000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$400,000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$100,000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a:noFill/>
                    </a:lnB>
                    <a:solidFill>
                      <a:srgbClr val="8DB4E3"/>
                    </a:solidFill>
                  </a:tcPr>
                </a:tc>
              </a:tr>
              <a:tr h="310847">
                <a:tc>
                  <a:txBody>
                    <a:bodyPr/>
                    <a:lstStyle/>
                    <a:p>
                      <a:pPr marL="0" marR="0" algn="r">
                        <a:lnSpc>
                          <a:spcPct val="115000"/>
                        </a:lnSpc>
                        <a:spcBef>
                          <a:spcPts val="0"/>
                        </a:spcBef>
                        <a:spcAft>
                          <a:spcPts val="0"/>
                        </a:spcAft>
                      </a:pPr>
                      <a:r>
                        <a:rPr lang="en-US" sz="1600" i="1" dirty="0">
                          <a:solidFill>
                            <a:schemeClr val="tx1">
                              <a:lumMod val="85000"/>
                              <a:lumOff val="15000"/>
                            </a:schemeClr>
                          </a:solidFill>
                          <a:latin typeface="Calibri"/>
                          <a:ea typeface="Times New Roman"/>
                          <a:cs typeface="Calibri"/>
                        </a:rPr>
                        <a:t>Reduce number of mitigated trees</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$50,000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$10,000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$40,000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4E3"/>
                    </a:solidFill>
                  </a:tcPr>
                </a:tc>
              </a:tr>
              <a:tr h="350520">
                <a:tc gridSpan="4">
                  <a:txBody>
                    <a:bodyPr/>
                    <a:lstStyle/>
                    <a:p>
                      <a:pPr marL="0" marR="0">
                        <a:lnSpc>
                          <a:spcPct val="115000"/>
                        </a:lnSpc>
                        <a:spcBef>
                          <a:spcPts val="0"/>
                        </a:spcBef>
                        <a:spcAft>
                          <a:spcPts val="0"/>
                        </a:spcAft>
                      </a:pPr>
                      <a:r>
                        <a:rPr lang="en-US" sz="2000" b="1" dirty="0">
                          <a:solidFill>
                            <a:schemeClr val="tx1">
                              <a:lumMod val="85000"/>
                              <a:lumOff val="15000"/>
                            </a:schemeClr>
                          </a:solidFill>
                          <a:latin typeface="Calibri"/>
                          <a:ea typeface="Times New Roman"/>
                          <a:cs typeface="Calibri"/>
                        </a:rPr>
                        <a:t>Structures</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0416">
                <a:tc>
                  <a:txBody>
                    <a:bodyPr/>
                    <a:lstStyle/>
                    <a:p>
                      <a:pPr marL="0" marR="0" algn="r">
                        <a:lnSpc>
                          <a:spcPct val="115000"/>
                        </a:lnSpc>
                        <a:spcBef>
                          <a:spcPts val="0"/>
                        </a:spcBef>
                        <a:spcAft>
                          <a:spcPts val="0"/>
                        </a:spcAft>
                      </a:pPr>
                      <a:r>
                        <a:rPr lang="en-US" sz="1600" i="1">
                          <a:solidFill>
                            <a:schemeClr val="tx1">
                              <a:lumMod val="85000"/>
                              <a:lumOff val="15000"/>
                            </a:schemeClr>
                          </a:solidFill>
                          <a:latin typeface="Calibri"/>
                          <a:ea typeface="Times New Roman"/>
                          <a:cs typeface="Calibri"/>
                        </a:rPr>
                        <a:t>Modify instead of replace most large structures</a:t>
                      </a:r>
                      <a:endParaRPr lang="en-US" sz="200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$700,000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$200,000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$500,000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a:noFill/>
                    </a:lnB>
                    <a:solidFill>
                      <a:srgbClr val="8DB4E3"/>
                    </a:solidFill>
                  </a:tcPr>
                </a:tc>
              </a:tr>
              <a:tr h="280416">
                <a:tc>
                  <a:txBody>
                    <a:bodyPr/>
                    <a:lstStyle/>
                    <a:p>
                      <a:pPr marL="0" marR="0" algn="r">
                        <a:lnSpc>
                          <a:spcPct val="115000"/>
                        </a:lnSpc>
                        <a:spcBef>
                          <a:spcPts val="0"/>
                        </a:spcBef>
                        <a:spcAft>
                          <a:spcPts val="0"/>
                        </a:spcAft>
                      </a:pPr>
                      <a:r>
                        <a:rPr lang="en-US" sz="1600" i="1">
                          <a:solidFill>
                            <a:schemeClr val="tx1">
                              <a:lumMod val="85000"/>
                              <a:lumOff val="15000"/>
                            </a:schemeClr>
                          </a:solidFill>
                          <a:latin typeface="Calibri"/>
                          <a:ea typeface="Times New Roman"/>
                          <a:cs typeface="Calibri"/>
                        </a:rPr>
                        <a:t>Structure Removal</a:t>
                      </a:r>
                      <a:endParaRPr lang="en-US" sz="200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$120,000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$20,000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a:solidFill>
                            <a:schemeClr val="tx1">
                              <a:lumMod val="85000"/>
                              <a:lumOff val="15000"/>
                            </a:schemeClr>
                          </a:solidFill>
                          <a:latin typeface="Calibri"/>
                          <a:ea typeface="Times New Roman"/>
                          <a:cs typeface="Calibri"/>
                        </a:rPr>
                        <a:t>$100,000 </a:t>
                      </a:r>
                      <a:endParaRPr lang="en-US" sz="200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a:noFill/>
                    </a:lnB>
                    <a:solidFill>
                      <a:srgbClr val="8DB4E3"/>
                    </a:solidFill>
                  </a:tcPr>
                </a:tc>
              </a:tr>
              <a:tr h="280416">
                <a:tc>
                  <a:txBody>
                    <a:bodyPr/>
                    <a:lstStyle/>
                    <a:p>
                      <a:pPr marL="0" marR="0" algn="r">
                        <a:lnSpc>
                          <a:spcPct val="115000"/>
                        </a:lnSpc>
                        <a:spcBef>
                          <a:spcPts val="0"/>
                        </a:spcBef>
                        <a:spcAft>
                          <a:spcPts val="0"/>
                        </a:spcAft>
                      </a:pPr>
                      <a:r>
                        <a:rPr lang="en-US" sz="1600" i="1">
                          <a:solidFill>
                            <a:schemeClr val="tx1">
                              <a:lumMod val="85000"/>
                              <a:lumOff val="15000"/>
                            </a:schemeClr>
                          </a:solidFill>
                          <a:latin typeface="Calibri"/>
                          <a:ea typeface="Times New Roman"/>
                          <a:cs typeface="Calibri"/>
                        </a:rPr>
                        <a:t>Minimizing Cover Depth at Crest Curves</a:t>
                      </a:r>
                      <a:endParaRPr lang="en-US" sz="200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a:noFill/>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$40,000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a:noFill/>
                    </a:lnB>
                    <a:solidFill>
                      <a:srgbClr val="8DB4E3"/>
                    </a:solidFill>
                  </a:tcPr>
                </a:tc>
              </a:tr>
              <a:tr h="310847">
                <a:tc>
                  <a:txBody>
                    <a:bodyPr/>
                    <a:lstStyle/>
                    <a:p>
                      <a:pPr marL="0" marR="0" algn="r">
                        <a:lnSpc>
                          <a:spcPct val="115000"/>
                        </a:lnSpc>
                        <a:spcBef>
                          <a:spcPts val="0"/>
                        </a:spcBef>
                        <a:spcAft>
                          <a:spcPts val="0"/>
                        </a:spcAft>
                      </a:pPr>
                      <a:r>
                        <a:rPr lang="en-US" sz="1600" i="1" dirty="0">
                          <a:solidFill>
                            <a:schemeClr val="tx1">
                              <a:lumMod val="85000"/>
                              <a:lumOff val="15000"/>
                            </a:schemeClr>
                          </a:solidFill>
                          <a:latin typeface="Calibri"/>
                          <a:ea typeface="Times New Roman"/>
                          <a:cs typeface="Calibri"/>
                        </a:rPr>
                        <a:t>Structure Backfill</a:t>
                      </a:r>
                      <a:endParaRPr lang="en-US" sz="2000" dirty="0">
                        <a:solidFill>
                          <a:schemeClr val="tx1">
                            <a:lumMod val="85000"/>
                            <a:lumOff val="15000"/>
                          </a:schemeClr>
                        </a:solidFill>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$60,000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$20,000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a:noFill/>
                    </a:lnR>
                    <a:lnT>
                      <a:noFill/>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a:lnSpc>
                          <a:spcPct val="115000"/>
                        </a:lnSpc>
                        <a:spcBef>
                          <a:spcPts val="0"/>
                        </a:spcBef>
                        <a:spcAft>
                          <a:spcPts val="0"/>
                        </a:spcAft>
                      </a:pPr>
                      <a:r>
                        <a:rPr lang="en-US" sz="1600" dirty="0">
                          <a:solidFill>
                            <a:schemeClr val="tx1">
                              <a:lumMod val="85000"/>
                              <a:lumOff val="15000"/>
                            </a:schemeClr>
                          </a:solidFill>
                          <a:latin typeface="Calibri"/>
                          <a:ea typeface="Times New Roman"/>
                          <a:cs typeface="Calibri"/>
                        </a:rPr>
                        <a:t>$40,000 </a:t>
                      </a:r>
                      <a:endParaRPr lang="en-US" sz="2000" dirty="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DB4E3"/>
                    </a:solidFill>
                  </a:tcPr>
                </a:tc>
              </a:tr>
              <a:tr h="420624">
                <a:tc>
                  <a:txBody>
                    <a:bodyPr/>
                    <a:lstStyle/>
                    <a:p>
                      <a:pPr marL="0" marR="0" algn="r">
                        <a:lnSpc>
                          <a:spcPct val="115000"/>
                        </a:lnSpc>
                        <a:spcBef>
                          <a:spcPts val="0"/>
                        </a:spcBef>
                        <a:spcAft>
                          <a:spcPts val="0"/>
                        </a:spcAft>
                      </a:pPr>
                      <a:r>
                        <a:rPr lang="en-US" sz="2400" b="1" dirty="0" smtClean="0">
                          <a:solidFill>
                            <a:srgbClr val="FFFFFF"/>
                          </a:solidFill>
                          <a:latin typeface="Calibri"/>
                          <a:ea typeface="Times New Roman"/>
                          <a:cs typeface="Calibri"/>
                        </a:rPr>
                        <a:t>TOTAL PROJECT SAVINGS:</a:t>
                      </a:r>
                      <a:endParaRPr lang="en-US" sz="1600" dirty="0">
                        <a:latin typeface="Calibri"/>
                        <a:ea typeface="Calibri"/>
                        <a:cs typeface="Times New Roman"/>
                      </a:endParaRPr>
                    </a:p>
                  </a:txBody>
                  <a:tcPr marL="67599" marR="6759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3">
                  <a:txBody>
                    <a:bodyPr/>
                    <a:lstStyle/>
                    <a:p>
                      <a:pPr marL="0" marR="0" algn="ctr">
                        <a:lnSpc>
                          <a:spcPct val="115000"/>
                        </a:lnSpc>
                        <a:spcBef>
                          <a:spcPts val="0"/>
                        </a:spcBef>
                        <a:spcAft>
                          <a:spcPts val="0"/>
                        </a:spcAft>
                      </a:pPr>
                      <a:r>
                        <a:rPr lang="en-US" sz="2400" b="1" dirty="0">
                          <a:solidFill>
                            <a:schemeClr val="tx1">
                              <a:lumMod val="85000"/>
                              <a:lumOff val="15000"/>
                            </a:schemeClr>
                          </a:solidFill>
                          <a:latin typeface="Calibri"/>
                          <a:ea typeface="Times New Roman"/>
                          <a:cs typeface="Calibri"/>
                        </a:rPr>
                        <a:t>$4,150,000 </a:t>
                      </a:r>
                      <a:endParaRPr lang="en-US" sz="1600" dirty="0">
                        <a:solidFill>
                          <a:schemeClr val="tx1">
                            <a:lumMod val="85000"/>
                            <a:lumOff val="15000"/>
                          </a:schemeClr>
                        </a:solidFill>
                        <a:latin typeface="Calibri"/>
                        <a:ea typeface="Calibri"/>
                        <a:cs typeface="Times New Roman"/>
                      </a:endParaRPr>
                    </a:p>
                  </a:txBody>
                  <a:tcPr marL="67599" marR="6759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15628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8991600" cy="1143000"/>
          </a:xfrm>
        </p:spPr>
        <p:txBody>
          <a:bodyPr>
            <a:normAutofit/>
          </a:bodyPr>
          <a:lstStyle/>
          <a:p>
            <a:pPr>
              <a:defRPr/>
            </a:pPr>
            <a:r>
              <a:rPr lang="en-US" altLang="en-US" u="sng" dirty="0"/>
              <a:t>Performance Based Practical Design </a:t>
            </a:r>
            <a:r>
              <a:rPr lang="en-US" altLang="en-US" dirty="0"/>
              <a:t>Example</a:t>
            </a:r>
            <a:endParaRPr lang="en-US" dirty="0"/>
          </a:p>
        </p:txBody>
      </p:sp>
      <p:pic>
        <p:nvPicPr>
          <p:cNvPr id="30723" name="Picture 4" descr="A graphic showing a simplified line diagram and map of the K-177 project corridor.  Each of the nine segments of the corridor is color-coded on the diagram. Above the diagram is a bar chart showing the expected crash rate in crashes per mile per year for existing and proposed conditions, along with a notation of the estimated crash reduction to be produced from the proposed project.  Most of the segments show an estimated crash reduction between 11.7 and 13.8 percent, but segment 6 shows a reduction of 25.5 perc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433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8991600" cy="1143000"/>
          </a:xfrm>
        </p:spPr>
        <p:txBody>
          <a:bodyPr>
            <a:normAutofit/>
          </a:bodyPr>
          <a:lstStyle/>
          <a:p>
            <a:pPr>
              <a:defRPr/>
            </a:pPr>
            <a:r>
              <a:rPr lang="en-US" altLang="en-US" u="sng" dirty="0"/>
              <a:t>Performance Based Practical Design </a:t>
            </a:r>
            <a:r>
              <a:rPr lang="en-US" altLang="en-US" dirty="0"/>
              <a:t>Example</a:t>
            </a:r>
            <a:endParaRPr lang="en-US" dirty="0"/>
          </a:p>
        </p:txBody>
      </p:sp>
      <p:pic>
        <p:nvPicPr>
          <p:cNvPr id="1026" name="Picture 2" descr="Arizona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49424"/>
            <a:ext cx="2438399" cy="286069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819400"/>
            <a:ext cx="6404745" cy="3505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49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38177"/>
            <a:ext cx="8520113" cy="1643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76200" y="228600"/>
            <a:ext cx="8991600" cy="1143000"/>
          </a:xfrm>
        </p:spPr>
        <p:txBody>
          <a:bodyPr>
            <a:normAutofit/>
          </a:bodyPr>
          <a:lstStyle/>
          <a:p>
            <a:pPr>
              <a:defRPr/>
            </a:pPr>
            <a:r>
              <a:rPr lang="en-US" altLang="en-US" u="sng" dirty="0"/>
              <a:t>Performance Based Practical Design </a:t>
            </a:r>
            <a:r>
              <a:rPr lang="en-US" altLang="en-US" dirty="0"/>
              <a:t>Example</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416306087"/>
              </p:ext>
            </p:extLst>
          </p:nvPr>
        </p:nvGraphicFramePr>
        <p:xfrm>
          <a:off x="4648200" y="3886201"/>
          <a:ext cx="4264025" cy="2400298"/>
        </p:xfrm>
        <a:graphic>
          <a:graphicData uri="http://schemas.openxmlformats.org/drawingml/2006/table">
            <a:tbl>
              <a:tblPr firstRow="1" firstCol="1" bandRow="1">
                <a:tableStyleId>{5C22544A-7EE6-4342-B048-85BDC9FD1C3A}</a:tableStyleId>
              </a:tblPr>
              <a:tblGrid>
                <a:gridCol w="2466975"/>
                <a:gridCol w="898525"/>
                <a:gridCol w="898525"/>
              </a:tblGrid>
              <a:tr h="408214">
                <a:tc>
                  <a:txBody>
                    <a:bodyPr/>
                    <a:lstStyle/>
                    <a:p>
                      <a:pPr marL="0" marR="0" algn="ctr">
                        <a:lnSpc>
                          <a:spcPct val="107000"/>
                        </a:lnSpc>
                        <a:spcBef>
                          <a:spcPts val="0"/>
                        </a:spcBef>
                        <a:spcAft>
                          <a:spcPts val="0"/>
                        </a:spcAft>
                      </a:pPr>
                      <a:r>
                        <a:rPr lang="en-US" sz="1200" b="1" dirty="0">
                          <a:solidFill>
                            <a:schemeClr val="tx1"/>
                          </a:solidFill>
                          <a:effectLst/>
                        </a:rPr>
                        <a:t>Severity</a:t>
                      </a:r>
                      <a:endParaRPr lang="en-US" sz="1200" b="1" dirty="0">
                        <a:solidFill>
                          <a:schemeClr val="tx1"/>
                        </a:solidFill>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b="1" dirty="0">
                          <a:solidFill>
                            <a:schemeClr val="tx1"/>
                          </a:solidFill>
                          <a:effectLst/>
                        </a:rPr>
                        <a:t>Number</a:t>
                      </a:r>
                      <a:endParaRPr lang="en-US" sz="1200" b="1" dirty="0">
                        <a:solidFill>
                          <a:schemeClr val="tx1"/>
                        </a:solidFill>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b="1" dirty="0">
                          <a:solidFill>
                            <a:schemeClr val="tx1"/>
                          </a:solidFill>
                          <a:effectLst/>
                        </a:rPr>
                        <a:t>Percent</a:t>
                      </a:r>
                      <a:endParaRPr lang="en-US" sz="1200" b="1" dirty="0">
                        <a:solidFill>
                          <a:schemeClr val="tx1"/>
                        </a:solidFill>
                        <a:effectLst/>
                        <a:latin typeface="Cambria"/>
                        <a:ea typeface="Calibri"/>
                        <a:cs typeface="Times New Roman"/>
                      </a:endParaRPr>
                    </a:p>
                  </a:txBody>
                  <a:tcPr marL="68580" marR="68580" marT="0" marB="0"/>
                </a:tc>
              </a:tr>
              <a:tr h="332014">
                <a:tc>
                  <a:txBody>
                    <a:bodyPr/>
                    <a:lstStyle/>
                    <a:p>
                      <a:pPr marL="0" marR="0" algn="ctr">
                        <a:lnSpc>
                          <a:spcPct val="107000"/>
                        </a:lnSpc>
                        <a:spcBef>
                          <a:spcPts val="0"/>
                        </a:spcBef>
                        <a:spcAft>
                          <a:spcPts val="0"/>
                        </a:spcAft>
                      </a:pPr>
                      <a:r>
                        <a:rPr lang="en-US" sz="1200" dirty="0">
                          <a:solidFill>
                            <a:schemeClr val="tx1"/>
                          </a:solidFill>
                          <a:effectLst/>
                        </a:rPr>
                        <a:t>Fatal</a:t>
                      </a:r>
                      <a:endParaRPr lang="en-US" sz="1200" dirty="0">
                        <a:solidFill>
                          <a:schemeClr val="tx1"/>
                        </a:solidFill>
                        <a:effectLst/>
                        <a:latin typeface="Cambria"/>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1200">
                          <a:effectLst/>
                        </a:rPr>
                        <a:t>13</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0.8%</a:t>
                      </a:r>
                      <a:endParaRPr lang="en-US" sz="1200">
                        <a:effectLst/>
                        <a:latin typeface="Cambria"/>
                        <a:ea typeface="Calibri"/>
                        <a:cs typeface="Times New Roman"/>
                      </a:endParaRPr>
                    </a:p>
                  </a:txBody>
                  <a:tcPr marL="68580" marR="68580" marT="0" marB="0"/>
                </a:tc>
              </a:tr>
              <a:tr h="332014">
                <a:tc>
                  <a:txBody>
                    <a:bodyPr/>
                    <a:lstStyle/>
                    <a:p>
                      <a:pPr marL="0" marR="0" algn="ctr">
                        <a:lnSpc>
                          <a:spcPct val="107000"/>
                        </a:lnSpc>
                        <a:spcBef>
                          <a:spcPts val="0"/>
                        </a:spcBef>
                        <a:spcAft>
                          <a:spcPts val="0"/>
                        </a:spcAft>
                      </a:pPr>
                      <a:r>
                        <a:rPr lang="en-US" sz="1200" dirty="0">
                          <a:solidFill>
                            <a:schemeClr val="tx1"/>
                          </a:solidFill>
                          <a:effectLst/>
                        </a:rPr>
                        <a:t>Incapacitating Injury</a:t>
                      </a:r>
                      <a:endParaRPr lang="en-US" sz="1200" dirty="0">
                        <a:solidFill>
                          <a:schemeClr val="tx1"/>
                        </a:solidFill>
                        <a:effectLst/>
                        <a:latin typeface="Cambria"/>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1200">
                          <a:effectLst/>
                        </a:rPr>
                        <a:t>29</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1.8%</a:t>
                      </a:r>
                      <a:endParaRPr lang="en-US" sz="1200">
                        <a:effectLst/>
                        <a:latin typeface="Cambria"/>
                        <a:ea typeface="Calibri"/>
                        <a:cs typeface="Times New Roman"/>
                      </a:endParaRPr>
                    </a:p>
                  </a:txBody>
                  <a:tcPr marL="68580" marR="68580" marT="0" marB="0"/>
                </a:tc>
              </a:tr>
              <a:tr h="332014">
                <a:tc>
                  <a:txBody>
                    <a:bodyPr/>
                    <a:lstStyle/>
                    <a:p>
                      <a:pPr marL="0" marR="0" algn="ctr">
                        <a:lnSpc>
                          <a:spcPct val="107000"/>
                        </a:lnSpc>
                        <a:spcBef>
                          <a:spcPts val="0"/>
                        </a:spcBef>
                        <a:spcAft>
                          <a:spcPts val="0"/>
                        </a:spcAft>
                      </a:pPr>
                      <a:r>
                        <a:rPr lang="en-US" sz="1200" dirty="0">
                          <a:solidFill>
                            <a:schemeClr val="tx1"/>
                          </a:solidFill>
                          <a:effectLst/>
                        </a:rPr>
                        <a:t>Non-Incapacitating Injury</a:t>
                      </a:r>
                      <a:endParaRPr lang="en-US" sz="1200" dirty="0">
                        <a:solidFill>
                          <a:schemeClr val="tx1"/>
                        </a:solidFill>
                        <a:effectLst/>
                        <a:latin typeface="Cambria"/>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1200">
                          <a:effectLst/>
                        </a:rPr>
                        <a:t>135</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8.3%</a:t>
                      </a:r>
                      <a:endParaRPr lang="en-US" sz="1200">
                        <a:effectLst/>
                        <a:latin typeface="Cambria"/>
                        <a:ea typeface="Calibri"/>
                        <a:cs typeface="Times New Roman"/>
                      </a:endParaRPr>
                    </a:p>
                  </a:txBody>
                  <a:tcPr marL="68580" marR="68580" marT="0" marB="0"/>
                </a:tc>
              </a:tr>
              <a:tr h="332014">
                <a:tc>
                  <a:txBody>
                    <a:bodyPr/>
                    <a:lstStyle/>
                    <a:p>
                      <a:pPr marL="0" marR="0" algn="ctr">
                        <a:lnSpc>
                          <a:spcPct val="107000"/>
                        </a:lnSpc>
                        <a:spcBef>
                          <a:spcPts val="0"/>
                        </a:spcBef>
                        <a:spcAft>
                          <a:spcPts val="0"/>
                        </a:spcAft>
                      </a:pPr>
                      <a:r>
                        <a:rPr lang="en-US" sz="1200" dirty="0">
                          <a:solidFill>
                            <a:schemeClr val="tx1"/>
                          </a:solidFill>
                          <a:effectLst/>
                        </a:rPr>
                        <a:t>Possible Injury</a:t>
                      </a:r>
                      <a:endParaRPr lang="en-US" sz="1200" dirty="0">
                        <a:solidFill>
                          <a:schemeClr val="tx1"/>
                        </a:solidFill>
                        <a:effectLst/>
                        <a:latin typeface="Cambria"/>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1200">
                          <a:effectLst/>
                        </a:rPr>
                        <a:t>324</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20.0%</a:t>
                      </a:r>
                      <a:endParaRPr lang="en-US" sz="1200">
                        <a:effectLst/>
                        <a:latin typeface="Cambria"/>
                        <a:ea typeface="Calibri"/>
                        <a:cs typeface="Times New Roman"/>
                      </a:endParaRPr>
                    </a:p>
                  </a:txBody>
                  <a:tcPr marL="68580" marR="68580" marT="0" marB="0"/>
                </a:tc>
              </a:tr>
              <a:tr h="332014">
                <a:tc>
                  <a:txBody>
                    <a:bodyPr/>
                    <a:lstStyle/>
                    <a:p>
                      <a:pPr marL="0" marR="0" algn="ctr">
                        <a:lnSpc>
                          <a:spcPct val="107000"/>
                        </a:lnSpc>
                        <a:spcBef>
                          <a:spcPts val="0"/>
                        </a:spcBef>
                        <a:spcAft>
                          <a:spcPts val="0"/>
                        </a:spcAft>
                      </a:pPr>
                      <a:r>
                        <a:rPr lang="en-US" sz="1200" dirty="0">
                          <a:solidFill>
                            <a:schemeClr val="tx1"/>
                          </a:solidFill>
                          <a:effectLst/>
                        </a:rPr>
                        <a:t>No Injury (PDO)</a:t>
                      </a:r>
                      <a:endParaRPr lang="en-US" sz="1200" dirty="0">
                        <a:solidFill>
                          <a:schemeClr val="tx1"/>
                        </a:solidFill>
                        <a:effectLst/>
                        <a:latin typeface="Cambria"/>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1200">
                          <a:effectLst/>
                        </a:rPr>
                        <a:t>1,120</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69.1%</a:t>
                      </a:r>
                      <a:endParaRPr lang="en-US" sz="1200">
                        <a:effectLst/>
                        <a:latin typeface="Cambria"/>
                        <a:ea typeface="Calibri"/>
                        <a:cs typeface="Times New Roman"/>
                      </a:endParaRPr>
                    </a:p>
                  </a:txBody>
                  <a:tcPr marL="68580" marR="68580" marT="0" marB="0"/>
                </a:tc>
              </a:tr>
              <a:tr h="332014">
                <a:tc>
                  <a:txBody>
                    <a:bodyPr/>
                    <a:lstStyle/>
                    <a:p>
                      <a:pPr marL="0" marR="0" algn="ctr">
                        <a:lnSpc>
                          <a:spcPct val="107000"/>
                        </a:lnSpc>
                        <a:spcBef>
                          <a:spcPts val="0"/>
                        </a:spcBef>
                        <a:spcAft>
                          <a:spcPts val="0"/>
                        </a:spcAft>
                      </a:pPr>
                      <a:r>
                        <a:rPr lang="en-US" sz="1200" dirty="0">
                          <a:solidFill>
                            <a:schemeClr val="tx1"/>
                          </a:solidFill>
                          <a:effectLst/>
                        </a:rPr>
                        <a:t>Total</a:t>
                      </a:r>
                      <a:endParaRPr lang="en-US" sz="1200" dirty="0">
                        <a:solidFill>
                          <a:schemeClr val="tx1"/>
                        </a:solidFill>
                        <a:effectLst/>
                        <a:latin typeface="Cambria"/>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1200">
                          <a:effectLst/>
                        </a:rPr>
                        <a:t>1,621</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dirty="0">
                          <a:effectLst/>
                        </a:rPr>
                        <a:t>100.0%</a:t>
                      </a:r>
                      <a:endParaRPr lang="en-US" sz="1200" dirty="0">
                        <a:effectLst/>
                        <a:latin typeface="Cambria"/>
                        <a:ea typeface="Calibri"/>
                        <a:cs typeface="Times New Roman"/>
                      </a:endParaRPr>
                    </a:p>
                  </a:txBody>
                  <a:tcPr marL="68580" marR="68580" marT="0" marB="0"/>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57507162"/>
              </p:ext>
            </p:extLst>
          </p:nvPr>
        </p:nvGraphicFramePr>
        <p:xfrm>
          <a:off x="304800" y="3886200"/>
          <a:ext cx="4171950" cy="2463332"/>
        </p:xfrm>
        <a:graphic>
          <a:graphicData uri="http://schemas.openxmlformats.org/drawingml/2006/table">
            <a:tbl>
              <a:tblPr firstRow="1" firstCol="1" lastRow="1" lastCol="1" bandRow="1" bandCol="1">
                <a:tableStyleId>{F2DE63D5-997A-4646-A377-4702673A728D}</a:tableStyleId>
              </a:tblPr>
              <a:tblGrid>
                <a:gridCol w="1825625"/>
                <a:gridCol w="2346325"/>
              </a:tblGrid>
              <a:tr h="381000">
                <a:tc>
                  <a:txBody>
                    <a:bodyPr/>
                    <a:lstStyle/>
                    <a:p>
                      <a:pPr marL="0" marR="0" algn="ctr">
                        <a:lnSpc>
                          <a:spcPct val="107000"/>
                        </a:lnSpc>
                        <a:spcBef>
                          <a:spcPts val="0"/>
                        </a:spcBef>
                        <a:spcAft>
                          <a:spcPts val="0"/>
                        </a:spcAft>
                        <a:tabLst>
                          <a:tab pos="914400" algn="l"/>
                        </a:tabLst>
                      </a:pPr>
                      <a:r>
                        <a:rPr lang="en-US" sz="1200" dirty="0">
                          <a:solidFill>
                            <a:schemeClr val="tx1"/>
                          </a:solidFill>
                          <a:effectLst/>
                        </a:rPr>
                        <a:t>Highway 10</a:t>
                      </a:r>
                      <a:endParaRPr lang="en-US" sz="1200" dirty="0">
                        <a:solidFill>
                          <a:schemeClr val="tx1"/>
                        </a:solidFill>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dirty="0">
                          <a:solidFill>
                            <a:schemeClr val="tx1"/>
                          </a:solidFill>
                          <a:effectLst/>
                        </a:rPr>
                        <a:t>2013 AADT (vehicles per day)</a:t>
                      </a:r>
                      <a:endParaRPr lang="en-US" sz="1200" dirty="0">
                        <a:solidFill>
                          <a:schemeClr val="tx1"/>
                        </a:solidFill>
                        <a:effectLst/>
                        <a:latin typeface="Cambria"/>
                        <a:ea typeface="Calibri"/>
                        <a:cs typeface="Times New Roman"/>
                      </a:endParaRPr>
                    </a:p>
                  </a:txBody>
                  <a:tcPr marL="68580" marR="68580" marT="0" marB="0"/>
                </a:tc>
              </a:tr>
              <a:tr h="306398">
                <a:tc>
                  <a:txBody>
                    <a:bodyPr/>
                    <a:lstStyle/>
                    <a:p>
                      <a:pPr marL="0" marR="0" algn="l">
                        <a:lnSpc>
                          <a:spcPct val="107000"/>
                        </a:lnSpc>
                        <a:spcBef>
                          <a:spcPts val="0"/>
                        </a:spcBef>
                        <a:spcAft>
                          <a:spcPts val="0"/>
                        </a:spcAft>
                        <a:tabLst>
                          <a:tab pos="617220" algn="l"/>
                          <a:tab pos="914400" algn="l"/>
                        </a:tabLst>
                      </a:pPr>
                      <a:r>
                        <a:rPr lang="en-US" sz="1200" dirty="0">
                          <a:effectLst/>
                        </a:rPr>
                        <a:t>1. Ramsey West</a:t>
                      </a:r>
                      <a:endParaRPr lang="en-US" sz="1200" dirty="0">
                        <a:effectLst/>
                        <a:latin typeface="Cambria"/>
                        <a:ea typeface="Calibri"/>
                        <a:cs typeface="Times New Roman"/>
                      </a:endParaRPr>
                    </a:p>
                  </a:txBody>
                  <a:tcPr marL="68580" marR="68580" marT="0" marB="0">
                    <a:solidFill>
                      <a:schemeClr val="accent3">
                        <a:lumMod val="60000"/>
                        <a:lumOff val="40000"/>
                      </a:schemeClr>
                    </a:solidFill>
                  </a:tcPr>
                </a:tc>
                <a:tc>
                  <a:txBody>
                    <a:bodyPr/>
                    <a:lstStyle/>
                    <a:p>
                      <a:pPr marL="0" marR="0" algn="ctr">
                        <a:lnSpc>
                          <a:spcPct val="107000"/>
                        </a:lnSpc>
                        <a:spcBef>
                          <a:spcPts val="0"/>
                        </a:spcBef>
                        <a:spcAft>
                          <a:spcPts val="0"/>
                        </a:spcAft>
                        <a:tabLst>
                          <a:tab pos="617220" algn="l"/>
                          <a:tab pos="914400" algn="l"/>
                        </a:tabLst>
                      </a:pPr>
                      <a:r>
                        <a:rPr lang="en-US" sz="1200" dirty="0">
                          <a:effectLst/>
                        </a:rPr>
                        <a:t>33,500</a:t>
                      </a:r>
                      <a:endParaRPr lang="en-US" sz="1200" dirty="0">
                        <a:effectLst/>
                        <a:latin typeface="Cambria"/>
                        <a:ea typeface="Calibri"/>
                        <a:cs typeface="Times New Roman"/>
                      </a:endParaRPr>
                    </a:p>
                  </a:txBody>
                  <a:tcPr marL="68580" marR="68580" marT="0" marB="0"/>
                </a:tc>
              </a:tr>
              <a:tr h="581569">
                <a:tc>
                  <a:txBody>
                    <a:bodyPr/>
                    <a:lstStyle/>
                    <a:p>
                      <a:pPr marL="0" marR="0" algn="l">
                        <a:lnSpc>
                          <a:spcPct val="107000"/>
                        </a:lnSpc>
                        <a:spcBef>
                          <a:spcPts val="0"/>
                        </a:spcBef>
                        <a:spcAft>
                          <a:spcPts val="0"/>
                        </a:spcAft>
                        <a:tabLst>
                          <a:tab pos="617220" algn="l"/>
                          <a:tab pos="914400" algn="l"/>
                        </a:tabLst>
                      </a:pPr>
                      <a:r>
                        <a:rPr lang="en-US" sz="1200" dirty="0">
                          <a:effectLst/>
                        </a:rPr>
                        <a:t>2. Armstrong Boulevard</a:t>
                      </a:r>
                      <a:endParaRPr lang="en-US" sz="1200" dirty="0">
                        <a:effectLst/>
                        <a:latin typeface="Cambria"/>
                        <a:ea typeface="Calibri"/>
                        <a:cs typeface="Times New Roman"/>
                      </a:endParaRPr>
                    </a:p>
                  </a:txBody>
                  <a:tcPr marL="68580" marR="68580" marT="0" marB="0">
                    <a:solidFill>
                      <a:schemeClr val="accent3">
                        <a:lumMod val="60000"/>
                        <a:lumOff val="40000"/>
                      </a:schemeClr>
                    </a:solidFill>
                  </a:tcPr>
                </a:tc>
                <a:tc>
                  <a:txBody>
                    <a:bodyPr/>
                    <a:lstStyle/>
                    <a:p>
                      <a:pPr marL="0" marR="0" algn="ctr">
                        <a:lnSpc>
                          <a:spcPct val="107000"/>
                        </a:lnSpc>
                        <a:spcBef>
                          <a:spcPts val="0"/>
                        </a:spcBef>
                        <a:spcAft>
                          <a:spcPts val="0"/>
                        </a:spcAft>
                        <a:tabLst>
                          <a:tab pos="617220" algn="l"/>
                          <a:tab pos="914400" algn="l"/>
                        </a:tabLst>
                      </a:pPr>
                      <a:r>
                        <a:rPr lang="en-US" sz="1200" dirty="0">
                          <a:effectLst/>
                        </a:rPr>
                        <a:t>33,500</a:t>
                      </a:r>
                      <a:endParaRPr lang="en-US" sz="1200" dirty="0">
                        <a:effectLst/>
                        <a:latin typeface="Cambria"/>
                        <a:ea typeface="Calibri"/>
                        <a:cs typeface="Times New Roman"/>
                      </a:endParaRPr>
                    </a:p>
                  </a:txBody>
                  <a:tcPr marL="68580" marR="68580" marT="0" marB="0"/>
                </a:tc>
              </a:tr>
              <a:tr h="306398">
                <a:tc>
                  <a:txBody>
                    <a:bodyPr/>
                    <a:lstStyle/>
                    <a:p>
                      <a:pPr marL="0" marR="0" algn="l">
                        <a:lnSpc>
                          <a:spcPct val="107000"/>
                        </a:lnSpc>
                        <a:spcBef>
                          <a:spcPts val="0"/>
                        </a:spcBef>
                        <a:spcAft>
                          <a:spcPts val="0"/>
                        </a:spcAft>
                        <a:tabLst>
                          <a:tab pos="617220" algn="l"/>
                          <a:tab pos="914400" algn="l"/>
                        </a:tabLst>
                      </a:pPr>
                      <a:r>
                        <a:rPr lang="en-US" sz="1200" dirty="0">
                          <a:effectLst/>
                        </a:rPr>
                        <a:t>3. Ramsey Boulevard</a:t>
                      </a:r>
                      <a:endParaRPr lang="en-US" sz="1200" dirty="0">
                        <a:effectLst/>
                        <a:latin typeface="Cambria"/>
                        <a:ea typeface="Calibri"/>
                        <a:cs typeface="Times New Roman"/>
                      </a:endParaRPr>
                    </a:p>
                  </a:txBody>
                  <a:tcPr marL="68580" marR="68580" marT="0" marB="0">
                    <a:solidFill>
                      <a:schemeClr val="accent3">
                        <a:lumMod val="60000"/>
                        <a:lumOff val="40000"/>
                      </a:schemeClr>
                    </a:solidFill>
                  </a:tcPr>
                </a:tc>
                <a:tc>
                  <a:txBody>
                    <a:bodyPr/>
                    <a:lstStyle/>
                    <a:p>
                      <a:pPr marL="0" marR="0" algn="ctr">
                        <a:lnSpc>
                          <a:spcPct val="107000"/>
                        </a:lnSpc>
                        <a:spcBef>
                          <a:spcPts val="0"/>
                        </a:spcBef>
                        <a:spcAft>
                          <a:spcPts val="0"/>
                        </a:spcAft>
                        <a:tabLst>
                          <a:tab pos="617220" algn="l"/>
                          <a:tab pos="914400" algn="l"/>
                        </a:tabLst>
                      </a:pPr>
                      <a:r>
                        <a:rPr lang="en-US" sz="1200" dirty="0">
                          <a:effectLst/>
                        </a:rPr>
                        <a:t>38,500-44,000</a:t>
                      </a:r>
                      <a:endParaRPr lang="en-US" sz="1200" dirty="0">
                        <a:effectLst/>
                        <a:latin typeface="Cambria"/>
                        <a:ea typeface="Calibri"/>
                        <a:cs typeface="Times New Roman"/>
                      </a:endParaRPr>
                    </a:p>
                  </a:txBody>
                  <a:tcPr marL="68580" marR="68580" marT="0" marB="0"/>
                </a:tc>
              </a:tr>
              <a:tr h="581569">
                <a:tc>
                  <a:txBody>
                    <a:bodyPr/>
                    <a:lstStyle/>
                    <a:p>
                      <a:pPr marL="0" marR="0" algn="l">
                        <a:lnSpc>
                          <a:spcPct val="107000"/>
                        </a:lnSpc>
                        <a:spcBef>
                          <a:spcPts val="0"/>
                        </a:spcBef>
                        <a:spcAft>
                          <a:spcPts val="0"/>
                        </a:spcAft>
                        <a:tabLst>
                          <a:tab pos="617220" algn="l"/>
                          <a:tab pos="914400" algn="l"/>
                        </a:tabLst>
                      </a:pPr>
                      <a:r>
                        <a:rPr lang="en-US" sz="1200" dirty="0">
                          <a:effectLst/>
                        </a:rPr>
                        <a:t>4. Sunfish Lake Boulevard</a:t>
                      </a:r>
                      <a:endParaRPr lang="en-US" sz="1200" dirty="0">
                        <a:effectLst/>
                        <a:latin typeface="Cambria"/>
                        <a:ea typeface="Calibri"/>
                        <a:cs typeface="Times New Roman"/>
                      </a:endParaRPr>
                    </a:p>
                  </a:txBody>
                  <a:tcPr marL="68580" marR="68580" marT="0" marB="0">
                    <a:solidFill>
                      <a:schemeClr val="accent3">
                        <a:lumMod val="60000"/>
                        <a:lumOff val="40000"/>
                      </a:schemeClr>
                    </a:solidFill>
                  </a:tcPr>
                </a:tc>
                <a:tc>
                  <a:txBody>
                    <a:bodyPr/>
                    <a:lstStyle/>
                    <a:p>
                      <a:pPr marL="0" marR="0" algn="ctr">
                        <a:lnSpc>
                          <a:spcPct val="107000"/>
                        </a:lnSpc>
                        <a:spcBef>
                          <a:spcPts val="0"/>
                        </a:spcBef>
                        <a:spcAft>
                          <a:spcPts val="0"/>
                        </a:spcAft>
                        <a:tabLst>
                          <a:tab pos="617220" algn="l"/>
                          <a:tab pos="914400" algn="l"/>
                        </a:tabLst>
                      </a:pPr>
                      <a:r>
                        <a:rPr lang="en-US" sz="1200" dirty="0">
                          <a:effectLst/>
                        </a:rPr>
                        <a:t>44,000-47,500</a:t>
                      </a:r>
                      <a:endParaRPr lang="en-US" sz="1200" dirty="0">
                        <a:effectLst/>
                        <a:latin typeface="Cambria"/>
                        <a:ea typeface="Calibri"/>
                        <a:cs typeface="Times New Roman"/>
                      </a:endParaRPr>
                    </a:p>
                  </a:txBody>
                  <a:tcPr marL="68580" marR="68580" marT="0" marB="0"/>
                </a:tc>
              </a:tr>
              <a:tr h="306398">
                <a:tc>
                  <a:txBody>
                    <a:bodyPr/>
                    <a:lstStyle/>
                    <a:p>
                      <a:pPr marL="0" marR="0" algn="l">
                        <a:lnSpc>
                          <a:spcPct val="107000"/>
                        </a:lnSpc>
                        <a:spcBef>
                          <a:spcPts val="0"/>
                        </a:spcBef>
                        <a:spcAft>
                          <a:spcPts val="0"/>
                        </a:spcAft>
                        <a:tabLst>
                          <a:tab pos="617220" algn="l"/>
                          <a:tab pos="914400" algn="l"/>
                        </a:tabLst>
                      </a:pPr>
                      <a:r>
                        <a:rPr lang="en-US" sz="1200" dirty="0">
                          <a:effectLst/>
                        </a:rPr>
                        <a:t>5. Anoka</a:t>
                      </a:r>
                      <a:endParaRPr lang="en-US" sz="1200" dirty="0">
                        <a:effectLst/>
                        <a:latin typeface="Cambria"/>
                        <a:ea typeface="Calibri"/>
                        <a:cs typeface="Times New Roman"/>
                      </a:endParaRPr>
                    </a:p>
                  </a:txBody>
                  <a:tcPr marL="68580" marR="68580" marT="0" marB="0">
                    <a:solidFill>
                      <a:schemeClr val="accent3">
                        <a:lumMod val="60000"/>
                        <a:lumOff val="40000"/>
                      </a:schemeClr>
                    </a:solidFill>
                  </a:tcPr>
                </a:tc>
                <a:tc>
                  <a:txBody>
                    <a:bodyPr/>
                    <a:lstStyle/>
                    <a:p>
                      <a:pPr marL="0" marR="0" algn="ctr">
                        <a:lnSpc>
                          <a:spcPct val="107000"/>
                        </a:lnSpc>
                        <a:spcBef>
                          <a:spcPts val="0"/>
                        </a:spcBef>
                        <a:spcAft>
                          <a:spcPts val="0"/>
                        </a:spcAft>
                        <a:tabLst>
                          <a:tab pos="617220" algn="l"/>
                          <a:tab pos="914400" algn="l"/>
                        </a:tabLst>
                      </a:pPr>
                      <a:r>
                        <a:rPr lang="en-US" sz="1200" dirty="0">
                          <a:effectLst/>
                        </a:rPr>
                        <a:t>47,500-60,000</a:t>
                      </a:r>
                      <a:endParaRPr lang="en-US" sz="1200" dirty="0">
                        <a:effectLst/>
                        <a:latin typeface="Cambria"/>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4189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520113" cy="1643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76200" y="228600"/>
            <a:ext cx="8991600" cy="1143000"/>
          </a:xfrm>
        </p:spPr>
        <p:txBody>
          <a:bodyPr>
            <a:normAutofit/>
          </a:bodyPr>
          <a:lstStyle/>
          <a:p>
            <a:pPr>
              <a:defRPr/>
            </a:pPr>
            <a:r>
              <a:rPr lang="en-US" altLang="en-US" u="sng" dirty="0"/>
              <a:t>Performance Based Practical Design </a:t>
            </a:r>
            <a:r>
              <a:rPr lang="en-US" altLang="en-US" dirty="0"/>
              <a:t>Example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33523996"/>
              </p:ext>
            </p:extLst>
          </p:nvPr>
        </p:nvGraphicFramePr>
        <p:xfrm>
          <a:off x="152400" y="3205620"/>
          <a:ext cx="3048001" cy="3347579"/>
        </p:xfrm>
        <a:graphic>
          <a:graphicData uri="http://schemas.openxmlformats.org/drawingml/2006/table">
            <a:tbl>
              <a:tblPr firstRow="1" firstCol="1" bandRow="1">
                <a:tableStyleId>{5C22544A-7EE6-4342-B048-85BDC9FD1C3A}</a:tableStyleId>
              </a:tblPr>
              <a:tblGrid>
                <a:gridCol w="931333"/>
                <a:gridCol w="1008836"/>
                <a:gridCol w="1107832"/>
              </a:tblGrid>
              <a:tr h="1006751">
                <a:tc>
                  <a:txBody>
                    <a:bodyPr/>
                    <a:lstStyle/>
                    <a:p>
                      <a:pPr marL="0" marR="0" algn="ctr">
                        <a:lnSpc>
                          <a:spcPct val="107000"/>
                        </a:lnSpc>
                        <a:spcBef>
                          <a:spcPts val="0"/>
                        </a:spcBef>
                        <a:spcAft>
                          <a:spcPts val="0"/>
                        </a:spcAft>
                      </a:pPr>
                      <a:r>
                        <a:rPr lang="en-US" sz="1200" dirty="0">
                          <a:effectLst/>
                        </a:rPr>
                        <a:t>Groups Analyzed</a:t>
                      </a:r>
                      <a:endParaRPr lang="en-US" sz="1200" dirty="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dirty="0">
                          <a:effectLst/>
                        </a:rPr>
                        <a:t>Estimated # of Crashes Reduced</a:t>
                      </a:r>
                      <a:endParaRPr lang="en-US" sz="1200" dirty="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dirty="0">
                          <a:effectLst/>
                        </a:rPr>
                        <a:t>Percent Benefit of Freeway Alternative</a:t>
                      </a:r>
                      <a:endParaRPr lang="en-US" sz="1200" dirty="0">
                        <a:effectLst/>
                        <a:latin typeface="Cambria"/>
                        <a:ea typeface="Calibri"/>
                        <a:cs typeface="Times New Roman"/>
                      </a:endParaRPr>
                    </a:p>
                  </a:txBody>
                  <a:tcPr marL="68580" marR="68580" marT="0" marB="0"/>
                </a:tc>
              </a:tr>
              <a:tr h="387982">
                <a:tc>
                  <a:txBody>
                    <a:bodyPr/>
                    <a:lstStyle/>
                    <a:p>
                      <a:pPr marL="0" marR="0" algn="ctr">
                        <a:lnSpc>
                          <a:spcPct val="107000"/>
                        </a:lnSpc>
                        <a:spcBef>
                          <a:spcPts val="0"/>
                        </a:spcBef>
                        <a:spcAft>
                          <a:spcPts val="0"/>
                        </a:spcAft>
                      </a:pPr>
                      <a:r>
                        <a:rPr lang="en-US" sz="1200" dirty="0">
                          <a:effectLst/>
                        </a:rPr>
                        <a:t>1</a:t>
                      </a:r>
                      <a:endParaRPr lang="en-US" sz="1200" dirty="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136</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19%</a:t>
                      </a:r>
                      <a:endParaRPr lang="en-US" sz="1200">
                        <a:effectLst/>
                        <a:latin typeface="Cambria"/>
                        <a:ea typeface="Calibri"/>
                        <a:cs typeface="Times New Roman"/>
                      </a:endParaRPr>
                    </a:p>
                  </a:txBody>
                  <a:tcPr marL="68580" marR="68580" marT="0" marB="0"/>
                </a:tc>
              </a:tr>
              <a:tr h="387982">
                <a:tc>
                  <a:txBody>
                    <a:bodyPr/>
                    <a:lstStyle/>
                    <a:p>
                      <a:pPr marL="0" marR="0" algn="ctr">
                        <a:lnSpc>
                          <a:spcPct val="107000"/>
                        </a:lnSpc>
                        <a:spcBef>
                          <a:spcPts val="0"/>
                        </a:spcBef>
                        <a:spcAft>
                          <a:spcPts val="0"/>
                        </a:spcAft>
                      </a:pPr>
                      <a:r>
                        <a:rPr lang="en-US" sz="1200">
                          <a:effectLst/>
                        </a:rPr>
                        <a:t>1-2</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428</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60%</a:t>
                      </a:r>
                      <a:endParaRPr lang="en-US" sz="1200">
                        <a:effectLst/>
                        <a:latin typeface="Cambria"/>
                        <a:ea typeface="Calibri"/>
                        <a:cs typeface="Times New Roman"/>
                      </a:endParaRPr>
                    </a:p>
                  </a:txBody>
                  <a:tcPr marL="68580" marR="68580" marT="0" marB="0"/>
                </a:tc>
              </a:tr>
              <a:tr h="387982">
                <a:tc>
                  <a:txBody>
                    <a:bodyPr/>
                    <a:lstStyle/>
                    <a:p>
                      <a:pPr marL="0" marR="0" algn="ctr">
                        <a:lnSpc>
                          <a:spcPct val="107000"/>
                        </a:lnSpc>
                        <a:spcBef>
                          <a:spcPts val="0"/>
                        </a:spcBef>
                        <a:spcAft>
                          <a:spcPts val="0"/>
                        </a:spcAft>
                      </a:pPr>
                      <a:r>
                        <a:rPr lang="en-US" sz="1200">
                          <a:effectLst/>
                        </a:rPr>
                        <a:t>1-3</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494</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70%</a:t>
                      </a:r>
                      <a:endParaRPr lang="en-US" sz="1200">
                        <a:effectLst/>
                        <a:latin typeface="Cambria"/>
                        <a:ea typeface="Calibri"/>
                        <a:cs typeface="Times New Roman"/>
                      </a:endParaRPr>
                    </a:p>
                  </a:txBody>
                  <a:tcPr marL="68580" marR="68580" marT="0" marB="0"/>
                </a:tc>
              </a:tr>
              <a:tr h="387982">
                <a:tc>
                  <a:txBody>
                    <a:bodyPr/>
                    <a:lstStyle/>
                    <a:p>
                      <a:pPr marL="0" marR="0" algn="ctr">
                        <a:lnSpc>
                          <a:spcPct val="107000"/>
                        </a:lnSpc>
                        <a:spcBef>
                          <a:spcPts val="0"/>
                        </a:spcBef>
                        <a:spcAft>
                          <a:spcPts val="0"/>
                        </a:spcAft>
                      </a:pPr>
                      <a:r>
                        <a:rPr lang="en-US" sz="1200">
                          <a:effectLst/>
                        </a:rPr>
                        <a:t>1-4</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623</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88%</a:t>
                      </a:r>
                      <a:endParaRPr lang="en-US" sz="1200">
                        <a:effectLst/>
                        <a:latin typeface="Cambria"/>
                        <a:ea typeface="Calibri"/>
                        <a:cs typeface="Times New Roman"/>
                      </a:endParaRPr>
                    </a:p>
                  </a:txBody>
                  <a:tcPr marL="68580" marR="68580" marT="0" marB="0"/>
                </a:tc>
              </a:tr>
              <a:tr h="394450">
                <a:tc>
                  <a:txBody>
                    <a:bodyPr/>
                    <a:lstStyle/>
                    <a:p>
                      <a:pPr marL="0" marR="0" algn="ctr">
                        <a:lnSpc>
                          <a:spcPct val="107000"/>
                        </a:lnSpc>
                        <a:spcBef>
                          <a:spcPts val="0"/>
                        </a:spcBef>
                        <a:spcAft>
                          <a:spcPts val="0"/>
                        </a:spcAft>
                      </a:pPr>
                      <a:r>
                        <a:rPr lang="en-US" sz="1200">
                          <a:effectLst/>
                        </a:rPr>
                        <a:t>1-5</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663</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94%</a:t>
                      </a:r>
                      <a:endParaRPr lang="en-US" sz="1200">
                        <a:effectLst/>
                        <a:latin typeface="Cambria"/>
                        <a:ea typeface="Calibri"/>
                        <a:cs typeface="Times New Roman"/>
                      </a:endParaRPr>
                    </a:p>
                  </a:txBody>
                  <a:tcPr marL="68580" marR="68580" marT="0" marB="0"/>
                </a:tc>
              </a:tr>
              <a:tr h="394450">
                <a:tc>
                  <a:txBody>
                    <a:bodyPr/>
                    <a:lstStyle/>
                    <a:p>
                      <a:pPr marL="0" marR="0" algn="ctr">
                        <a:lnSpc>
                          <a:spcPct val="107000"/>
                        </a:lnSpc>
                        <a:spcBef>
                          <a:spcPts val="0"/>
                        </a:spcBef>
                        <a:spcAft>
                          <a:spcPts val="0"/>
                        </a:spcAft>
                      </a:pPr>
                      <a:r>
                        <a:rPr lang="en-US" sz="1200">
                          <a:effectLst/>
                        </a:rPr>
                        <a:t>1-6</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683</a:t>
                      </a:r>
                      <a:endParaRPr lang="en-US" sz="1200">
                        <a:effectLst/>
                        <a:latin typeface="Cambria"/>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dirty="0">
                          <a:effectLst/>
                        </a:rPr>
                        <a:t>96%</a:t>
                      </a:r>
                      <a:endParaRPr lang="en-US" sz="1200" dirty="0">
                        <a:effectLst/>
                        <a:latin typeface="Cambria"/>
                        <a:ea typeface="Calibri"/>
                        <a:cs typeface="Times New Roman"/>
                      </a:endParaRPr>
                    </a:p>
                  </a:txBody>
                  <a:tcPr marL="68580" marR="68580" marT="0" marB="0"/>
                </a:tc>
              </a:tr>
            </a:tbl>
          </a:graphicData>
        </a:graphic>
      </p:graphicFrame>
      <p:pic>
        <p:nvPicPr>
          <p:cNvPr id="8" name="Picture 7" descr="C:\Users\anabel.hernandez\AppData\Local\Microsoft\Windows\Temporary Internet Files\Content.Outlook\FNEX5NKV\Safey.tiff"/>
          <p:cNvPicPr/>
          <p:nvPr/>
        </p:nvPicPr>
        <p:blipFill rotWithShape="1">
          <a:blip r:embed="rId4">
            <a:extLst>
              <a:ext uri="{28A0092B-C50C-407E-A947-70E740481C1C}">
                <a14:useLocalDpi xmlns:a14="http://schemas.microsoft.com/office/drawing/2010/main" val="0"/>
              </a:ext>
            </a:extLst>
          </a:blip>
          <a:srcRect t="8831"/>
          <a:stretch/>
        </p:blipFill>
        <p:spPr bwMode="auto">
          <a:xfrm>
            <a:off x="3200400" y="3200400"/>
            <a:ext cx="5705475" cy="3429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215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28600"/>
            <a:ext cx="8229600" cy="1066800"/>
          </a:xfrm>
        </p:spPr>
        <p:txBody>
          <a:bodyPr>
            <a:normAutofit/>
          </a:bodyPr>
          <a:lstStyle/>
          <a:p>
            <a:r>
              <a:rPr lang="en-US" dirty="0" smtClean="0"/>
              <a:t>All Engineering choices </a:t>
            </a:r>
            <a:br>
              <a:rPr lang="en-US" dirty="0" smtClean="0"/>
            </a:br>
            <a:r>
              <a:rPr lang="en-US" dirty="0" smtClean="0"/>
              <a:t>have trade-Offs</a:t>
            </a:r>
          </a:p>
        </p:txBody>
      </p:sp>
      <p:sp>
        <p:nvSpPr>
          <p:cNvPr id="79875" name="Line 3"/>
          <p:cNvSpPr>
            <a:spLocks noChangeShapeType="1"/>
          </p:cNvSpPr>
          <p:nvPr/>
        </p:nvSpPr>
        <p:spPr bwMode="auto">
          <a:xfrm>
            <a:off x="1524000" y="2675692"/>
            <a:ext cx="0" cy="3429000"/>
          </a:xfrm>
          <a:prstGeom prst="line">
            <a:avLst/>
          </a:prstGeom>
          <a:noFill/>
          <a:ln w="12700" cap="sq">
            <a:solidFill>
              <a:schemeClr val="tx1"/>
            </a:solidFill>
            <a:round/>
            <a:headEnd type="none" w="sm" len="sm"/>
            <a:tailEnd type="none" w="sm" len="sm"/>
          </a:ln>
        </p:spPr>
        <p:txBody>
          <a:bodyPr wrap="none" anchor="ctr"/>
          <a:lstStyle/>
          <a:p>
            <a:endParaRPr lang="en-US">
              <a:solidFill>
                <a:prstClr val="black"/>
              </a:solidFill>
            </a:endParaRPr>
          </a:p>
        </p:txBody>
      </p:sp>
      <p:sp>
        <p:nvSpPr>
          <p:cNvPr id="79876" name="Line 4"/>
          <p:cNvSpPr>
            <a:spLocks noChangeShapeType="1"/>
          </p:cNvSpPr>
          <p:nvPr/>
        </p:nvSpPr>
        <p:spPr bwMode="auto">
          <a:xfrm>
            <a:off x="1524000" y="6104692"/>
            <a:ext cx="6705600" cy="0"/>
          </a:xfrm>
          <a:prstGeom prst="line">
            <a:avLst/>
          </a:prstGeom>
          <a:noFill/>
          <a:ln w="12700" cap="sq">
            <a:solidFill>
              <a:schemeClr val="tx1"/>
            </a:solidFill>
            <a:round/>
            <a:headEnd type="none" w="sm" len="sm"/>
            <a:tailEnd type="none" w="sm" len="sm"/>
          </a:ln>
        </p:spPr>
        <p:txBody>
          <a:bodyPr wrap="none" anchor="ctr"/>
          <a:lstStyle/>
          <a:p>
            <a:endParaRPr lang="en-US">
              <a:solidFill>
                <a:prstClr val="black"/>
              </a:solidFill>
            </a:endParaRPr>
          </a:p>
        </p:txBody>
      </p:sp>
      <p:sp>
        <p:nvSpPr>
          <p:cNvPr id="79878" name="Text Box 6"/>
          <p:cNvSpPr txBox="1">
            <a:spLocks noChangeArrowheads="1"/>
          </p:cNvSpPr>
          <p:nvPr/>
        </p:nvSpPr>
        <p:spPr bwMode="auto">
          <a:xfrm>
            <a:off x="4009255" y="6180892"/>
            <a:ext cx="867545" cy="677108"/>
          </a:xfrm>
          <a:prstGeom prst="rect">
            <a:avLst/>
          </a:prstGeom>
          <a:noFill/>
          <a:ln w="12700" cap="sq">
            <a:noFill/>
            <a:miter lim="800000"/>
            <a:headEnd type="none" w="sm" len="sm"/>
            <a:tailEnd type="none" w="sm" len="sm"/>
          </a:ln>
        </p:spPr>
        <p:txBody>
          <a:bodyPr wrap="none">
            <a:spAutoFit/>
          </a:bodyPr>
          <a:lstStyle/>
          <a:p>
            <a:pPr eaLnBrk="0" hangingPunct="0"/>
            <a:r>
              <a:rPr lang="en-US" sz="2400" b="1" dirty="0">
                <a:solidFill>
                  <a:prstClr val="black"/>
                </a:solidFill>
                <a:latin typeface="Tahoma" pitchFamily="34" charset="0"/>
              </a:rPr>
              <a:t>Cost</a:t>
            </a:r>
            <a:endParaRPr lang="en-US" sz="1600" b="1" dirty="0">
              <a:solidFill>
                <a:prstClr val="black"/>
              </a:solidFill>
              <a:latin typeface="Tahoma" pitchFamily="34" charset="0"/>
            </a:endParaRPr>
          </a:p>
          <a:p>
            <a:pPr eaLnBrk="0" hangingPunct="0"/>
            <a:endParaRPr lang="en-US" sz="1400" dirty="0">
              <a:solidFill>
                <a:prstClr val="black"/>
              </a:solidFill>
              <a:latin typeface="Tahoma" pitchFamily="34" charset="0"/>
            </a:endParaRPr>
          </a:p>
        </p:txBody>
      </p:sp>
      <p:sp>
        <p:nvSpPr>
          <p:cNvPr id="79879" name="Text Box 7"/>
          <p:cNvSpPr txBox="1">
            <a:spLocks noChangeArrowheads="1"/>
          </p:cNvSpPr>
          <p:nvPr/>
        </p:nvSpPr>
        <p:spPr bwMode="auto">
          <a:xfrm rot="16200000">
            <a:off x="-873324" y="3930019"/>
            <a:ext cx="3886203" cy="615553"/>
          </a:xfrm>
          <a:prstGeom prst="rect">
            <a:avLst/>
          </a:prstGeom>
          <a:noFill/>
          <a:ln w="12700" cap="sq">
            <a:noFill/>
            <a:miter lim="800000"/>
            <a:headEnd type="none" w="sm" len="sm"/>
            <a:tailEnd type="none" w="sm" len="sm"/>
          </a:ln>
        </p:spPr>
        <p:txBody>
          <a:bodyPr wrap="square">
            <a:spAutoFit/>
          </a:bodyPr>
          <a:lstStyle/>
          <a:p>
            <a:pPr eaLnBrk="0" hangingPunct="0"/>
            <a:r>
              <a:rPr lang="en-US" sz="2000" b="1" dirty="0">
                <a:solidFill>
                  <a:prstClr val="black"/>
                </a:solidFill>
                <a:latin typeface="Tahoma" pitchFamily="34" charset="0"/>
              </a:rPr>
              <a:t>Value </a:t>
            </a:r>
          </a:p>
          <a:p>
            <a:pPr eaLnBrk="0" hangingPunct="0"/>
            <a:r>
              <a:rPr lang="en-US" sz="1400" b="1" dirty="0">
                <a:solidFill>
                  <a:prstClr val="black"/>
                </a:solidFill>
                <a:latin typeface="Tahoma" pitchFamily="34" charset="0"/>
              </a:rPr>
              <a:t>(Operations, Safety, Efficiency etc.)</a:t>
            </a:r>
          </a:p>
        </p:txBody>
      </p:sp>
      <p:sp>
        <p:nvSpPr>
          <p:cNvPr id="79880" name="Freeform 8"/>
          <p:cNvSpPr>
            <a:spLocks/>
          </p:cNvSpPr>
          <p:nvPr/>
        </p:nvSpPr>
        <p:spPr bwMode="auto">
          <a:xfrm>
            <a:off x="1620584" y="2669064"/>
            <a:ext cx="6661831" cy="3388439"/>
          </a:xfrm>
          <a:custGeom>
            <a:avLst/>
            <a:gdLst>
              <a:gd name="T0" fmla="*/ 1966 w 2344"/>
              <a:gd name="T1" fmla="*/ 976 h 2528"/>
              <a:gd name="T2" fmla="*/ 311 w 2344"/>
              <a:gd name="T3" fmla="*/ 1576 h 2528"/>
              <a:gd name="T4" fmla="*/ 100 w 2344"/>
              <a:gd name="T5" fmla="*/ 2509 h 2528"/>
              <a:gd name="T6" fmla="*/ 392 w 2344"/>
              <a:gd name="T7" fmla="*/ 1690 h 2528"/>
              <a:gd name="T8" fmla="*/ 1982 w 2344"/>
              <a:gd name="T9" fmla="*/ 1130 h 2528"/>
              <a:gd name="T10" fmla="*/ 2341 w 2344"/>
              <a:gd name="T11" fmla="*/ 26 h 2528"/>
              <a:gd name="T12" fmla="*/ 1966 w 2344"/>
              <a:gd name="T13" fmla="*/ 976 h 2528"/>
              <a:gd name="T14" fmla="*/ 0 60000 65536"/>
              <a:gd name="T15" fmla="*/ 0 60000 65536"/>
              <a:gd name="T16" fmla="*/ 0 60000 65536"/>
              <a:gd name="T17" fmla="*/ 0 60000 65536"/>
              <a:gd name="T18" fmla="*/ 0 60000 65536"/>
              <a:gd name="T19" fmla="*/ 0 60000 65536"/>
              <a:gd name="T20" fmla="*/ 0 60000 65536"/>
              <a:gd name="T21" fmla="*/ 0 w 2344"/>
              <a:gd name="T22" fmla="*/ 0 h 2528"/>
              <a:gd name="T23" fmla="*/ 2344 w 2344"/>
              <a:gd name="T24" fmla="*/ 2528 h 2528"/>
              <a:gd name="connsiteX0" fmla="*/ 11302 w 12902"/>
              <a:gd name="connsiteY0" fmla="*/ 3761 h 10039"/>
              <a:gd name="connsiteX1" fmla="*/ 4242 w 12902"/>
              <a:gd name="connsiteY1" fmla="*/ 6134 h 10039"/>
              <a:gd name="connsiteX2" fmla="*/ 0 w 12902"/>
              <a:gd name="connsiteY2" fmla="*/ 10038 h 10039"/>
              <a:gd name="connsiteX3" fmla="*/ 4587 w 12902"/>
              <a:gd name="connsiteY3" fmla="*/ 6585 h 10039"/>
              <a:gd name="connsiteX4" fmla="*/ 11371 w 12902"/>
              <a:gd name="connsiteY4" fmla="*/ 4370 h 10039"/>
              <a:gd name="connsiteX5" fmla="*/ 12902 w 12902"/>
              <a:gd name="connsiteY5" fmla="*/ 3 h 10039"/>
              <a:gd name="connsiteX6" fmla="*/ 11302 w 12902"/>
              <a:gd name="connsiteY6" fmla="*/ 3761 h 10039"/>
              <a:gd name="connsiteX0" fmla="*/ 11303 w 12903"/>
              <a:gd name="connsiteY0" fmla="*/ 3761 h 10048"/>
              <a:gd name="connsiteX1" fmla="*/ 4145 w 12903"/>
              <a:gd name="connsiteY1" fmla="*/ 5375 h 10048"/>
              <a:gd name="connsiteX2" fmla="*/ 1 w 12903"/>
              <a:gd name="connsiteY2" fmla="*/ 10038 h 10048"/>
              <a:gd name="connsiteX3" fmla="*/ 4588 w 12903"/>
              <a:gd name="connsiteY3" fmla="*/ 6585 h 10048"/>
              <a:gd name="connsiteX4" fmla="*/ 11372 w 12903"/>
              <a:gd name="connsiteY4" fmla="*/ 4370 h 10048"/>
              <a:gd name="connsiteX5" fmla="*/ 12903 w 12903"/>
              <a:gd name="connsiteY5" fmla="*/ 3 h 10048"/>
              <a:gd name="connsiteX6" fmla="*/ 11303 w 12903"/>
              <a:gd name="connsiteY6" fmla="*/ 3761 h 10048"/>
              <a:gd name="connsiteX0" fmla="*/ 11303 w 13006"/>
              <a:gd name="connsiteY0" fmla="*/ 3776 h 10063"/>
              <a:gd name="connsiteX1" fmla="*/ 4145 w 13006"/>
              <a:gd name="connsiteY1" fmla="*/ 5390 h 10063"/>
              <a:gd name="connsiteX2" fmla="*/ 1 w 13006"/>
              <a:gd name="connsiteY2" fmla="*/ 10053 h 10063"/>
              <a:gd name="connsiteX3" fmla="*/ 4588 w 13006"/>
              <a:gd name="connsiteY3" fmla="*/ 6600 h 10063"/>
              <a:gd name="connsiteX4" fmla="*/ 11929 w 13006"/>
              <a:gd name="connsiteY4" fmla="*/ 5479 h 10063"/>
              <a:gd name="connsiteX5" fmla="*/ 12903 w 13006"/>
              <a:gd name="connsiteY5" fmla="*/ 18 h 10063"/>
              <a:gd name="connsiteX6" fmla="*/ 11303 w 13006"/>
              <a:gd name="connsiteY6" fmla="*/ 3776 h 10063"/>
              <a:gd name="connsiteX0" fmla="*/ 11303 w 15069"/>
              <a:gd name="connsiteY0" fmla="*/ 3988 h 10275"/>
              <a:gd name="connsiteX1" fmla="*/ 4145 w 15069"/>
              <a:gd name="connsiteY1" fmla="*/ 5602 h 10275"/>
              <a:gd name="connsiteX2" fmla="*/ 1 w 15069"/>
              <a:gd name="connsiteY2" fmla="*/ 10265 h 10275"/>
              <a:gd name="connsiteX3" fmla="*/ 4588 w 15069"/>
              <a:gd name="connsiteY3" fmla="*/ 6812 h 10275"/>
              <a:gd name="connsiteX4" fmla="*/ 11929 w 15069"/>
              <a:gd name="connsiteY4" fmla="*/ 5691 h 10275"/>
              <a:gd name="connsiteX5" fmla="*/ 15065 w 15069"/>
              <a:gd name="connsiteY5" fmla="*/ 17 h 10275"/>
              <a:gd name="connsiteX6" fmla="*/ 11303 w 15069"/>
              <a:gd name="connsiteY6" fmla="*/ 3988 h 10275"/>
              <a:gd name="connsiteX0" fmla="*/ 11303 w 15071"/>
              <a:gd name="connsiteY0" fmla="*/ 3979 h 10266"/>
              <a:gd name="connsiteX1" fmla="*/ 4145 w 15071"/>
              <a:gd name="connsiteY1" fmla="*/ 5593 h 10266"/>
              <a:gd name="connsiteX2" fmla="*/ 1 w 15071"/>
              <a:gd name="connsiteY2" fmla="*/ 10256 h 10266"/>
              <a:gd name="connsiteX3" fmla="*/ 4588 w 15071"/>
              <a:gd name="connsiteY3" fmla="*/ 6803 h 10266"/>
              <a:gd name="connsiteX4" fmla="*/ 12060 w 15071"/>
              <a:gd name="connsiteY4" fmla="*/ 5105 h 10266"/>
              <a:gd name="connsiteX5" fmla="*/ 15065 w 15071"/>
              <a:gd name="connsiteY5" fmla="*/ 8 h 10266"/>
              <a:gd name="connsiteX6" fmla="*/ 11303 w 15071"/>
              <a:gd name="connsiteY6" fmla="*/ 3979 h 10266"/>
              <a:gd name="connsiteX0" fmla="*/ 11320 w 15088"/>
              <a:gd name="connsiteY0" fmla="*/ 3979 h 10273"/>
              <a:gd name="connsiteX1" fmla="*/ 3343 w 15088"/>
              <a:gd name="connsiteY1" fmla="*/ 5198 h 10273"/>
              <a:gd name="connsiteX2" fmla="*/ 18 w 15088"/>
              <a:gd name="connsiteY2" fmla="*/ 10256 h 10273"/>
              <a:gd name="connsiteX3" fmla="*/ 4605 w 15088"/>
              <a:gd name="connsiteY3" fmla="*/ 6803 h 10273"/>
              <a:gd name="connsiteX4" fmla="*/ 12077 w 15088"/>
              <a:gd name="connsiteY4" fmla="*/ 5105 h 10273"/>
              <a:gd name="connsiteX5" fmla="*/ 15082 w 15088"/>
              <a:gd name="connsiteY5" fmla="*/ 8 h 10273"/>
              <a:gd name="connsiteX6" fmla="*/ 11320 w 15088"/>
              <a:gd name="connsiteY6" fmla="*/ 3979 h 10273"/>
              <a:gd name="connsiteX0" fmla="*/ 11303 w 15071"/>
              <a:gd name="connsiteY0" fmla="*/ 3979 h 10266"/>
              <a:gd name="connsiteX1" fmla="*/ 3326 w 15071"/>
              <a:gd name="connsiteY1" fmla="*/ 5198 h 10266"/>
              <a:gd name="connsiteX2" fmla="*/ 1 w 15071"/>
              <a:gd name="connsiteY2" fmla="*/ 10256 h 10266"/>
              <a:gd name="connsiteX3" fmla="*/ 3572 w 15071"/>
              <a:gd name="connsiteY3" fmla="*/ 6469 h 10266"/>
              <a:gd name="connsiteX4" fmla="*/ 12060 w 15071"/>
              <a:gd name="connsiteY4" fmla="*/ 5105 h 10266"/>
              <a:gd name="connsiteX5" fmla="*/ 15065 w 15071"/>
              <a:gd name="connsiteY5" fmla="*/ 8 h 10266"/>
              <a:gd name="connsiteX6" fmla="*/ 11303 w 15071"/>
              <a:gd name="connsiteY6" fmla="*/ 3979 h 10266"/>
              <a:gd name="connsiteX0" fmla="*/ 11303 w 13606"/>
              <a:gd name="connsiteY0" fmla="*/ 3907 h 10194"/>
              <a:gd name="connsiteX1" fmla="*/ 3326 w 13606"/>
              <a:gd name="connsiteY1" fmla="*/ 5126 h 10194"/>
              <a:gd name="connsiteX2" fmla="*/ 1 w 13606"/>
              <a:gd name="connsiteY2" fmla="*/ 10184 h 10194"/>
              <a:gd name="connsiteX3" fmla="*/ 3572 w 13606"/>
              <a:gd name="connsiteY3" fmla="*/ 6397 h 10194"/>
              <a:gd name="connsiteX4" fmla="*/ 12060 w 13606"/>
              <a:gd name="connsiteY4" fmla="*/ 5033 h 10194"/>
              <a:gd name="connsiteX5" fmla="*/ 13578 w 13606"/>
              <a:gd name="connsiteY5" fmla="*/ 8 h 10194"/>
              <a:gd name="connsiteX6" fmla="*/ 11303 w 13606"/>
              <a:gd name="connsiteY6" fmla="*/ 3907 h 10194"/>
              <a:gd name="connsiteX0" fmla="*/ 11303 w 13578"/>
              <a:gd name="connsiteY0" fmla="*/ 3902 h 10189"/>
              <a:gd name="connsiteX1" fmla="*/ 3326 w 13578"/>
              <a:gd name="connsiteY1" fmla="*/ 5121 h 10189"/>
              <a:gd name="connsiteX2" fmla="*/ 1 w 13578"/>
              <a:gd name="connsiteY2" fmla="*/ 10179 h 10189"/>
              <a:gd name="connsiteX3" fmla="*/ 3572 w 13578"/>
              <a:gd name="connsiteY3" fmla="*/ 6392 h 10189"/>
              <a:gd name="connsiteX4" fmla="*/ 11490 w 13578"/>
              <a:gd name="connsiteY4" fmla="*/ 4558 h 10189"/>
              <a:gd name="connsiteX5" fmla="*/ 13578 w 13578"/>
              <a:gd name="connsiteY5" fmla="*/ 3 h 10189"/>
              <a:gd name="connsiteX6" fmla="*/ 11303 w 13578"/>
              <a:gd name="connsiteY6" fmla="*/ 3902 h 10189"/>
              <a:gd name="connsiteX0" fmla="*/ 10987 w 13584"/>
              <a:gd name="connsiteY0" fmla="*/ 3758 h 10190"/>
              <a:gd name="connsiteX1" fmla="*/ 3326 w 13584"/>
              <a:gd name="connsiteY1" fmla="*/ 5122 h 10190"/>
              <a:gd name="connsiteX2" fmla="*/ 1 w 13584"/>
              <a:gd name="connsiteY2" fmla="*/ 10180 h 10190"/>
              <a:gd name="connsiteX3" fmla="*/ 3572 w 13584"/>
              <a:gd name="connsiteY3" fmla="*/ 6393 h 10190"/>
              <a:gd name="connsiteX4" fmla="*/ 11490 w 13584"/>
              <a:gd name="connsiteY4" fmla="*/ 4559 h 10190"/>
              <a:gd name="connsiteX5" fmla="*/ 13578 w 13584"/>
              <a:gd name="connsiteY5" fmla="*/ 4 h 10190"/>
              <a:gd name="connsiteX6" fmla="*/ 10987 w 13584"/>
              <a:gd name="connsiteY6" fmla="*/ 3758 h 10190"/>
              <a:gd name="connsiteX0" fmla="*/ 11525 w 13578"/>
              <a:gd name="connsiteY0" fmla="*/ 3331 h 10197"/>
              <a:gd name="connsiteX1" fmla="*/ 3326 w 13578"/>
              <a:gd name="connsiteY1" fmla="*/ 5129 h 10197"/>
              <a:gd name="connsiteX2" fmla="*/ 1 w 13578"/>
              <a:gd name="connsiteY2" fmla="*/ 10187 h 10197"/>
              <a:gd name="connsiteX3" fmla="*/ 3572 w 13578"/>
              <a:gd name="connsiteY3" fmla="*/ 6400 h 10197"/>
              <a:gd name="connsiteX4" fmla="*/ 11490 w 13578"/>
              <a:gd name="connsiteY4" fmla="*/ 4566 h 10197"/>
              <a:gd name="connsiteX5" fmla="*/ 13578 w 13578"/>
              <a:gd name="connsiteY5" fmla="*/ 11 h 10197"/>
              <a:gd name="connsiteX6" fmla="*/ 11525 w 13578"/>
              <a:gd name="connsiteY6" fmla="*/ 3331 h 10197"/>
              <a:gd name="connsiteX0" fmla="*/ 11545 w 13598"/>
              <a:gd name="connsiteY0" fmla="*/ 3331 h 10200"/>
              <a:gd name="connsiteX1" fmla="*/ 3346 w 13598"/>
              <a:gd name="connsiteY1" fmla="*/ 5129 h 10200"/>
              <a:gd name="connsiteX2" fmla="*/ 21 w 13598"/>
              <a:gd name="connsiteY2" fmla="*/ 10187 h 10200"/>
              <a:gd name="connsiteX3" fmla="*/ 4731 w 13598"/>
              <a:gd name="connsiteY3" fmla="*/ 6545 h 10200"/>
              <a:gd name="connsiteX4" fmla="*/ 11510 w 13598"/>
              <a:gd name="connsiteY4" fmla="*/ 4566 h 10200"/>
              <a:gd name="connsiteX5" fmla="*/ 13598 w 13598"/>
              <a:gd name="connsiteY5" fmla="*/ 11 h 10200"/>
              <a:gd name="connsiteX6" fmla="*/ 11545 w 13598"/>
              <a:gd name="connsiteY6" fmla="*/ 3331 h 10200"/>
              <a:gd name="connsiteX0" fmla="*/ 11544 w 13597"/>
              <a:gd name="connsiteY0" fmla="*/ 3331 h 10190"/>
              <a:gd name="connsiteX1" fmla="*/ 3408 w 13597"/>
              <a:gd name="connsiteY1" fmla="*/ 5853 h 10190"/>
              <a:gd name="connsiteX2" fmla="*/ 20 w 13597"/>
              <a:gd name="connsiteY2" fmla="*/ 10187 h 10190"/>
              <a:gd name="connsiteX3" fmla="*/ 4730 w 13597"/>
              <a:gd name="connsiteY3" fmla="*/ 6545 h 10190"/>
              <a:gd name="connsiteX4" fmla="*/ 11509 w 13597"/>
              <a:gd name="connsiteY4" fmla="*/ 4566 h 10190"/>
              <a:gd name="connsiteX5" fmla="*/ 13597 w 13597"/>
              <a:gd name="connsiteY5" fmla="*/ 11 h 10190"/>
              <a:gd name="connsiteX6" fmla="*/ 11544 w 13597"/>
              <a:gd name="connsiteY6" fmla="*/ 3331 h 10190"/>
              <a:gd name="connsiteX0" fmla="*/ 11544 w 13597"/>
              <a:gd name="connsiteY0" fmla="*/ 3347 h 10206"/>
              <a:gd name="connsiteX1" fmla="*/ 3408 w 13597"/>
              <a:gd name="connsiteY1" fmla="*/ 5869 h 10206"/>
              <a:gd name="connsiteX2" fmla="*/ 20 w 13597"/>
              <a:gd name="connsiteY2" fmla="*/ 10203 h 10206"/>
              <a:gd name="connsiteX3" fmla="*/ 4730 w 13597"/>
              <a:gd name="connsiteY3" fmla="*/ 6561 h 10206"/>
              <a:gd name="connsiteX4" fmla="*/ 11541 w 13597"/>
              <a:gd name="connsiteY4" fmla="*/ 5306 h 10206"/>
              <a:gd name="connsiteX5" fmla="*/ 13597 w 13597"/>
              <a:gd name="connsiteY5" fmla="*/ 27 h 10206"/>
              <a:gd name="connsiteX6" fmla="*/ 11544 w 13597"/>
              <a:gd name="connsiteY6" fmla="*/ 3347 h 10206"/>
              <a:gd name="connsiteX0" fmla="*/ 11544 w 13597"/>
              <a:gd name="connsiteY0" fmla="*/ 3347 h 10206"/>
              <a:gd name="connsiteX1" fmla="*/ 3408 w 13597"/>
              <a:gd name="connsiteY1" fmla="*/ 5869 h 10206"/>
              <a:gd name="connsiteX2" fmla="*/ 20 w 13597"/>
              <a:gd name="connsiteY2" fmla="*/ 10203 h 10206"/>
              <a:gd name="connsiteX3" fmla="*/ 4730 w 13597"/>
              <a:gd name="connsiteY3" fmla="*/ 6561 h 10206"/>
              <a:gd name="connsiteX4" fmla="*/ 11573 w 13597"/>
              <a:gd name="connsiteY4" fmla="*/ 5270 h 10206"/>
              <a:gd name="connsiteX5" fmla="*/ 13597 w 13597"/>
              <a:gd name="connsiteY5" fmla="*/ 27 h 10206"/>
              <a:gd name="connsiteX6" fmla="*/ 11544 w 13597"/>
              <a:gd name="connsiteY6" fmla="*/ 3347 h 10206"/>
              <a:gd name="connsiteX0" fmla="*/ 9105 w 13684"/>
              <a:gd name="connsiteY0" fmla="*/ 4053 h 10188"/>
              <a:gd name="connsiteX1" fmla="*/ 3405 w 13684"/>
              <a:gd name="connsiteY1" fmla="*/ 5851 h 10188"/>
              <a:gd name="connsiteX2" fmla="*/ 17 w 13684"/>
              <a:gd name="connsiteY2" fmla="*/ 10185 h 10188"/>
              <a:gd name="connsiteX3" fmla="*/ 4727 w 13684"/>
              <a:gd name="connsiteY3" fmla="*/ 6543 h 10188"/>
              <a:gd name="connsiteX4" fmla="*/ 11570 w 13684"/>
              <a:gd name="connsiteY4" fmla="*/ 5252 h 10188"/>
              <a:gd name="connsiteX5" fmla="*/ 13594 w 13684"/>
              <a:gd name="connsiteY5" fmla="*/ 9 h 10188"/>
              <a:gd name="connsiteX6" fmla="*/ 9105 w 13684"/>
              <a:gd name="connsiteY6" fmla="*/ 4053 h 10188"/>
              <a:gd name="connsiteX0" fmla="*/ 7964 w 13747"/>
              <a:gd name="connsiteY0" fmla="*/ 3068 h 10216"/>
              <a:gd name="connsiteX1" fmla="*/ 3403 w 13747"/>
              <a:gd name="connsiteY1" fmla="*/ 5879 h 10216"/>
              <a:gd name="connsiteX2" fmla="*/ 15 w 13747"/>
              <a:gd name="connsiteY2" fmla="*/ 10213 h 10216"/>
              <a:gd name="connsiteX3" fmla="*/ 4725 w 13747"/>
              <a:gd name="connsiteY3" fmla="*/ 6571 h 10216"/>
              <a:gd name="connsiteX4" fmla="*/ 11568 w 13747"/>
              <a:gd name="connsiteY4" fmla="*/ 5280 h 10216"/>
              <a:gd name="connsiteX5" fmla="*/ 13592 w 13747"/>
              <a:gd name="connsiteY5" fmla="*/ 37 h 10216"/>
              <a:gd name="connsiteX6" fmla="*/ 7964 w 13747"/>
              <a:gd name="connsiteY6" fmla="*/ 3068 h 10216"/>
              <a:gd name="connsiteX0" fmla="*/ 7331 w 13786"/>
              <a:gd name="connsiteY0" fmla="*/ 2355 h 10263"/>
              <a:gd name="connsiteX1" fmla="*/ 3403 w 13786"/>
              <a:gd name="connsiteY1" fmla="*/ 5926 h 10263"/>
              <a:gd name="connsiteX2" fmla="*/ 15 w 13786"/>
              <a:gd name="connsiteY2" fmla="*/ 10260 h 10263"/>
              <a:gd name="connsiteX3" fmla="*/ 4725 w 13786"/>
              <a:gd name="connsiteY3" fmla="*/ 6618 h 10263"/>
              <a:gd name="connsiteX4" fmla="*/ 11568 w 13786"/>
              <a:gd name="connsiteY4" fmla="*/ 5327 h 10263"/>
              <a:gd name="connsiteX5" fmla="*/ 13592 w 13786"/>
              <a:gd name="connsiteY5" fmla="*/ 84 h 10263"/>
              <a:gd name="connsiteX6" fmla="*/ 7331 w 13786"/>
              <a:gd name="connsiteY6" fmla="*/ 2355 h 10263"/>
              <a:gd name="connsiteX0" fmla="*/ 7141 w 13798"/>
              <a:gd name="connsiteY0" fmla="*/ 2061 h 10295"/>
              <a:gd name="connsiteX1" fmla="*/ 3403 w 13798"/>
              <a:gd name="connsiteY1" fmla="*/ 5958 h 10295"/>
              <a:gd name="connsiteX2" fmla="*/ 15 w 13798"/>
              <a:gd name="connsiteY2" fmla="*/ 10292 h 10295"/>
              <a:gd name="connsiteX3" fmla="*/ 4725 w 13798"/>
              <a:gd name="connsiteY3" fmla="*/ 6650 h 10295"/>
              <a:gd name="connsiteX4" fmla="*/ 11568 w 13798"/>
              <a:gd name="connsiteY4" fmla="*/ 5359 h 10295"/>
              <a:gd name="connsiteX5" fmla="*/ 13592 w 13798"/>
              <a:gd name="connsiteY5" fmla="*/ 116 h 10295"/>
              <a:gd name="connsiteX6" fmla="*/ 7141 w 13798"/>
              <a:gd name="connsiteY6" fmla="*/ 2061 h 10295"/>
              <a:gd name="connsiteX0" fmla="*/ 7141 w 13798"/>
              <a:gd name="connsiteY0" fmla="*/ 2147 h 10381"/>
              <a:gd name="connsiteX1" fmla="*/ 3403 w 13798"/>
              <a:gd name="connsiteY1" fmla="*/ 6044 h 10381"/>
              <a:gd name="connsiteX2" fmla="*/ 15 w 13798"/>
              <a:gd name="connsiteY2" fmla="*/ 10378 h 10381"/>
              <a:gd name="connsiteX3" fmla="*/ 4725 w 13798"/>
              <a:gd name="connsiteY3" fmla="*/ 6736 h 10381"/>
              <a:gd name="connsiteX4" fmla="*/ 11568 w 13798"/>
              <a:gd name="connsiteY4" fmla="*/ 5445 h 10381"/>
              <a:gd name="connsiteX5" fmla="*/ 13592 w 13798"/>
              <a:gd name="connsiteY5" fmla="*/ 202 h 10381"/>
              <a:gd name="connsiteX6" fmla="*/ 7141 w 13798"/>
              <a:gd name="connsiteY6" fmla="*/ 2147 h 10381"/>
              <a:gd name="connsiteX0" fmla="*/ 7141 w 13798"/>
              <a:gd name="connsiteY0" fmla="*/ 2110 h 10344"/>
              <a:gd name="connsiteX1" fmla="*/ 3403 w 13798"/>
              <a:gd name="connsiteY1" fmla="*/ 6007 h 10344"/>
              <a:gd name="connsiteX2" fmla="*/ 15 w 13798"/>
              <a:gd name="connsiteY2" fmla="*/ 10341 h 10344"/>
              <a:gd name="connsiteX3" fmla="*/ 4725 w 13798"/>
              <a:gd name="connsiteY3" fmla="*/ 6699 h 10344"/>
              <a:gd name="connsiteX4" fmla="*/ 11568 w 13798"/>
              <a:gd name="connsiteY4" fmla="*/ 5408 h 10344"/>
              <a:gd name="connsiteX5" fmla="*/ 13592 w 13798"/>
              <a:gd name="connsiteY5" fmla="*/ 165 h 10344"/>
              <a:gd name="connsiteX6" fmla="*/ 7141 w 13798"/>
              <a:gd name="connsiteY6" fmla="*/ 2110 h 10344"/>
              <a:gd name="connsiteX0" fmla="*/ 7139 w 13796"/>
              <a:gd name="connsiteY0" fmla="*/ 2110 h 10380"/>
              <a:gd name="connsiteX1" fmla="*/ 3401 w 13796"/>
              <a:gd name="connsiteY1" fmla="*/ 6007 h 10380"/>
              <a:gd name="connsiteX2" fmla="*/ 13 w 13796"/>
              <a:gd name="connsiteY2" fmla="*/ 10341 h 10380"/>
              <a:gd name="connsiteX3" fmla="*/ 4660 w 13796"/>
              <a:gd name="connsiteY3" fmla="*/ 8002 h 10380"/>
              <a:gd name="connsiteX4" fmla="*/ 11566 w 13796"/>
              <a:gd name="connsiteY4" fmla="*/ 5408 h 10380"/>
              <a:gd name="connsiteX5" fmla="*/ 13590 w 13796"/>
              <a:gd name="connsiteY5" fmla="*/ 165 h 10380"/>
              <a:gd name="connsiteX6" fmla="*/ 7139 w 13796"/>
              <a:gd name="connsiteY6" fmla="*/ 2110 h 10380"/>
              <a:gd name="connsiteX0" fmla="*/ 7139 w 13796"/>
              <a:gd name="connsiteY0" fmla="*/ 2110 h 10399"/>
              <a:gd name="connsiteX1" fmla="*/ 3401 w 13796"/>
              <a:gd name="connsiteY1" fmla="*/ 6007 h 10399"/>
              <a:gd name="connsiteX2" fmla="*/ 13 w 13796"/>
              <a:gd name="connsiteY2" fmla="*/ 10341 h 10399"/>
              <a:gd name="connsiteX3" fmla="*/ 4660 w 13796"/>
              <a:gd name="connsiteY3" fmla="*/ 8002 h 10399"/>
              <a:gd name="connsiteX4" fmla="*/ 11566 w 13796"/>
              <a:gd name="connsiteY4" fmla="*/ 5408 h 10399"/>
              <a:gd name="connsiteX5" fmla="*/ 13590 w 13796"/>
              <a:gd name="connsiteY5" fmla="*/ 165 h 10399"/>
              <a:gd name="connsiteX6" fmla="*/ 7139 w 13796"/>
              <a:gd name="connsiteY6" fmla="*/ 2110 h 10399"/>
              <a:gd name="connsiteX0" fmla="*/ 7139 w 13741"/>
              <a:gd name="connsiteY0" fmla="*/ 2110 h 10399"/>
              <a:gd name="connsiteX1" fmla="*/ 3401 w 13741"/>
              <a:gd name="connsiteY1" fmla="*/ 6007 h 10399"/>
              <a:gd name="connsiteX2" fmla="*/ 13 w 13741"/>
              <a:gd name="connsiteY2" fmla="*/ 10341 h 10399"/>
              <a:gd name="connsiteX3" fmla="*/ 4660 w 13741"/>
              <a:gd name="connsiteY3" fmla="*/ 8002 h 10399"/>
              <a:gd name="connsiteX4" fmla="*/ 11566 w 13741"/>
              <a:gd name="connsiteY4" fmla="*/ 5408 h 10399"/>
              <a:gd name="connsiteX5" fmla="*/ 13590 w 13741"/>
              <a:gd name="connsiteY5" fmla="*/ 165 h 10399"/>
              <a:gd name="connsiteX6" fmla="*/ 7139 w 13741"/>
              <a:gd name="connsiteY6" fmla="*/ 2110 h 10399"/>
              <a:gd name="connsiteX0" fmla="*/ 7139 w 13860"/>
              <a:gd name="connsiteY0" fmla="*/ 2110 h 10399"/>
              <a:gd name="connsiteX1" fmla="*/ 3401 w 13860"/>
              <a:gd name="connsiteY1" fmla="*/ 6007 h 10399"/>
              <a:gd name="connsiteX2" fmla="*/ 13 w 13860"/>
              <a:gd name="connsiteY2" fmla="*/ 10341 h 10399"/>
              <a:gd name="connsiteX3" fmla="*/ 4660 w 13860"/>
              <a:gd name="connsiteY3" fmla="*/ 8002 h 10399"/>
              <a:gd name="connsiteX4" fmla="*/ 11566 w 13860"/>
              <a:gd name="connsiteY4" fmla="*/ 5408 h 10399"/>
              <a:gd name="connsiteX5" fmla="*/ 13590 w 13860"/>
              <a:gd name="connsiteY5" fmla="*/ 165 h 10399"/>
              <a:gd name="connsiteX6" fmla="*/ 7139 w 13860"/>
              <a:gd name="connsiteY6" fmla="*/ 2110 h 10399"/>
              <a:gd name="connsiteX0" fmla="*/ 7139 w 13860"/>
              <a:gd name="connsiteY0" fmla="*/ 2110 h 10399"/>
              <a:gd name="connsiteX1" fmla="*/ 3401 w 13860"/>
              <a:gd name="connsiteY1" fmla="*/ 6007 h 10399"/>
              <a:gd name="connsiteX2" fmla="*/ 13 w 13860"/>
              <a:gd name="connsiteY2" fmla="*/ 10341 h 10399"/>
              <a:gd name="connsiteX3" fmla="*/ 4660 w 13860"/>
              <a:gd name="connsiteY3" fmla="*/ 8002 h 10399"/>
              <a:gd name="connsiteX4" fmla="*/ 11566 w 13860"/>
              <a:gd name="connsiteY4" fmla="*/ 5408 h 10399"/>
              <a:gd name="connsiteX5" fmla="*/ 13590 w 13860"/>
              <a:gd name="connsiteY5" fmla="*/ 165 h 10399"/>
              <a:gd name="connsiteX6" fmla="*/ 7139 w 13860"/>
              <a:gd name="connsiteY6" fmla="*/ 2110 h 10399"/>
              <a:gd name="connsiteX0" fmla="*/ 7139 w 13799"/>
              <a:gd name="connsiteY0" fmla="*/ 2110 h 10399"/>
              <a:gd name="connsiteX1" fmla="*/ 3401 w 13799"/>
              <a:gd name="connsiteY1" fmla="*/ 6007 h 10399"/>
              <a:gd name="connsiteX2" fmla="*/ 13 w 13799"/>
              <a:gd name="connsiteY2" fmla="*/ 10341 h 10399"/>
              <a:gd name="connsiteX3" fmla="*/ 4660 w 13799"/>
              <a:gd name="connsiteY3" fmla="*/ 8002 h 10399"/>
              <a:gd name="connsiteX4" fmla="*/ 11566 w 13799"/>
              <a:gd name="connsiteY4" fmla="*/ 5408 h 10399"/>
              <a:gd name="connsiteX5" fmla="*/ 13590 w 13799"/>
              <a:gd name="connsiteY5" fmla="*/ 165 h 10399"/>
              <a:gd name="connsiteX6" fmla="*/ 7139 w 13799"/>
              <a:gd name="connsiteY6" fmla="*/ 2110 h 10399"/>
              <a:gd name="connsiteX0" fmla="*/ 7139 w 14238"/>
              <a:gd name="connsiteY0" fmla="*/ 2167 h 10456"/>
              <a:gd name="connsiteX1" fmla="*/ 3401 w 14238"/>
              <a:gd name="connsiteY1" fmla="*/ 6064 h 10456"/>
              <a:gd name="connsiteX2" fmla="*/ 13 w 14238"/>
              <a:gd name="connsiteY2" fmla="*/ 10398 h 10456"/>
              <a:gd name="connsiteX3" fmla="*/ 4660 w 14238"/>
              <a:gd name="connsiteY3" fmla="*/ 8059 h 10456"/>
              <a:gd name="connsiteX4" fmla="*/ 11566 w 14238"/>
              <a:gd name="connsiteY4" fmla="*/ 5465 h 10456"/>
              <a:gd name="connsiteX5" fmla="*/ 13590 w 14238"/>
              <a:gd name="connsiteY5" fmla="*/ 222 h 10456"/>
              <a:gd name="connsiteX6" fmla="*/ 7139 w 14238"/>
              <a:gd name="connsiteY6" fmla="*/ 2167 h 10456"/>
              <a:gd name="connsiteX0" fmla="*/ 7139 w 15310"/>
              <a:gd name="connsiteY0" fmla="*/ 2097 h 10386"/>
              <a:gd name="connsiteX1" fmla="*/ 3401 w 15310"/>
              <a:gd name="connsiteY1" fmla="*/ 5994 h 10386"/>
              <a:gd name="connsiteX2" fmla="*/ 13 w 15310"/>
              <a:gd name="connsiteY2" fmla="*/ 10328 h 10386"/>
              <a:gd name="connsiteX3" fmla="*/ 4660 w 15310"/>
              <a:gd name="connsiteY3" fmla="*/ 7989 h 10386"/>
              <a:gd name="connsiteX4" fmla="*/ 11566 w 15310"/>
              <a:gd name="connsiteY4" fmla="*/ 5395 h 10386"/>
              <a:gd name="connsiteX5" fmla="*/ 13590 w 15310"/>
              <a:gd name="connsiteY5" fmla="*/ 152 h 10386"/>
              <a:gd name="connsiteX6" fmla="*/ 7139 w 15310"/>
              <a:gd name="connsiteY6" fmla="*/ 2097 h 10386"/>
              <a:gd name="connsiteX0" fmla="*/ 7139 w 15115"/>
              <a:gd name="connsiteY0" fmla="*/ 2484 h 10773"/>
              <a:gd name="connsiteX1" fmla="*/ 3401 w 15115"/>
              <a:gd name="connsiteY1" fmla="*/ 6381 h 10773"/>
              <a:gd name="connsiteX2" fmla="*/ 13 w 15115"/>
              <a:gd name="connsiteY2" fmla="*/ 10715 h 10773"/>
              <a:gd name="connsiteX3" fmla="*/ 4660 w 15115"/>
              <a:gd name="connsiteY3" fmla="*/ 8376 h 10773"/>
              <a:gd name="connsiteX4" fmla="*/ 11566 w 15115"/>
              <a:gd name="connsiteY4" fmla="*/ 5782 h 10773"/>
              <a:gd name="connsiteX5" fmla="*/ 13590 w 15115"/>
              <a:gd name="connsiteY5" fmla="*/ 539 h 10773"/>
              <a:gd name="connsiteX6" fmla="*/ 7139 w 15115"/>
              <a:gd name="connsiteY6" fmla="*/ 2484 h 10773"/>
              <a:gd name="connsiteX0" fmla="*/ 7139 w 14977"/>
              <a:gd name="connsiteY0" fmla="*/ 2592 h 10881"/>
              <a:gd name="connsiteX1" fmla="*/ 3401 w 14977"/>
              <a:gd name="connsiteY1" fmla="*/ 6489 h 10881"/>
              <a:gd name="connsiteX2" fmla="*/ 13 w 14977"/>
              <a:gd name="connsiteY2" fmla="*/ 10823 h 10881"/>
              <a:gd name="connsiteX3" fmla="*/ 4660 w 14977"/>
              <a:gd name="connsiteY3" fmla="*/ 8484 h 10881"/>
              <a:gd name="connsiteX4" fmla="*/ 11566 w 14977"/>
              <a:gd name="connsiteY4" fmla="*/ 5890 h 10881"/>
              <a:gd name="connsiteX5" fmla="*/ 13590 w 14977"/>
              <a:gd name="connsiteY5" fmla="*/ 647 h 10881"/>
              <a:gd name="connsiteX6" fmla="*/ 7139 w 14977"/>
              <a:gd name="connsiteY6" fmla="*/ 2592 h 10881"/>
              <a:gd name="connsiteX0" fmla="*/ 7139 w 14784"/>
              <a:gd name="connsiteY0" fmla="*/ 2168 h 10457"/>
              <a:gd name="connsiteX1" fmla="*/ 3401 w 14784"/>
              <a:gd name="connsiteY1" fmla="*/ 6065 h 10457"/>
              <a:gd name="connsiteX2" fmla="*/ 13 w 14784"/>
              <a:gd name="connsiteY2" fmla="*/ 10399 h 10457"/>
              <a:gd name="connsiteX3" fmla="*/ 4660 w 14784"/>
              <a:gd name="connsiteY3" fmla="*/ 8060 h 10457"/>
              <a:gd name="connsiteX4" fmla="*/ 11566 w 14784"/>
              <a:gd name="connsiteY4" fmla="*/ 5466 h 10457"/>
              <a:gd name="connsiteX5" fmla="*/ 13590 w 14784"/>
              <a:gd name="connsiteY5" fmla="*/ 223 h 10457"/>
              <a:gd name="connsiteX6" fmla="*/ 7139 w 14784"/>
              <a:gd name="connsiteY6" fmla="*/ 2168 h 10457"/>
              <a:gd name="connsiteX0" fmla="*/ 7139 w 14784"/>
              <a:gd name="connsiteY0" fmla="*/ 2168 h 10457"/>
              <a:gd name="connsiteX1" fmla="*/ 3401 w 14784"/>
              <a:gd name="connsiteY1" fmla="*/ 6065 h 10457"/>
              <a:gd name="connsiteX2" fmla="*/ 13 w 14784"/>
              <a:gd name="connsiteY2" fmla="*/ 10399 h 10457"/>
              <a:gd name="connsiteX3" fmla="*/ 4660 w 14784"/>
              <a:gd name="connsiteY3" fmla="*/ 8060 h 10457"/>
              <a:gd name="connsiteX4" fmla="*/ 11566 w 14784"/>
              <a:gd name="connsiteY4" fmla="*/ 5466 h 10457"/>
              <a:gd name="connsiteX5" fmla="*/ 13590 w 14784"/>
              <a:gd name="connsiteY5" fmla="*/ 223 h 10457"/>
              <a:gd name="connsiteX6" fmla="*/ 7139 w 14784"/>
              <a:gd name="connsiteY6" fmla="*/ 2168 h 10457"/>
              <a:gd name="connsiteX0" fmla="*/ 7139 w 13923"/>
              <a:gd name="connsiteY0" fmla="*/ 2168 h 10457"/>
              <a:gd name="connsiteX1" fmla="*/ 3401 w 13923"/>
              <a:gd name="connsiteY1" fmla="*/ 6065 h 10457"/>
              <a:gd name="connsiteX2" fmla="*/ 13 w 13923"/>
              <a:gd name="connsiteY2" fmla="*/ 10399 h 10457"/>
              <a:gd name="connsiteX3" fmla="*/ 4660 w 13923"/>
              <a:gd name="connsiteY3" fmla="*/ 8060 h 10457"/>
              <a:gd name="connsiteX4" fmla="*/ 11566 w 13923"/>
              <a:gd name="connsiteY4" fmla="*/ 5466 h 10457"/>
              <a:gd name="connsiteX5" fmla="*/ 13590 w 13923"/>
              <a:gd name="connsiteY5" fmla="*/ 223 h 10457"/>
              <a:gd name="connsiteX6" fmla="*/ 7139 w 13923"/>
              <a:gd name="connsiteY6" fmla="*/ 2168 h 10457"/>
              <a:gd name="connsiteX0" fmla="*/ 7139 w 13590"/>
              <a:gd name="connsiteY0" fmla="*/ 2168 h 10457"/>
              <a:gd name="connsiteX1" fmla="*/ 3401 w 13590"/>
              <a:gd name="connsiteY1" fmla="*/ 6065 h 10457"/>
              <a:gd name="connsiteX2" fmla="*/ 13 w 13590"/>
              <a:gd name="connsiteY2" fmla="*/ 10399 h 10457"/>
              <a:gd name="connsiteX3" fmla="*/ 4660 w 13590"/>
              <a:gd name="connsiteY3" fmla="*/ 8060 h 10457"/>
              <a:gd name="connsiteX4" fmla="*/ 11566 w 13590"/>
              <a:gd name="connsiteY4" fmla="*/ 5466 h 10457"/>
              <a:gd name="connsiteX5" fmla="*/ 13590 w 13590"/>
              <a:gd name="connsiteY5" fmla="*/ 223 h 10457"/>
              <a:gd name="connsiteX6" fmla="*/ 7139 w 13590"/>
              <a:gd name="connsiteY6" fmla="*/ 2168 h 10457"/>
              <a:gd name="connsiteX0" fmla="*/ 7139 w 13590"/>
              <a:gd name="connsiteY0" fmla="*/ 2168 h 10457"/>
              <a:gd name="connsiteX1" fmla="*/ 3401 w 13590"/>
              <a:gd name="connsiteY1" fmla="*/ 6065 h 10457"/>
              <a:gd name="connsiteX2" fmla="*/ 13 w 13590"/>
              <a:gd name="connsiteY2" fmla="*/ 10399 h 10457"/>
              <a:gd name="connsiteX3" fmla="*/ 4660 w 13590"/>
              <a:gd name="connsiteY3" fmla="*/ 8060 h 10457"/>
              <a:gd name="connsiteX4" fmla="*/ 11566 w 13590"/>
              <a:gd name="connsiteY4" fmla="*/ 5466 h 10457"/>
              <a:gd name="connsiteX5" fmla="*/ 13590 w 13590"/>
              <a:gd name="connsiteY5" fmla="*/ 223 h 10457"/>
              <a:gd name="connsiteX6" fmla="*/ 7139 w 13590"/>
              <a:gd name="connsiteY6" fmla="*/ 2168 h 10457"/>
              <a:gd name="connsiteX0" fmla="*/ 7139 w 13637"/>
              <a:gd name="connsiteY0" fmla="*/ 2168 h 10457"/>
              <a:gd name="connsiteX1" fmla="*/ 3401 w 13637"/>
              <a:gd name="connsiteY1" fmla="*/ 6065 h 10457"/>
              <a:gd name="connsiteX2" fmla="*/ 13 w 13637"/>
              <a:gd name="connsiteY2" fmla="*/ 10399 h 10457"/>
              <a:gd name="connsiteX3" fmla="*/ 4660 w 13637"/>
              <a:gd name="connsiteY3" fmla="*/ 8060 h 10457"/>
              <a:gd name="connsiteX4" fmla="*/ 11566 w 13637"/>
              <a:gd name="connsiteY4" fmla="*/ 5466 h 10457"/>
              <a:gd name="connsiteX5" fmla="*/ 13590 w 13637"/>
              <a:gd name="connsiteY5" fmla="*/ 223 h 10457"/>
              <a:gd name="connsiteX6" fmla="*/ 7139 w 13637"/>
              <a:gd name="connsiteY6" fmla="*/ 2168 h 10457"/>
              <a:gd name="connsiteX0" fmla="*/ 7139 w 13637"/>
              <a:gd name="connsiteY0" fmla="*/ 2168 h 10457"/>
              <a:gd name="connsiteX1" fmla="*/ 3401 w 13637"/>
              <a:gd name="connsiteY1" fmla="*/ 6065 h 10457"/>
              <a:gd name="connsiteX2" fmla="*/ 13 w 13637"/>
              <a:gd name="connsiteY2" fmla="*/ 10399 h 10457"/>
              <a:gd name="connsiteX3" fmla="*/ 4660 w 13637"/>
              <a:gd name="connsiteY3" fmla="*/ 8060 h 10457"/>
              <a:gd name="connsiteX4" fmla="*/ 11566 w 13637"/>
              <a:gd name="connsiteY4" fmla="*/ 5466 h 10457"/>
              <a:gd name="connsiteX5" fmla="*/ 13590 w 13637"/>
              <a:gd name="connsiteY5" fmla="*/ 223 h 10457"/>
              <a:gd name="connsiteX6" fmla="*/ 7139 w 13637"/>
              <a:gd name="connsiteY6" fmla="*/ 2168 h 10457"/>
              <a:gd name="connsiteX0" fmla="*/ 7139 w 13644"/>
              <a:gd name="connsiteY0" fmla="*/ 2168 h 10435"/>
              <a:gd name="connsiteX1" fmla="*/ 3401 w 13644"/>
              <a:gd name="connsiteY1" fmla="*/ 6065 h 10435"/>
              <a:gd name="connsiteX2" fmla="*/ 13 w 13644"/>
              <a:gd name="connsiteY2" fmla="*/ 10399 h 10435"/>
              <a:gd name="connsiteX3" fmla="*/ 4660 w 13644"/>
              <a:gd name="connsiteY3" fmla="*/ 8060 h 10435"/>
              <a:gd name="connsiteX4" fmla="*/ 11724 w 13644"/>
              <a:gd name="connsiteY4" fmla="*/ 6660 h 10435"/>
              <a:gd name="connsiteX5" fmla="*/ 13590 w 13644"/>
              <a:gd name="connsiteY5" fmla="*/ 223 h 10435"/>
              <a:gd name="connsiteX6" fmla="*/ 7139 w 13644"/>
              <a:gd name="connsiteY6" fmla="*/ 2168 h 10435"/>
              <a:gd name="connsiteX0" fmla="*/ 7139 w 13644"/>
              <a:gd name="connsiteY0" fmla="*/ 2168 h 10435"/>
              <a:gd name="connsiteX1" fmla="*/ 3401 w 13644"/>
              <a:gd name="connsiteY1" fmla="*/ 6065 h 10435"/>
              <a:gd name="connsiteX2" fmla="*/ 13 w 13644"/>
              <a:gd name="connsiteY2" fmla="*/ 10399 h 10435"/>
              <a:gd name="connsiteX3" fmla="*/ 4660 w 13644"/>
              <a:gd name="connsiteY3" fmla="*/ 8060 h 10435"/>
              <a:gd name="connsiteX4" fmla="*/ 11724 w 13644"/>
              <a:gd name="connsiteY4" fmla="*/ 6660 h 10435"/>
              <a:gd name="connsiteX5" fmla="*/ 13590 w 13644"/>
              <a:gd name="connsiteY5" fmla="*/ 223 h 10435"/>
              <a:gd name="connsiteX6" fmla="*/ 7139 w 13644"/>
              <a:gd name="connsiteY6" fmla="*/ 2168 h 10435"/>
              <a:gd name="connsiteX0" fmla="*/ 6601 w 13644"/>
              <a:gd name="connsiteY0" fmla="*/ 1118 h 10833"/>
              <a:gd name="connsiteX1" fmla="*/ 3401 w 13644"/>
              <a:gd name="connsiteY1" fmla="*/ 6463 h 10833"/>
              <a:gd name="connsiteX2" fmla="*/ 13 w 13644"/>
              <a:gd name="connsiteY2" fmla="*/ 10797 h 10833"/>
              <a:gd name="connsiteX3" fmla="*/ 4660 w 13644"/>
              <a:gd name="connsiteY3" fmla="*/ 8458 h 10833"/>
              <a:gd name="connsiteX4" fmla="*/ 11724 w 13644"/>
              <a:gd name="connsiteY4" fmla="*/ 7058 h 10833"/>
              <a:gd name="connsiteX5" fmla="*/ 13590 w 13644"/>
              <a:gd name="connsiteY5" fmla="*/ 621 h 10833"/>
              <a:gd name="connsiteX6" fmla="*/ 6601 w 13644"/>
              <a:gd name="connsiteY6" fmla="*/ 1118 h 10833"/>
              <a:gd name="connsiteX0" fmla="*/ 6601 w 13644"/>
              <a:gd name="connsiteY0" fmla="*/ 1358 h 11073"/>
              <a:gd name="connsiteX1" fmla="*/ 3401 w 13644"/>
              <a:gd name="connsiteY1" fmla="*/ 6703 h 11073"/>
              <a:gd name="connsiteX2" fmla="*/ 13 w 13644"/>
              <a:gd name="connsiteY2" fmla="*/ 11037 h 11073"/>
              <a:gd name="connsiteX3" fmla="*/ 4660 w 13644"/>
              <a:gd name="connsiteY3" fmla="*/ 8698 h 11073"/>
              <a:gd name="connsiteX4" fmla="*/ 11724 w 13644"/>
              <a:gd name="connsiteY4" fmla="*/ 7298 h 11073"/>
              <a:gd name="connsiteX5" fmla="*/ 13590 w 13644"/>
              <a:gd name="connsiteY5" fmla="*/ 861 h 11073"/>
              <a:gd name="connsiteX6" fmla="*/ 6601 w 13644"/>
              <a:gd name="connsiteY6" fmla="*/ 1358 h 11073"/>
              <a:gd name="connsiteX0" fmla="*/ 6634 w 13677"/>
              <a:gd name="connsiteY0" fmla="*/ 887 h 10614"/>
              <a:gd name="connsiteX1" fmla="*/ 2548 w 13677"/>
              <a:gd name="connsiteY1" fmla="*/ 5870 h 10614"/>
              <a:gd name="connsiteX2" fmla="*/ 46 w 13677"/>
              <a:gd name="connsiteY2" fmla="*/ 10566 h 10614"/>
              <a:gd name="connsiteX3" fmla="*/ 4693 w 13677"/>
              <a:gd name="connsiteY3" fmla="*/ 8227 h 10614"/>
              <a:gd name="connsiteX4" fmla="*/ 11757 w 13677"/>
              <a:gd name="connsiteY4" fmla="*/ 6827 h 10614"/>
              <a:gd name="connsiteX5" fmla="*/ 13623 w 13677"/>
              <a:gd name="connsiteY5" fmla="*/ 390 h 10614"/>
              <a:gd name="connsiteX6" fmla="*/ 6634 w 13677"/>
              <a:gd name="connsiteY6" fmla="*/ 887 h 10614"/>
              <a:gd name="connsiteX0" fmla="*/ 6677 w 13720"/>
              <a:gd name="connsiteY0" fmla="*/ 871 h 10611"/>
              <a:gd name="connsiteX1" fmla="*/ 2053 w 13720"/>
              <a:gd name="connsiteY1" fmla="*/ 5492 h 10611"/>
              <a:gd name="connsiteX2" fmla="*/ 89 w 13720"/>
              <a:gd name="connsiteY2" fmla="*/ 10550 h 10611"/>
              <a:gd name="connsiteX3" fmla="*/ 4736 w 13720"/>
              <a:gd name="connsiteY3" fmla="*/ 8211 h 10611"/>
              <a:gd name="connsiteX4" fmla="*/ 11800 w 13720"/>
              <a:gd name="connsiteY4" fmla="*/ 6811 h 10611"/>
              <a:gd name="connsiteX5" fmla="*/ 13666 w 13720"/>
              <a:gd name="connsiteY5" fmla="*/ 374 h 10611"/>
              <a:gd name="connsiteX6" fmla="*/ 6677 w 13720"/>
              <a:gd name="connsiteY6" fmla="*/ 871 h 10611"/>
              <a:gd name="connsiteX0" fmla="*/ 6596 w 13639"/>
              <a:gd name="connsiteY0" fmla="*/ 871 h 10592"/>
              <a:gd name="connsiteX1" fmla="*/ 1972 w 13639"/>
              <a:gd name="connsiteY1" fmla="*/ 5492 h 10592"/>
              <a:gd name="connsiteX2" fmla="*/ 8 w 13639"/>
              <a:gd name="connsiteY2" fmla="*/ 10550 h 10592"/>
              <a:gd name="connsiteX3" fmla="*/ 2567 w 13639"/>
              <a:gd name="connsiteY3" fmla="*/ 7849 h 10592"/>
              <a:gd name="connsiteX4" fmla="*/ 11719 w 13639"/>
              <a:gd name="connsiteY4" fmla="*/ 6811 h 10592"/>
              <a:gd name="connsiteX5" fmla="*/ 13585 w 13639"/>
              <a:gd name="connsiteY5" fmla="*/ 374 h 10592"/>
              <a:gd name="connsiteX6" fmla="*/ 6596 w 13639"/>
              <a:gd name="connsiteY6" fmla="*/ 871 h 10592"/>
              <a:gd name="connsiteX0" fmla="*/ 7482 w 13639"/>
              <a:gd name="connsiteY0" fmla="*/ 1114 h 10509"/>
              <a:gd name="connsiteX1" fmla="*/ 1972 w 13639"/>
              <a:gd name="connsiteY1" fmla="*/ 5409 h 10509"/>
              <a:gd name="connsiteX2" fmla="*/ 8 w 13639"/>
              <a:gd name="connsiteY2" fmla="*/ 10467 h 10509"/>
              <a:gd name="connsiteX3" fmla="*/ 2567 w 13639"/>
              <a:gd name="connsiteY3" fmla="*/ 7766 h 10509"/>
              <a:gd name="connsiteX4" fmla="*/ 11719 w 13639"/>
              <a:gd name="connsiteY4" fmla="*/ 6728 h 10509"/>
              <a:gd name="connsiteX5" fmla="*/ 13585 w 13639"/>
              <a:gd name="connsiteY5" fmla="*/ 291 h 10509"/>
              <a:gd name="connsiteX6" fmla="*/ 7482 w 13639"/>
              <a:gd name="connsiteY6" fmla="*/ 1114 h 10509"/>
              <a:gd name="connsiteX0" fmla="*/ 7482 w 13071"/>
              <a:gd name="connsiteY0" fmla="*/ 1084 h 10479"/>
              <a:gd name="connsiteX1" fmla="*/ 1972 w 13071"/>
              <a:gd name="connsiteY1" fmla="*/ 5379 h 10479"/>
              <a:gd name="connsiteX2" fmla="*/ 8 w 13071"/>
              <a:gd name="connsiteY2" fmla="*/ 10437 h 10479"/>
              <a:gd name="connsiteX3" fmla="*/ 2567 w 13071"/>
              <a:gd name="connsiteY3" fmla="*/ 7736 h 10479"/>
              <a:gd name="connsiteX4" fmla="*/ 11719 w 13071"/>
              <a:gd name="connsiteY4" fmla="*/ 6698 h 10479"/>
              <a:gd name="connsiteX5" fmla="*/ 12952 w 13071"/>
              <a:gd name="connsiteY5" fmla="*/ 297 h 10479"/>
              <a:gd name="connsiteX6" fmla="*/ 7482 w 13071"/>
              <a:gd name="connsiteY6" fmla="*/ 1084 h 10479"/>
              <a:gd name="connsiteX0" fmla="*/ 7482 w 12976"/>
              <a:gd name="connsiteY0" fmla="*/ 1084 h 10478"/>
              <a:gd name="connsiteX1" fmla="*/ 1972 w 12976"/>
              <a:gd name="connsiteY1" fmla="*/ 5379 h 10478"/>
              <a:gd name="connsiteX2" fmla="*/ 8 w 12976"/>
              <a:gd name="connsiteY2" fmla="*/ 10437 h 10478"/>
              <a:gd name="connsiteX3" fmla="*/ 2567 w 12976"/>
              <a:gd name="connsiteY3" fmla="*/ 7736 h 10478"/>
              <a:gd name="connsiteX4" fmla="*/ 9852 w 12976"/>
              <a:gd name="connsiteY4" fmla="*/ 6807 h 10478"/>
              <a:gd name="connsiteX5" fmla="*/ 12952 w 12976"/>
              <a:gd name="connsiteY5" fmla="*/ 297 h 10478"/>
              <a:gd name="connsiteX6" fmla="*/ 7482 w 12976"/>
              <a:gd name="connsiteY6" fmla="*/ 1084 h 10478"/>
              <a:gd name="connsiteX0" fmla="*/ 7482 w 17073"/>
              <a:gd name="connsiteY0" fmla="*/ 1026 h 10420"/>
              <a:gd name="connsiteX1" fmla="*/ 1972 w 17073"/>
              <a:gd name="connsiteY1" fmla="*/ 5321 h 10420"/>
              <a:gd name="connsiteX2" fmla="*/ 8 w 17073"/>
              <a:gd name="connsiteY2" fmla="*/ 10379 h 10420"/>
              <a:gd name="connsiteX3" fmla="*/ 2567 w 17073"/>
              <a:gd name="connsiteY3" fmla="*/ 7678 h 10420"/>
              <a:gd name="connsiteX4" fmla="*/ 9852 w 17073"/>
              <a:gd name="connsiteY4" fmla="*/ 6749 h 10420"/>
              <a:gd name="connsiteX5" fmla="*/ 17065 w 17073"/>
              <a:gd name="connsiteY5" fmla="*/ 311 h 10420"/>
              <a:gd name="connsiteX6" fmla="*/ 7482 w 17073"/>
              <a:gd name="connsiteY6" fmla="*/ 1026 h 10420"/>
              <a:gd name="connsiteX0" fmla="*/ 7500 w 17091"/>
              <a:gd name="connsiteY0" fmla="*/ 1026 h 10490"/>
              <a:gd name="connsiteX1" fmla="*/ 1990 w 17091"/>
              <a:gd name="connsiteY1" fmla="*/ 5321 h 10490"/>
              <a:gd name="connsiteX2" fmla="*/ 26 w 17091"/>
              <a:gd name="connsiteY2" fmla="*/ 10379 h 10490"/>
              <a:gd name="connsiteX3" fmla="*/ 3155 w 17091"/>
              <a:gd name="connsiteY3" fmla="*/ 8655 h 10490"/>
              <a:gd name="connsiteX4" fmla="*/ 9870 w 17091"/>
              <a:gd name="connsiteY4" fmla="*/ 6749 h 10490"/>
              <a:gd name="connsiteX5" fmla="*/ 17083 w 17091"/>
              <a:gd name="connsiteY5" fmla="*/ 311 h 10490"/>
              <a:gd name="connsiteX6" fmla="*/ 7500 w 17091"/>
              <a:gd name="connsiteY6" fmla="*/ 1026 h 10490"/>
              <a:gd name="connsiteX0" fmla="*/ 7477 w 17068"/>
              <a:gd name="connsiteY0" fmla="*/ 1045 h 10480"/>
              <a:gd name="connsiteX1" fmla="*/ 2695 w 17068"/>
              <a:gd name="connsiteY1" fmla="*/ 5919 h 10480"/>
              <a:gd name="connsiteX2" fmla="*/ 3 w 17068"/>
              <a:gd name="connsiteY2" fmla="*/ 10398 h 10480"/>
              <a:gd name="connsiteX3" fmla="*/ 3132 w 17068"/>
              <a:gd name="connsiteY3" fmla="*/ 8674 h 10480"/>
              <a:gd name="connsiteX4" fmla="*/ 9847 w 17068"/>
              <a:gd name="connsiteY4" fmla="*/ 6768 h 10480"/>
              <a:gd name="connsiteX5" fmla="*/ 17060 w 17068"/>
              <a:gd name="connsiteY5" fmla="*/ 330 h 10480"/>
              <a:gd name="connsiteX6" fmla="*/ 7477 w 17068"/>
              <a:gd name="connsiteY6" fmla="*/ 1045 h 10480"/>
              <a:gd name="connsiteX0" fmla="*/ 7522 w 17113"/>
              <a:gd name="connsiteY0" fmla="*/ 954 h 10565"/>
              <a:gd name="connsiteX1" fmla="*/ 1727 w 17113"/>
              <a:gd name="connsiteY1" fmla="*/ 2679 h 10565"/>
              <a:gd name="connsiteX2" fmla="*/ 48 w 17113"/>
              <a:gd name="connsiteY2" fmla="*/ 10307 h 10565"/>
              <a:gd name="connsiteX3" fmla="*/ 3177 w 17113"/>
              <a:gd name="connsiteY3" fmla="*/ 8583 h 10565"/>
              <a:gd name="connsiteX4" fmla="*/ 9892 w 17113"/>
              <a:gd name="connsiteY4" fmla="*/ 6677 h 10565"/>
              <a:gd name="connsiteX5" fmla="*/ 17105 w 17113"/>
              <a:gd name="connsiteY5" fmla="*/ 239 h 10565"/>
              <a:gd name="connsiteX6" fmla="*/ 7522 w 17113"/>
              <a:gd name="connsiteY6" fmla="*/ 954 h 10565"/>
              <a:gd name="connsiteX0" fmla="*/ 7522 w 17125"/>
              <a:gd name="connsiteY0" fmla="*/ 954 h 10572"/>
              <a:gd name="connsiteX1" fmla="*/ 1727 w 17125"/>
              <a:gd name="connsiteY1" fmla="*/ 2679 h 10572"/>
              <a:gd name="connsiteX2" fmla="*/ 48 w 17125"/>
              <a:gd name="connsiteY2" fmla="*/ 10307 h 10572"/>
              <a:gd name="connsiteX3" fmla="*/ 3177 w 17125"/>
              <a:gd name="connsiteY3" fmla="*/ 8583 h 10572"/>
              <a:gd name="connsiteX4" fmla="*/ 13562 w 17125"/>
              <a:gd name="connsiteY4" fmla="*/ 6170 h 10572"/>
              <a:gd name="connsiteX5" fmla="*/ 17105 w 17125"/>
              <a:gd name="connsiteY5" fmla="*/ 239 h 10572"/>
              <a:gd name="connsiteX6" fmla="*/ 7522 w 17125"/>
              <a:gd name="connsiteY6" fmla="*/ 954 h 10572"/>
              <a:gd name="connsiteX0" fmla="*/ 7479 w 17082"/>
              <a:gd name="connsiteY0" fmla="*/ 953 h 10573"/>
              <a:gd name="connsiteX1" fmla="*/ 3614 w 17082"/>
              <a:gd name="connsiteY1" fmla="*/ 2642 h 10573"/>
              <a:gd name="connsiteX2" fmla="*/ 5 w 17082"/>
              <a:gd name="connsiteY2" fmla="*/ 10306 h 10573"/>
              <a:gd name="connsiteX3" fmla="*/ 3134 w 17082"/>
              <a:gd name="connsiteY3" fmla="*/ 8582 h 10573"/>
              <a:gd name="connsiteX4" fmla="*/ 13519 w 17082"/>
              <a:gd name="connsiteY4" fmla="*/ 6169 h 10573"/>
              <a:gd name="connsiteX5" fmla="*/ 17062 w 17082"/>
              <a:gd name="connsiteY5" fmla="*/ 238 h 10573"/>
              <a:gd name="connsiteX6" fmla="*/ 7479 w 17082"/>
              <a:gd name="connsiteY6" fmla="*/ 953 h 10573"/>
              <a:gd name="connsiteX0" fmla="*/ 7479 w 17082"/>
              <a:gd name="connsiteY0" fmla="*/ 953 h 10573"/>
              <a:gd name="connsiteX1" fmla="*/ 3614 w 17082"/>
              <a:gd name="connsiteY1" fmla="*/ 2642 h 10573"/>
              <a:gd name="connsiteX2" fmla="*/ 5 w 17082"/>
              <a:gd name="connsiteY2" fmla="*/ 10306 h 10573"/>
              <a:gd name="connsiteX3" fmla="*/ 3134 w 17082"/>
              <a:gd name="connsiteY3" fmla="*/ 8582 h 10573"/>
              <a:gd name="connsiteX4" fmla="*/ 13519 w 17082"/>
              <a:gd name="connsiteY4" fmla="*/ 6169 h 10573"/>
              <a:gd name="connsiteX5" fmla="*/ 17062 w 17082"/>
              <a:gd name="connsiteY5" fmla="*/ 238 h 10573"/>
              <a:gd name="connsiteX6" fmla="*/ 7479 w 17082"/>
              <a:gd name="connsiteY6" fmla="*/ 953 h 10573"/>
              <a:gd name="connsiteX0" fmla="*/ 7479 w 17082"/>
              <a:gd name="connsiteY0" fmla="*/ 953 h 10573"/>
              <a:gd name="connsiteX1" fmla="*/ 3614 w 17082"/>
              <a:gd name="connsiteY1" fmla="*/ 2642 h 10573"/>
              <a:gd name="connsiteX2" fmla="*/ 5 w 17082"/>
              <a:gd name="connsiteY2" fmla="*/ 10306 h 10573"/>
              <a:gd name="connsiteX3" fmla="*/ 3134 w 17082"/>
              <a:gd name="connsiteY3" fmla="*/ 8582 h 10573"/>
              <a:gd name="connsiteX4" fmla="*/ 13519 w 17082"/>
              <a:gd name="connsiteY4" fmla="*/ 6169 h 10573"/>
              <a:gd name="connsiteX5" fmla="*/ 17062 w 17082"/>
              <a:gd name="connsiteY5" fmla="*/ 238 h 10573"/>
              <a:gd name="connsiteX6" fmla="*/ 7479 w 17082"/>
              <a:gd name="connsiteY6" fmla="*/ 953 h 10573"/>
              <a:gd name="connsiteX0" fmla="*/ 10706 w 17082"/>
              <a:gd name="connsiteY0" fmla="*/ 2775 h 10441"/>
              <a:gd name="connsiteX1" fmla="*/ 3614 w 17082"/>
              <a:gd name="connsiteY1" fmla="*/ 2510 h 10441"/>
              <a:gd name="connsiteX2" fmla="*/ 5 w 17082"/>
              <a:gd name="connsiteY2" fmla="*/ 10174 h 10441"/>
              <a:gd name="connsiteX3" fmla="*/ 3134 w 17082"/>
              <a:gd name="connsiteY3" fmla="*/ 8450 h 10441"/>
              <a:gd name="connsiteX4" fmla="*/ 13519 w 17082"/>
              <a:gd name="connsiteY4" fmla="*/ 6037 h 10441"/>
              <a:gd name="connsiteX5" fmla="*/ 17062 w 17082"/>
              <a:gd name="connsiteY5" fmla="*/ 106 h 10441"/>
              <a:gd name="connsiteX6" fmla="*/ 10706 w 17082"/>
              <a:gd name="connsiteY6" fmla="*/ 2775 h 10441"/>
              <a:gd name="connsiteX0" fmla="*/ 10736 w 17112"/>
              <a:gd name="connsiteY0" fmla="*/ 2669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0736 w 17112"/>
              <a:gd name="connsiteY6" fmla="*/ 2669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47 w 17080"/>
              <a:gd name="connsiteY0" fmla="*/ 3176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147 w 17080"/>
              <a:gd name="connsiteY6" fmla="*/ 3176 h 10235"/>
              <a:gd name="connsiteX0" fmla="*/ 11147 w 17080"/>
              <a:gd name="connsiteY0" fmla="*/ 3176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147 w 17080"/>
              <a:gd name="connsiteY6" fmla="*/ 3176 h 10235"/>
              <a:gd name="connsiteX0" fmla="*/ 11052 w 17080"/>
              <a:gd name="connsiteY0" fmla="*/ 2561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052 w 17080"/>
              <a:gd name="connsiteY6" fmla="*/ 2561 h 10235"/>
              <a:gd name="connsiteX0" fmla="*/ 11052 w 17080"/>
              <a:gd name="connsiteY0" fmla="*/ 2561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052 w 17080"/>
              <a:gd name="connsiteY6" fmla="*/ 2561 h 10235"/>
              <a:gd name="connsiteX0" fmla="*/ 11052 w 16891"/>
              <a:gd name="connsiteY0" fmla="*/ 2887 h 10561"/>
              <a:gd name="connsiteX1" fmla="*/ 3485 w 16891"/>
              <a:gd name="connsiteY1" fmla="*/ 4395 h 10561"/>
              <a:gd name="connsiteX2" fmla="*/ 3 w 16891"/>
              <a:gd name="connsiteY2" fmla="*/ 10394 h 10561"/>
              <a:gd name="connsiteX3" fmla="*/ 3132 w 16891"/>
              <a:gd name="connsiteY3" fmla="*/ 8670 h 10561"/>
              <a:gd name="connsiteX4" fmla="*/ 13517 w 16891"/>
              <a:gd name="connsiteY4" fmla="*/ 6257 h 10561"/>
              <a:gd name="connsiteX5" fmla="*/ 16870 w 16891"/>
              <a:gd name="connsiteY5" fmla="*/ 0 h 10561"/>
              <a:gd name="connsiteX6" fmla="*/ 11052 w 16891"/>
              <a:gd name="connsiteY6" fmla="*/ 2887 h 10561"/>
              <a:gd name="connsiteX0" fmla="*/ 11053 w 16892"/>
              <a:gd name="connsiteY0" fmla="*/ 2887 h 10505"/>
              <a:gd name="connsiteX1" fmla="*/ 3581 w 16892"/>
              <a:gd name="connsiteY1" fmla="*/ 5408 h 10505"/>
              <a:gd name="connsiteX2" fmla="*/ 4 w 16892"/>
              <a:gd name="connsiteY2" fmla="*/ 10394 h 10505"/>
              <a:gd name="connsiteX3" fmla="*/ 3133 w 16892"/>
              <a:gd name="connsiteY3" fmla="*/ 8670 h 10505"/>
              <a:gd name="connsiteX4" fmla="*/ 13518 w 16892"/>
              <a:gd name="connsiteY4" fmla="*/ 6257 h 10505"/>
              <a:gd name="connsiteX5" fmla="*/ 16871 w 16892"/>
              <a:gd name="connsiteY5" fmla="*/ 0 h 10505"/>
              <a:gd name="connsiteX6" fmla="*/ 11053 w 16892"/>
              <a:gd name="connsiteY6" fmla="*/ 2887 h 10505"/>
              <a:gd name="connsiteX0" fmla="*/ 8996 w 16892"/>
              <a:gd name="connsiteY0" fmla="*/ 4443 h 10505"/>
              <a:gd name="connsiteX1" fmla="*/ 3581 w 16892"/>
              <a:gd name="connsiteY1" fmla="*/ 5408 h 10505"/>
              <a:gd name="connsiteX2" fmla="*/ 4 w 16892"/>
              <a:gd name="connsiteY2" fmla="*/ 10394 h 10505"/>
              <a:gd name="connsiteX3" fmla="*/ 3133 w 16892"/>
              <a:gd name="connsiteY3" fmla="*/ 8670 h 10505"/>
              <a:gd name="connsiteX4" fmla="*/ 13518 w 16892"/>
              <a:gd name="connsiteY4" fmla="*/ 6257 h 10505"/>
              <a:gd name="connsiteX5" fmla="*/ 16871 w 16892"/>
              <a:gd name="connsiteY5" fmla="*/ 0 h 10505"/>
              <a:gd name="connsiteX6" fmla="*/ 8996 w 16892"/>
              <a:gd name="connsiteY6" fmla="*/ 4443 h 10505"/>
              <a:gd name="connsiteX0" fmla="*/ 8964 w 16892"/>
              <a:gd name="connsiteY0" fmla="*/ 3828 h 10505"/>
              <a:gd name="connsiteX1" fmla="*/ 3581 w 16892"/>
              <a:gd name="connsiteY1" fmla="*/ 5408 h 10505"/>
              <a:gd name="connsiteX2" fmla="*/ 4 w 16892"/>
              <a:gd name="connsiteY2" fmla="*/ 10394 h 10505"/>
              <a:gd name="connsiteX3" fmla="*/ 3133 w 16892"/>
              <a:gd name="connsiteY3" fmla="*/ 8670 h 10505"/>
              <a:gd name="connsiteX4" fmla="*/ 13518 w 16892"/>
              <a:gd name="connsiteY4" fmla="*/ 6257 h 10505"/>
              <a:gd name="connsiteX5" fmla="*/ 16871 w 16892"/>
              <a:gd name="connsiteY5" fmla="*/ 0 h 10505"/>
              <a:gd name="connsiteX6" fmla="*/ 8964 w 16892"/>
              <a:gd name="connsiteY6" fmla="*/ 3828 h 10505"/>
              <a:gd name="connsiteX0" fmla="*/ 9011 w 16939"/>
              <a:gd name="connsiteY0" fmla="*/ 3828 h 10478"/>
              <a:gd name="connsiteX1" fmla="*/ 2046 w 16939"/>
              <a:gd name="connsiteY1" fmla="*/ 5951 h 10478"/>
              <a:gd name="connsiteX2" fmla="*/ 51 w 16939"/>
              <a:gd name="connsiteY2" fmla="*/ 10394 h 10478"/>
              <a:gd name="connsiteX3" fmla="*/ 3180 w 16939"/>
              <a:gd name="connsiteY3" fmla="*/ 8670 h 10478"/>
              <a:gd name="connsiteX4" fmla="*/ 13565 w 16939"/>
              <a:gd name="connsiteY4" fmla="*/ 6257 h 10478"/>
              <a:gd name="connsiteX5" fmla="*/ 16918 w 16939"/>
              <a:gd name="connsiteY5" fmla="*/ 0 h 10478"/>
              <a:gd name="connsiteX6" fmla="*/ 9011 w 16939"/>
              <a:gd name="connsiteY6" fmla="*/ 3828 h 10478"/>
              <a:gd name="connsiteX0" fmla="*/ 9004 w 16932"/>
              <a:gd name="connsiteY0" fmla="*/ 3828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9004 w 16932"/>
              <a:gd name="connsiteY6" fmla="*/ 3828 h 10414"/>
              <a:gd name="connsiteX0" fmla="*/ 9004 w 16932"/>
              <a:gd name="connsiteY0" fmla="*/ 3828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9004 w 16932"/>
              <a:gd name="connsiteY6" fmla="*/ 3828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041 w 16932"/>
              <a:gd name="connsiteY0" fmla="*/ 4299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041 w 16932"/>
              <a:gd name="connsiteY6" fmla="*/ 4299 h 10414"/>
              <a:gd name="connsiteX0" fmla="*/ 12041 w 16932"/>
              <a:gd name="connsiteY0" fmla="*/ 4299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041 w 16932"/>
              <a:gd name="connsiteY6" fmla="*/ 4299 h 10414"/>
              <a:gd name="connsiteX0" fmla="*/ 12041 w 16932"/>
              <a:gd name="connsiteY0" fmla="*/ 4299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041 w 16932"/>
              <a:gd name="connsiteY6" fmla="*/ 4299 h 10414"/>
              <a:gd name="connsiteX0" fmla="*/ 11978 w 16932"/>
              <a:gd name="connsiteY0" fmla="*/ 3684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1978 w 16932"/>
              <a:gd name="connsiteY6" fmla="*/ 3684 h 10414"/>
              <a:gd name="connsiteX0" fmla="*/ 11978 w 16930"/>
              <a:gd name="connsiteY0" fmla="*/ 3684 h 10415"/>
              <a:gd name="connsiteX1" fmla="*/ 2039 w 16930"/>
              <a:gd name="connsiteY1" fmla="*/ 5951 h 10415"/>
              <a:gd name="connsiteX2" fmla="*/ 44 w 16930"/>
              <a:gd name="connsiteY2" fmla="*/ 10394 h 10415"/>
              <a:gd name="connsiteX3" fmla="*/ 3046 w 16930"/>
              <a:gd name="connsiteY3" fmla="*/ 7548 h 10415"/>
              <a:gd name="connsiteX4" fmla="*/ 13210 w 16930"/>
              <a:gd name="connsiteY4" fmla="*/ 5316 h 10415"/>
              <a:gd name="connsiteX5" fmla="*/ 16911 w 16930"/>
              <a:gd name="connsiteY5" fmla="*/ 0 h 10415"/>
              <a:gd name="connsiteX6" fmla="*/ 11978 w 16930"/>
              <a:gd name="connsiteY6" fmla="*/ 3684 h 10415"/>
              <a:gd name="connsiteX0" fmla="*/ 11978 w 16930"/>
              <a:gd name="connsiteY0" fmla="*/ 3684 h 10415"/>
              <a:gd name="connsiteX1" fmla="*/ 2039 w 16930"/>
              <a:gd name="connsiteY1" fmla="*/ 5951 h 10415"/>
              <a:gd name="connsiteX2" fmla="*/ 44 w 16930"/>
              <a:gd name="connsiteY2" fmla="*/ 10394 h 10415"/>
              <a:gd name="connsiteX3" fmla="*/ 3046 w 16930"/>
              <a:gd name="connsiteY3" fmla="*/ 7548 h 10415"/>
              <a:gd name="connsiteX4" fmla="*/ 13210 w 16930"/>
              <a:gd name="connsiteY4" fmla="*/ 5316 h 10415"/>
              <a:gd name="connsiteX5" fmla="*/ 16911 w 16930"/>
              <a:gd name="connsiteY5" fmla="*/ 0 h 10415"/>
              <a:gd name="connsiteX6" fmla="*/ 11978 w 16930"/>
              <a:gd name="connsiteY6" fmla="*/ 3684 h 10415"/>
              <a:gd name="connsiteX0" fmla="*/ 11971 w 16923"/>
              <a:gd name="connsiteY0" fmla="*/ 3684 h 10443"/>
              <a:gd name="connsiteX1" fmla="*/ 2095 w 16923"/>
              <a:gd name="connsiteY1" fmla="*/ 5010 h 10443"/>
              <a:gd name="connsiteX2" fmla="*/ 37 w 16923"/>
              <a:gd name="connsiteY2" fmla="*/ 10394 h 10443"/>
              <a:gd name="connsiteX3" fmla="*/ 3039 w 16923"/>
              <a:gd name="connsiteY3" fmla="*/ 7548 h 10443"/>
              <a:gd name="connsiteX4" fmla="*/ 13203 w 16923"/>
              <a:gd name="connsiteY4" fmla="*/ 5316 h 10443"/>
              <a:gd name="connsiteX5" fmla="*/ 16904 w 16923"/>
              <a:gd name="connsiteY5" fmla="*/ 0 h 10443"/>
              <a:gd name="connsiteX6" fmla="*/ 11971 w 16923"/>
              <a:gd name="connsiteY6" fmla="*/ 3684 h 10443"/>
              <a:gd name="connsiteX0" fmla="*/ 11971 w 16923"/>
              <a:gd name="connsiteY0" fmla="*/ 3684 h 10407"/>
              <a:gd name="connsiteX1" fmla="*/ 2095 w 16923"/>
              <a:gd name="connsiteY1" fmla="*/ 5010 h 10407"/>
              <a:gd name="connsiteX2" fmla="*/ 37 w 16923"/>
              <a:gd name="connsiteY2" fmla="*/ 10394 h 10407"/>
              <a:gd name="connsiteX3" fmla="*/ 3039 w 16923"/>
              <a:gd name="connsiteY3" fmla="*/ 6498 h 10407"/>
              <a:gd name="connsiteX4" fmla="*/ 13203 w 16923"/>
              <a:gd name="connsiteY4" fmla="*/ 5316 h 10407"/>
              <a:gd name="connsiteX5" fmla="*/ 16904 w 16923"/>
              <a:gd name="connsiteY5" fmla="*/ 0 h 10407"/>
              <a:gd name="connsiteX6" fmla="*/ 11971 w 16923"/>
              <a:gd name="connsiteY6" fmla="*/ 3684 h 10407"/>
              <a:gd name="connsiteX0" fmla="*/ 11971 w 16953"/>
              <a:gd name="connsiteY0" fmla="*/ 3684 h 10407"/>
              <a:gd name="connsiteX1" fmla="*/ 2095 w 16953"/>
              <a:gd name="connsiteY1" fmla="*/ 5010 h 10407"/>
              <a:gd name="connsiteX2" fmla="*/ 37 w 16953"/>
              <a:gd name="connsiteY2" fmla="*/ 10394 h 10407"/>
              <a:gd name="connsiteX3" fmla="*/ 3039 w 16953"/>
              <a:gd name="connsiteY3" fmla="*/ 6498 h 10407"/>
              <a:gd name="connsiteX4" fmla="*/ 14880 w 16953"/>
              <a:gd name="connsiteY4" fmla="*/ 5063 h 10407"/>
              <a:gd name="connsiteX5" fmla="*/ 16904 w 16953"/>
              <a:gd name="connsiteY5" fmla="*/ 0 h 10407"/>
              <a:gd name="connsiteX6" fmla="*/ 11971 w 16953"/>
              <a:gd name="connsiteY6" fmla="*/ 3684 h 10407"/>
              <a:gd name="connsiteX0" fmla="*/ 11655 w 16953"/>
              <a:gd name="connsiteY0" fmla="*/ 897 h 10407"/>
              <a:gd name="connsiteX1" fmla="*/ 2095 w 16953"/>
              <a:gd name="connsiteY1" fmla="*/ 5010 h 10407"/>
              <a:gd name="connsiteX2" fmla="*/ 37 w 16953"/>
              <a:gd name="connsiteY2" fmla="*/ 10394 h 10407"/>
              <a:gd name="connsiteX3" fmla="*/ 3039 w 16953"/>
              <a:gd name="connsiteY3" fmla="*/ 6498 h 10407"/>
              <a:gd name="connsiteX4" fmla="*/ 14880 w 16953"/>
              <a:gd name="connsiteY4" fmla="*/ 5063 h 10407"/>
              <a:gd name="connsiteX5" fmla="*/ 16904 w 16953"/>
              <a:gd name="connsiteY5" fmla="*/ 0 h 10407"/>
              <a:gd name="connsiteX6" fmla="*/ 11655 w 16953"/>
              <a:gd name="connsiteY6" fmla="*/ 897 h 10407"/>
              <a:gd name="connsiteX0" fmla="*/ 11655 w 16953"/>
              <a:gd name="connsiteY0" fmla="*/ 897 h 10407"/>
              <a:gd name="connsiteX1" fmla="*/ 2095 w 16953"/>
              <a:gd name="connsiteY1" fmla="*/ 5010 h 10407"/>
              <a:gd name="connsiteX2" fmla="*/ 37 w 16953"/>
              <a:gd name="connsiteY2" fmla="*/ 10394 h 10407"/>
              <a:gd name="connsiteX3" fmla="*/ 3039 w 16953"/>
              <a:gd name="connsiteY3" fmla="*/ 6498 h 10407"/>
              <a:gd name="connsiteX4" fmla="*/ 14880 w 16953"/>
              <a:gd name="connsiteY4" fmla="*/ 5063 h 10407"/>
              <a:gd name="connsiteX5" fmla="*/ 16904 w 16953"/>
              <a:gd name="connsiteY5" fmla="*/ 0 h 10407"/>
              <a:gd name="connsiteX6" fmla="*/ 11655 w 16953"/>
              <a:gd name="connsiteY6" fmla="*/ 897 h 10407"/>
              <a:gd name="connsiteX0" fmla="*/ 11655 w 16953"/>
              <a:gd name="connsiteY0" fmla="*/ 985 h 10495"/>
              <a:gd name="connsiteX1" fmla="*/ 2095 w 16953"/>
              <a:gd name="connsiteY1" fmla="*/ 5098 h 10495"/>
              <a:gd name="connsiteX2" fmla="*/ 37 w 16953"/>
              <a:gd name="connsiteY2" fmla="*/ 10482 h 10495"/>
              <a:gd name="connsiteX3" fmla="*/ 3039 w 16953"/>
              <a:gd name="connsiteY3" fmla="*/ 6586 h 10495"/>
              <a:gd name="connsiteX4" fmla="*/ 14880 w 16953"/>
              <a:gd name="connsiteY4" fmla="*/ 5151 h 10495"/>
              <a:gd name="connsiteX5" fmla="*/ 16904 w 16953"/>
              <a:gd name="connsiteY5" fmla="*/ 88 h 10495"/>
              <a:gd name="connsiteX6" fmla="*/ 11655 w 16953"/>
              <a:gd name="connsiteY6" fmla="*/ 985 h 10495"/>
              <a:gd name="connsiteX0" fmla="*/ 11655 w 16963"/>
              <a:gd name="connsiteY0" fmla="*/ 985 h 10495"/>
              <a:gd name="connsiteX1" fmla="*/ 2095 w 16963"/>
              <a:gd name="connsiteY1" fmla="*/ 5098 h 10495"/>
              <a:gd name="connsiteX2" fmla="*/ 37 w 16963"/>
              <a:gd name="connsiteY2" fmla="*/ 10482 h 10495"/>
              <a:gd name="connsiteX3" fmla="*/ 3039 w 16963"/>
              <a:gd name="connsiteY3" fmla="*/ 6586 h 10495"/>
              <a:gd name="connsiteX4" fmla="*/ 15070 w 16963"/>
              <a:gd name="connsiteY4" fmla="*/ 5730 h 10495"/>
              <a:gd name="connsiteX5" fmla="*/ 16904 w 16963"/>
              <a:gd name="connsiteY5" fmla="*/ 88 h 10495"/>
              <a:gd name="connsiteX6" fmla="*/ 11655 w 16963"/>
              <a:gd name="connsiteY6" fmla="*/ 985 h 10495"/>
              <a:gd name="connsiteX0" fmla="*/ 11655 w 16947"/>
              <a:gd name="connsiteY0" fmla="*/ 985 h 10495"/>
              <a:gd name="connsiteX1" fmla="*/ 2095 w 16947"/>
              <a:gd name="connsiteY1" fmla="*/ 5098 h 10495"/>
              <a:gd name="connsiteX2" fmla="*/ 37 w 16947"/>
              <a:gd name="connsiteY2" fmla="*/ 10482 h 10495"/>
              <a:gd name="connsiteX3" fmla="*/ 3039 w 16947"/>
              <a:gd name="connsiteY3" fmla="*/ 6586 h 10495"/>
              <a:gd name="connsiteX4" fmla="*/ 15070 w 16947"/>
              <a:gd name="connsiteY4" fmla="*/ 5730 h 10495"/>
              <a:gd name="connsiteX5" fmla="*/ 16904 w 16947"/>
              <a:gd name="connsiteY5" fmla="*/ 88 h 10495"/>
              <a:gd name="connsiteX6" fmla="*/ 11655 w 16947"/>
              <a:gd name="connsiteY6" fmla="*/ 985 h 10495"/>
              <a:gd name="connsiteX0" fmla="*/ 11655 w 17026"/>
              <a:gd name="connsiteY0" fmla="*/ 985 h 10495"/>
              <a:gd name="connsiteX1" fmla="*/ 2095 w 17026"/>
              <a:gd name="connsiteY1" fmla="*/ 5098 h 10495"/>
              <a:gd name="connsiteX2" fmla="*/ 37 w 17026"/>
              <a:gd name="connsiteY2" fmla="*/ 10482 h 10495"/>
              <a:gd name="connsiteX3" fmla="*/ 3039 w 17026"/>
              <a:gd name="connsiteY3" fmla="*/ 6586 h 10495"/>
              <a:gd name="connsiteX4" fmla="*/ 15070 w 17026"/>
              <a:gd name="connsiteY4" fmla="*/ 5730 h 10495"/>
              <a:gd name="connsiteX5" fmla="*/ 16904 w 17026"/>
              <a:gd name="connsiteY5" fmla="*/ 88 h 10495"/>
              <a:gd name="connsiteX6" fmla="*/ 11655 w 17026"/>
              <a:gd name="connsiteY6" fmla="*/ 985 h 10495"/>
              <a:gd name="connsiteX0" fmla="*/ 11655 w 17065"/>
              <a:gd name="connsiteY0" fmla="*/ 985 h 10495"/>
              <a:gd name="connsiteX1" fmla="*/ 2095 w 17065"/>
              <a:gd name="connsiteY1" fmla="*/ 5098 h 10495"/>
              <a:gd name="connsiteX2" fmla="*/ 37 w 17065"/>
              <a:gd name="connsiteY2" fmla="*/ 10482 h 10495"/>
              <a:gd name="connsiteX3" fmla="*/ 3039 w 17065"/>
              <a:gd name="connsiteY3" fmla="*/ 6586 h 10495"/>
              <a:gd name="connsiteX4" fmla="*/ 15070 w 17065"/>
              <a:gd name="connsiteY4" fmla="*/ 5730 h 10495"/>
              <a:gd name="connsiteX5" fmla="*/ 16904 w 17065"/>
              <a:gd name="connsiteY5" fmla="*/ 88 h 10495"/>
              <a:gd name="connsiteX6" fmla="*/ 11655 w 17065"/>
              <a:gd name="connsiteY6" fmla="*/ 985 h 10495"/>
              <a:gd name="connsiteX0" fmla="*/ 11054 w 17065"/>
              <a:gd name="connsiteY0" fmla="*/ 3594 h 10426"/>
              <a:gd name="connsiteX1" fmla="*/ 2095 w 17065"/>
              <a:gd name="connsiteY1" fmla="*/ 5029 h 10426"/>
              <a:gd name="connsiteX2" fmla="*/ 37 w 17065"/>
              <a:gd name="connsiteY2" fmla="*/ 10413 h 10426"/>
              <a:gd name="connsiteX3" fmla="*/ 3039 w 17065"/>
              <a:gd name="connsiteY3" fmla="*/ 6517 h 10426"/>
              <a:gd name="connsiteX4" fmla="*/ 15070 w 17065"/>
              <a:gd name="connsiteY4" fmla="*/ 5661 h 10426"/>
              <a:gd name="connsiteX5" fmla="*/ 16904 w 17065"/>
              <a:gd name="connsiteY5" fmla="*/ 19 h 10426"/>
              <a:gd name="connsiteX6" fmla="*/ 11054 w 17065"/>
              <a:gd name="connsiteY6" fmla="*/ 3594 h 10426"/>
              <a:gd name="connsiteX0" fmla="*/ 11054 w 17550"/>
              <a:gd name="connsiteY0" fmla="*/ 3342 h 10174"/>
              <a:gd name="connsiteX1" fmla="*/ 2095 w 17550"/>
              <a:gd name="connsiteY1" fmla="*/ 4777 h 10174"/>
              <a:gd name="connsiteX2" fmla="*/ 37 w 17550"/>
              <a:gd name="connsiteY2" fmla="*/ 10161 h 10174"/>
              <a:gd name="connsiteX3" fmla="*/ 3039 w 17550"/>
              <a:gd name="connsiteY3" fmla="*/ 6265 h 10174"/>
              <a:gd name="connsiteX4" fmla="*/ 15070 w 17550"/>
              <a:gd name="connsiteY4" fmla="*/ 5409 h 10174"/>
              <a:gd name="connsiteX5" fmla="*/ 17474 w 17550"/>
              <a:gd name="connsiteY5" fmla="*/ 20 h 10174"/>
              <a:gd name="connsiteX6" fmla="*/ 11054 w 17550"/>
              <a:gd name="connsiteY6" fmla="*/ 3342 h 10174"/>
              <a:gd name="connsiteX0" fmla="*/ 11054 w 17550"/>
              <a:gd name="connsiteY0" fmla="*/ 3322 h 10154"/>
              <a:gd name="connsiteX1" fmla="*/ 2095 w 17550"/>
              <a:gd name="connsiteY1" fmla="*/ 4757 h 10154"/>
              <a:gd name="connsiteX2" fmla="*/ 37 w 17550"/>
              <a:gd name="connsiteY2" fmla="*/ 10141 h 10154"/>
              <a:gd name="connsiteX3" fmla="*/ 3039 w 17550"/>
              <a:gd name="connsiteY3" fmla="*/ 6245 h 10154"/>
              <a:gd name="connsiteX4" fmla="*/ 15070 w 17550"/>
              <a:gd name="connsiteY4" fmla="*/ 5389 h 10154"/>
              <a:gd name="connsiteX5" fmla="*/ 17474 w 17550"/>
              <a:gd name="connsiteY5" fmla="*/ 0 h 10154"/>
              <a:gd name="connsiteX6" fmla="*/ 11054 w 17550"/>
              <a:gd name="connsiteY6" fmla="*/ 3322 h 10154"/>
              <a:gd name="connsiteX0" fmla="*/ 11054 w 17550"/>
              <a:gd name="connsiteY0" fmla="*/ 3348 h 10180"/>
              <a:gd name="connsiteX1" fmla="*/ 2095 w 17550"/>
              <a:gd name="connsiteY1" fmla="*/ 4783 h 10180"/>
              <a:gd name="connsiteX2" fmla="*/ 37 w 17550"/>
              <a:gd name="connsiteY2" fmla="*/ 10167 h 10180"/>
              <a:gd name="connsiteX3" fmla="*/ 3039 w 17550"/>
              <a:gd name="connsiteY3" fmla="*/ 6271 h 10180"/>
              <a:gd name="connsiteX4" fmla="*/ 15070 w 17550"/>
              <a:gd name="connsiteY4" fmla="*/ 5415 h 10180"/>
              <a:gd name="connsiteX5" fmla="*/ 17474 w 17550"/>
              <a:gd name="connsiteY5" fmla="*/ 26 h 10180"/>
              <a:gd name="connsiteX6" fmla="*/ 11078 w 17550"/>
              <a:gd name="connsiteY6" fmla="*/ 3313 h 10180"/>
              <a:gd name="connsiteX7" fmla="*/ 11054 w 17550"/>
              <a:gd name="connsiteY7" fmla="*/ 3348 h 10180"/>
              <a:gd name="connsiteX0" fmla="*/ 11687 w 17550"/>
              <a:gd name="connsiteY0" fmla="*/ 3457 h 10180"/>
              <a:gd name="connsiteX1" fmla="*/ 2095 w 17550"/>
              <a:gd name="connsiteY1" fmla="*/ 4783 h 10180"/>
              <a:gd name="connsiteX2" fmla="*/ 37 w 17550"/>
              <a:gd name="connsiteY2" fmla="*/ 10167 h 10180"/>
              <a:gd name="connsiteX3" fmla="*/ 3039 w 17550"/>
              <a:gd name="connsiteY3" fmla="*/ 6271 h 10180"/>
              <a:gd name="connsiteX4" fmla="*/ 15070 w 17550"/>
              <a:gd name="connsiteY4" fmla="*/ 5415 h 10180"/>
              <a:gd name="connsiteX5" fmla="*/ 17474 w 17550"/>
              <a:gd name="connsiteY5" fmla="*/ 26 h 10180"/>
              <a:gd name="connsiteX6" fmla="*/ 11078 w 17550"/>
              <a:gd name="connsiteY6" fmla="*/ 3313 h 10180"/>
              <a:gd name="connsiteX7" fmla="*/ 11687 w 17550"/>
              <a:gd name="connsiteY7" fmla="*/ 3457 h 10180"/>
              <a:gd name="connsiteX0" fmla="*/ 11687 w 17550"/>
              <a:gd name="connsiteY0" fmla="*/ 3456 h 10179"/>
              <a:gd name="connsiteX1" fmla="*/ 2095 w 17550"/>
              <a:gd name="connsiteY1" fmla="*/ 4782 h 10179"/>
              <a:gd name="connsiteX2" fmla="*/ 37 w 17550"/>
              <a:gd name="connsiteY2" fmla="*/ 10166 h 10179"/>
              <a:gd name="connsiteX3" fmla="*/ 3039 w 17550"/>
              <a:gd name="connsiteY3" fmla="*/ 6270 h 10179"/>
              <a:gd name="connsiteX4" fmla="*/ 15070 w 17550"/>
              <a:gd name="connsiteY4" fmla="*/ 5414 h 10179"/>
              <a:gd name="connsiteX5" fmla="*/ 17474 w 17550"/>
              <a:gd name="connsiteY5" fmla="*/ 25 h 10179"/>
              <a:gd name="connsiteX6" fmla="*/ 11687 w 17550"/>
              <a:gd name="connsiteY6" fmla="*/ 3456 h 10179"/>
              <a:gd name="connsiteX0" fmla="*/ 12826 w 17550"/>
              <a:gd name="connsiteY0" fmla="*/ 3025 h 10182"/>
              <a:gd name="connsiteX1" fmla="*/ 2095 w 17550"/>
              <a:gd name="connsiteY1" fmla="*/ 4785 h 10182"/>
              <a:gd name="connsiteX2" fmla="*/ 37 w 17550"/>
              <a:gd name="connsiteY2" fmla="*/ 10169 h 10182"/>
              <a:gd name="connsiteX3" fmla="*/ 3039 w 17550"/>
              <a:gd name="connsiteY3" fmla="*/ 6273 h 10182"/>
              <a:gd name="connsiteX4" fmla="*/ 15070 w 17550"/>
              <a:gd name="connsiteY4" fmla="*/ 5417 h 10182"/>
              <a:gd name="connsiteX5" fmla="*/ 17474 w 17550"/>
              <a:gd name="connsiteY5" fmla="*/ 28 h 10182"/>
              <a:gd name="connsiteX6" fmla="*/ 12826 w 17550"/>
              <a:gd name="connsiteY6" fmla="*/ 3025 h 10182"/>
              <a:gd name="connsiteX0" fmla="*/ 12826 w 17550"/>
              <a:gd name="connsiteY0" fmla="*/ 3027 h 10184"/>
              <a:gd name="connsiteX1" fmla="*/ 2095 w 17550"/>
              <a:gd name="connsiteY1" fmla="*/ 4787 h 10184"/>
              <a:gd name="connsiteX2" fmla="*/ 37 w 17550"/>
              <a:gd name="connsiteY2" fmla="*/ 10171 h 10184"/>
              <a:gd name="connsiteX3" fmla="*/ 3039 w 17550"/>
              <a:gd name="connsiteY3" fmla="*/ 6275 h 10184"/>
              <a:gd name="connsiteX4" fmla="*/ 15070 w 17550"/>
              <a:gd name="connsiteY4" fmla="*/ 5419 h 10184"/>
              <a:gd name="connsiteX5" fmla="*/ 17474 w 17550"/>
              <a:gd name="connsiteY5" fmla="*/ 30 h 10184"/>
              <a:gd name="connsiteX6" fmla="*/ 12826 w 17550"/>
              <a:gd name="connsiteY6" fmla="*/ 3027 h 10184"/>
              <a:gd name="connsiteX0" fmla="*/ 13997 w 17550"/>
              <a:gd name="connsiteY0" fmla="*/ 3494 h 10181"/>
              <a:gd name="connsiteX1" fmla="*/ 2095 w 17550"/>
              <a:gd name="connsiteY1" fmla="*/ 4784 h 10181"/>
              <a:gd name="connsiteX2" fmla="*/ 37 w 17550"/>
              <a:gd name="connsiteY2" fmla="*/ 10168 h 10181"/>
              <a:gd name="connsiteX3" fmla="*/ 3039 w 17550"/>
              <a:gd name="connsiteY3" fmla="*/ 6272 h 10181"/>
              <a:gd name="connsiteX4" fmla="*/ 15070 w 17550"/>
              <a:gd name="connsiteY4" fmla="*/ 5416 h 10181"/>
              <a:gd name="connsiteX5" fmla="*/ 17474 w 17550"/>
              <a:gd name="connsiteY5" fmla="*/ 27 h 10181"/>
              <a:gd name="connsiteX6" fmla="*/ 13997 w 17550"/>
              <a:gd name="connsiteY6" fmla="*/ 3494 h 10181"/>
              <a:gd name="connsiteX0" fmla="*/ 13238 w 17550"/>
              <a:gd name="connsiteY0" fmla="*/ 3313 h 10181"/>
              <a:gd name="connsiteX1" fmla="*/ 2095 w 17550"/>
              <a:gd name="connsiteY1" fmla="*/ 4784 h 10181"/>
              <a:gd name="connsiteX2" fmla="*/ 37 w 17550"/>
              <a:gd name="connsiteY2" fmla="*/ 10168 h 10181"/>
              <a:gd name="connsiteX3" fmla="*/ 3039 w 17550"/>
              <a:gd name="connsiteY3" fmla="*/ 6272 h 10181"/>
              <a:gd name="connsiteX4" fmla="*/ 15070 w 17550"/>
              <a:gd name="connsiteY4" fmla="*/ 5416 h 10181"/>
              <a:gd name="connsiteX5" fmla="*/ 17474 w 17550"/>
              <a:gd name="connsiteY5" fmla="*/ 27 h 10181"/>
              <a:gd name="connsiteX6" fmla="*/ 13238 w 17550"/>
              <a:gd name="connsiteY6" fmla="*/ 3313 h 10181"/>
              <a:gd name="connsiteX0" fmla="*/ 13238 w 17553"/>
              <a:gd name="connsiteY0" fmla="*/ 3313 h 10181"/>
              <a:gd name="connsiteX1" fmla="*/ 2095 w 17553"/>
              <a:gd name="connsiteY1" fmla="*/ 4784 h 10181"/>
              <a:gd name="connsiteX2" fmla="*/ 37 w 17553"/>
              <a:gd name="connsiteY2" fmla="*/ 10168 h 10181"/>
              <a:gd name="connsiteX3" fmla="*/ 3039 w 17553"/>
              <a:gd name="connsiteY3" fmla="*/ 6272 h 10181"/>
              <a:gd name="connsiteX4" fmla="*/ 15102 w 17553"/>
              <a:gd name="connsiteY4" fmla="*/ 5090 h 10181"/>
              <a:gd name="connsiteX5" fmla="*/ 17474 w 17553"/>
              <a:gd name="connsiteY5" fmla="*/ 27 h 10181"/>
              <a:gd name="connsiteX6" fmla="*/ 13238 w 17553"/>
              <a:gd name="connsiteY6" fmla="*/ 3313 h 10181"/>
              <a:gd name="connsiteX0" fmla="*/ 13230 w 17545"/>
              <a:gd name="connsiteY0" fmla="*/ 3313 h 10181"/>
              <a:gd name="connsiteX1" fmla="*/ 2087 w 17545"/>
              <a:gd name="connsiteY1" fmla="*/ 4784 h 10181"/>
              <a:gd name="connsiteX2" fmla="*/ 29 w 17545"/>
              <a:gd name="connsiteY2" fmla="*/ 10168 h 10181"/>
              <a:gd name="connsiteX3" fmla="*/ 3031 w 17545"/>
              <a:gd name="connsiteY3" fmla="*/ 6272 h 10181"/>
              <a:gd name="connsiteX4" fmla="*/ 15094 w 17545"/>
              <a:gd name="connsiteY4" fmla="*/ 5090 h 10181"/>
              <a:gd name="connsiteX5" fmla="*/ 17466 w 17545"/>
              <a:gd name="connsiteY5" fmla="*/ 27 h 10181"/>
              <a:gd name="connsiteX6" fmla="*/ 13230 w 17545"/>
              <a:gd name="connsiteY6" fmla="*/ 3313 h 10181"/>
              <a:gd name="connsiteX0" fmla="*/ 13230 w 17545"/>
              <a:gd name="connsiteY0" fmla="*/ 3313 h 10181"/>
              <a:gd name="connsiteX1" fmla="*/ 2087 w 17545"/>
              <a:gd name="connsiteY1" fmla="*/ 4784 h 10181"/>
              <a:gd name="connsiteX2" fmla="*/ 29 w 17545"/>
              <a:gd name="connsiteY2" fmla="*/ 10168 h 10181"/>
              <a:gd name="connsiteX3" fmla="*/ 3031 w 17545"/>
              <a:gd name="connsiteY3" fmla="*/ 6272 h 10181"/>
              <a:gd name="connsiteX4" fmla="*/ 15094 w 17545"/>
              <a:gd name="connsiteY4" fmla="*/ 5090 h 10181"/>
              <a:gd name="connsiteX5" fmla="*/ 17466 w 17545"/>
              <a:gd name="connsiteY5" fmla="*/ 27 h 10181"/>
              <a:gd name="connsiteX6" fmla="*/ 13230 w 17545"/>
              <a:gd name="connsiteY6" fmla="*/ 3313 h 10181"/>
              <a:gd name="connsiteX0" fmla="*/ 13230 w 17545"/>
              <a:gd name="connsiteY0" fmla="*/ 3316 h 10184"/>
              <a:gd name="connsiteX1" fmla="*/ 2087 w 17545"/>
              <a:gd name="connsiteY1" fmla="*/ 4787 h 10184"/>
              <a:gd name="connsiteX2" fmla="*/ 29 w 17545"/>
              <a:gd name="connsiteY2" fmla="*/ 10171 h 10184"/>
              <a:gd name="connsiteX3" fmla="*/ 3031 w 17545"/>
              <a:gd name="connsiteY3" fmla="*/ 6275 h 10184"/>
              <a:gd name="connsiteX4" fmla="*/ 15094 w 17545"/>
              <a:gd name="connsiteY4" fmla="*/ 5093 h 10184"/>
              <a:gd name="connsiteX5" fmla="*/ 17466 w 17545"/>
              <a:gd name="connsiteY5" fmla="*/ 30 h 10184"/>
              <a:gd name="connsiteX6" fmla="*/ 13230 w 17545"/>
              <a:gd name="connsiteY6" fmla="*/ 3316 h 10184"/>
              <a:gd name="connsiteX0" fmla="*/ 13230 w 17545"/>
              <a:gd name="connsiteY0" fmla="*/ 3297 h 10165"/>
              <a:gd name="connsiteX1" fmla="*/ 2087 w 17545"/>
              <a:gd name="connsiteY1" fmla="*/ 4768 h 10165"/>
              <a:gd name="connsiteX2" fmla="*/ 29 w 17545"/>
              <a:gd name="connsiteY2" fmla="*/ 10152 h 10165"/>
              <a:gd name="connsiteX3" fmla="*/ 3031 w 17545"/>
              <a:gd name="connsiteY3" fmla="*/ 6256 h 10165"/>
              <a:gd name="connsiteX4" fmla="*/ 15094 w 17545"/>
              <a:gd name="connsiteY4" fmla="*/ 5074 h 10165"/>
              <a:gd name="connsiteX5" fmla="*/ 17466 w 17545"/>
              <a:gd name="connsiteY5" fmla="*/ 11 h 10165"/>
              <a:gd name="connsiteX6" fmla="*/ 13230 w 17545"/>
              <a:gd name="connsiteY6" fmla="*/ 3297 h 10165"/>
              <a:gd name="connsiteX0" fmla="*/ 13230 w 17466"/>
              <a:gd name="connsiteY0" fmla="*/ 3297 h 10165"/>
              <a:gd name="connsiteX1" fmla="*/ 2087 w 17466"/>
              <a:gd name="connsiteY1" fmla="*/ 4768 h 10165"/>
              <a:gd name="connsiteX2" fmla="*/ 29 w 17466"/>
              <a:gd name="connsiteY2" fmla="*/ 10152 h 10165"/>
              <a:gd name="connsiteX3" fmla="*/ 3031 w 17466"/>
              <a:gd name="connsiteY3" fmla="*/ 6256 h 10165"/>
              <a:gd name="connsiteX4" fmla="*/ 15094 w 17466"/>
              <a:gd name="connsiteY4" fmla="*/ 5074 h 10165"/>
              <a:gd name="connsiteX5" fmla="*/ 17466 w 17466"/>
              <a:gd name="connsiteY5" fmla="*/ 11 h 10165"/>
              <a:gd name="connsiteX6" fmla="*/ 13230 w 17466"/>
              <a:gd name="connsiteY6" fmla="*/ 3297 h 10165"/>
              <a:gd name="connsiteX0" fmla="*/ 13230 w 17472"/>
              <a:gd name="connsiteY0" fmla="*/ 3297 h 10165"/>
              <a:gd name="connsiteX1" fmla="*/ 2087 w 17472"/>
              <a:gd name="connsiteY1" fmla="*/ 4768 h 10165"/>
              <a:gd name="connsiteX2" fmla="*/ 29 w 17472"/>
              <a:gd name="connsiteY2" fmla="*/ 10152 h 10165"/>
              <a:gd name="connsiteX3" fmla="*/ 3031 w 17472"/>
              <a:gd name="connsiteY3" fmla="*/ 6256 h 10165"/>
              <a:gd name="connsiteX4" fmla="*/ 15094 w 17472"/>
              <a:gd name="connsiteY4" fmla="*/ 5074 h 10165"/>
              <a:gd name="connsiteX5" fmla="*/ 17466 w 17472"/>
              <a:gd name="connsiteY5" fmla="*/ 11 h 10165"/>
              <a:gd name="connsiteX6" fmla="*/ 13230 w 17472"/>
              <a:gd name="connsiteY6" fmla="*/ 3297 h 10165"/>
              <a:gd name="connsiteX0" fmla="*/ 13230 w 17472"/>
              <a:gd name="connsiteY0" fmla="*/ 2972 h 10166"/>
              <a:gd name="connsiteX1" fmla="*/ 2087 w 17472"/>
              <a:gd name="connsiteY1" fmla="*/ 4769 h 10166"/>
              <a:gd name="connsiteX2" fmla="*/ 29 w 17472"/>
              <a:gd name="connsiteY2" fmla="*/ 10153 h 10166"/>
              <a:gd name="connsiteX3" fmla="*/ 3031 w 17472"/>
              <a:gd name="connsiteY3" fmla="*/ 6257 h 10166"/>
              <a:gd name="connsiteX4" fmla="*/ 15094 w 17472"/>
              <a:gd name="connsiteY4" fmla="*/ 5075 h 10166"/>
              <a:gd name="connsiteX5" fmla="*/ 17466 w 17472"/>
              <a:gd name="connsiteY5" fmla="*/ 12 h 10166"/>
              <a:gd name="connsiteX6" fmla="*/ 13230 w 17472"/>
              <a:gd name="connsiteY6" fmla="*/ 2972 h 10166"/>
              <a:gd name="connsiteX0" fmla="*/ 13230 w 17472"/>
              <a:gd name="connsiteY0" fmla="*/ 2577 h 10169"/>
              <a:gd name="connsiteX1" fmla="*/ 2087 w 17472"/>
              <a:gd name="connsiteY1" fmla="*/ 4772 h 10169"/>
              <a:gd name="connsiteX2" fmla="*/ 29 w 17472"/>
              <a:gd name="connsiteY2" fmla="*/ 10156 h 10169"/>
              <a:gd name="connsiteX3" fmla="*/ 3031 w 17472"/>
              <a:gd name="connsiteY3" fmla="*/ 6260 h 10169"/>
              <a:gd name="connsiteX4" fmla="*/ 15094 w 17472"/>
              <a:gd name="connsiteY4" fmla="*/ 5078 h 10169"/>
              <a:gd name="connsiteX5" fmla="*/ 17466 w 17472"/>
              <a:gd name="connsiteY5" fmla="*/ 15 h 10169"/>
              <a:gd name="connsiteX6" fmla="*/ 13230 w 17472"/>
              <a:gd name="connsiteY6" fmla="*/ 2577 h 10169"/>
              <a:gd name="connsiteX0" fmla="*/ 13223 w 17465"/>
              <a:gd name="connsiteY0" fmla="*/ 2577 h 10193"/>
              <a:gd name="connsiteX1" fmla="*/ 2080 w 17465"/>
              <a:gd name="connsiteY1" fmla="*/ 4772 h 10193"/>
              <a:gd name="connsiteX2" fmla="*/ 22 w 17465"/>
              <a:gd name="connsiteY2" fmla="*/ 10156 h 10193"/>
              <a:gd name="connsiteX3" fmla="*/ 2866 w 17465"/>
              <a:gd name="connsiteY3" fmla="*/ 7056 h 10193"/>
              <a:gd name="connsiteX4" fmla="*/ 15087 w 17465"/>
              <a:gd name="connsiteY4" fmla="*/ 5078 h 10193"/>
              <a:gd name="connsiteX5" fmla="*/ 17459 w 17465"/>
              <a:gd name="connsiteY5" fmla="*/ 15 h 10193"/>
              <a:gd name="connsiteX6" fmla="*/ 13223 w 17465"/>
              <a:gd name="connsiteY6" fmla="*/ 2577 h 10193"/>
              <a:gd name="connsiteX0" fmla="*/ 13221 w 17463"/>
              <a:gd name="connsiteY0" fmla="*/ 2577 h 10167"/>
              <a:gd name="connsiteX1" fmla="*/ 2110 w 17463"/>
              <a:gd name="connsiteY1" fmla="*/ 5858 h 10167"/>
              <a:gd name="connsiteX2" fmla="*/ 20 w 17463"/>
              <a:gd name="connsiteY2" fmla="*/ 10156 h 10167"/>
              <a:gd name="connsiteX3" fmla="*/ 2864 w 17463"/>
              <a:gd name="connsiteY3" fmla="*/ 7056 h 10167"/>
              <a:gd name="connsiteX4" fmla="*/ 15085 w 17463"/>
              <a:gd name="connsiteY4" fmla="*/ 5078 h 10167"/>
              <a:gd name="connsiteX5" fmla="*/ 17457 w 17463"/>
              <a:gd name="connsiteY5" fmla="*/ 15 h 10167"/>
              <a:gd name="connsiteX6" fmla="*/ 13221 w 17463"/>
              <a:gd name="connsiteY6" fmla="*/ 2577 h 10167"/>
              <a:gd name="connsiteX0" fmla="*/ 13221 w 17463"/>
              <a:gd name="connsiteY0" fmla="*/ 2577 h 10164"/>
              <a:gd name="connsiteX1" fmla="*/ 2110 w 17463"/>
              <a:gd name="connsiteY1" fmla="*/ 5858 h 10164"/>
              <a:gd name="connsiteX2" fmla="*/ 20 w 17463"/>
              <a:gd name="connsiteY2" fmla="*/ 10156 h 10164"/>
              <a:gd name="connsiteX3" fmla="*/ 2864 w 17463"/>
              <a:gd name="connsiteY3" fmla="*/ 7056 h 10164"/>
              <a:gd name="connsiteX4" fmla="*/ 10143 w 17463"/>
              <a:gd name="connsiteY4" fmla="*/ 10069 h 10164"/>
              <a:gd name="connsiteX5" fmla="*/ 15085 w 17463"/>
              <a:gd name="connsiteY5" fmla="*/ 5078 h 10164"/>
              <a:gd name="connsiteX6" fmla="*/ 17457 w 17463"/>
              <a:gd name="connsiteY6" fmla="*/ 15 h 10164"/>
              <a:gd name="connsiteX7" fmla="*/ 13221 w 17463"/>
              <a:gd name="connsiteY7" fmla="*/ 2577 h 10164"/>
              <a:gd name="connsiteX0" fmla="*/ 13221 w 17463"/>
              <a:gd name="connsiteY0" fmla="*/ 2577 h 10164"/>
              <a:gd name="connsiteX1" fmla="*/ 2110 w 17463"/>
              <a:gd name="connsiteY1" fmla="*/ 5858 h 10164"/>
              <a:gd name="connsiteX2" fmla="*/ 20 w 17463"/>
              <a:gd name="connsiteY2" fmla="*/ 10156 h 10164"/>
              <a:gd name="connsiteX3" fmla="*/ 2864 w 17463"/>
              <a:gd name="connsiteY3" fmla="*/ 7056 h 10164"/>
              <a:gd name="connsiteX4" fmla="*/ 10143 w 17463"/>
              <a:gd name="connsiteY4" fmla="*/ 10069 h 10164"/>
              <a:gd name="connsiteX5" fmla="*/ 15085 w 17463"/>
              <a:gd name="connsiteY5" fmla="*/ 5078 h 10164"/>
              <a:gd name="connsiteX6" fmla="*/ 17457 w 17463"/>
              <a:gd name="connsiteY6" fmla="*/ 15 h 10164"/>
              <a:gd name="connsiteX7" fmla="*/ 13221 w 17463"/>
              <a:gd name="connsiteY7" fmla="*/ 2577 h 10164"/>
              <a:gd name="connsiteX0" fmla="*/ 13276 w 17518"/>
              <a:gd name="connsiteY0" fmla="*/ 2577 h 10425"/>
              <a:gd name="connsiteX1" fmla="*/ 2165 w 17518"/>
              <a:gd name="connsiteY1" fmla="*/ 5858 h 10425"/>
              <a:gd name="connsiteX2" fmla="*/ 75 w 17518"/>
              <a:gd name="connsiteY2" fmla="*/ 10156 h 10425"/>
              <a:gd name="connsiteX3" fmla="*/ 4026 w 17518"/>
              <a:gd name="connsiteY3" fmla="*/ 9987 h 10425"/>
              <a:gd name="connsiteX4" fmla="*/ 10198 w 17518"/>
              <a:gd name="connsiteY4" fmla="*/ 10069 h 10425"/>
              <a:gd name="connsiteX5" fmla="*/ 15140 w 17518"/>
              <a:gd name="connsiteY5" fmla="*/ 5078 h 10425"/>
              <a:gd name="connsiteX6" fmla="*/ 17512 w 17518"/>
              <a:gd name="connsiteY6" fmla="*/ 15 h 10425"/>
              <a:gd name="connsiteX7" fmla="*/ 13276 w 17518"/>
              <a:gd name="connsiteY7" fmla="*/ 2577 h 10425"/>
              <a:gd name="connsiteX0" fmla="*/ 13218 w 17460"/>
              <a:gd name="connsiteY0" fmla="*/ 2577 h 10434"/>
              <a:gd name="connsiteX1" fmla="*/ 2107 w 17460"/>
              <a:gd name="connsiteY1" fmla="*/ 5858 h 10434"/>
              <a:gd name="connsiteX2" fmla="*/ 80 w 17460"/>
              <a:gd name="connsiteY2" fmla="*/ 9432 h 10434"/>
              <a:gd name="connsiteX3" fmla="*/ 3968 w 17460"/>
              <a:gd name="connsiteY3" fmla="*/ 9987 h 10434"/>
              <a:gd name="connsiteX4" fmla="*/ 10140 w 17460"/>
              <a:gd name="connsiteY4" fmla="*/ 10069 h 10434"/>
              <a:gd name="connsiteX5" fmla="*/ 15082 w 17460"/>
              <a:gd name="connsiteY5" fmla="*/ 5078 h 10434"/>
              <a:gd name="connsiteX6" fmla="*/ 17454 w 17460"/>
              <a:gd name="connsiteY6" fmla="*/ 15 h 10434"/>
              <a:gd name="connsiteX7" fmla="*/ 13218 w 17460"/>
              <a:gd name="connsiteY7" fmla="*/ 2577 h 10434"/>
              <a:gd name="connsiteX0" fmla="*/ 13218 w 17460"/>
              <a:gd name="connsiteY0" fmla="*/ 2577 h 10152"/>
              <a:gd name="connsiteX1" fmla="*/ 2107 w 17460"/>
              <a:gd name="connsiteY1" fmla="*/ 5858 h 10152"/>
              <a:gd name="connsiteX2" fmla="*/ 80 w 17460"/>
              <a:gd name="connsiteY2" fmla="*/ 9432 h 10152"/>
              <a:gd name="connsiteX3" fmla="*/ 3968 w 17460"/>
              <a:gd name="connsiteY3" fmla="*/ 9987 h 10152"/>
              <a:gd name="connsiteX4" fmla="*/ 16437 w 17460"/>
              <a:gd name="connsiteY4" fmla="*/ 9671 h 10152"/>
              <a:gd name="connsiteX5" fmla="*/ 15082 w 17460"/>
              <a:gd name="connsiteY5" fmla="*/ 5078 h 10152"/>
              <a:gd name="connsiteX6" fmla="*/ 17454 w 17460"/>
              <a:gd name="connsiteY6" fmla="*/ 15 h 10152"/>
              <a:gd name="connsiteX7" fmla="*/ 13218 w 17460"/>
              <a:gd name="connsiteY7" fmla="*/ 2577 h 10152"/>
              <a:gd name="connsiteX0" fmla="*/ 13218 w 18026"/>
              <a:gd name="connsiteY0" fmla="*/ 2577 h 10145"/>
              <a:gd name="connsiteX1" fmla="*/ 2107 w 18026"/>
              <a:gd name="connsiteY1" fmla="*/ 5858 h 10145"/>
              <a:gd name="connsiteX2" fmla="*/ 80 w 18026"/>
              <a:gd name="connsiteY2" fmla="*/ 9432 h 10145"/>
              <a:gd name="connsiteX3" fmla="*/ 3968 w 18026"/>
              <a:gd name="connsiteY3" fmla="*/ 9987 h 10145"/>
              <a:gd name="connsiteX4" fmla="*/ 16437 w 18026"/>
              <a:gd name="connsiteY4" fmla="*/ 9671 h 10145"/>
              <a:gd name="connsiteX5" fmla="*/ 16759 w 18026"/>
              <a:gd name="connsiteY5" fmla="*/ 5187 h 10145"/>
              <a:gd name="connsiteX6" fmla="*/ 17454 w 18026"/>
              <a:gd name="connsiteY6" fmla="*/ 15 h 10145"/>
              <a:gd name="connsiteX7" fmla="*/ 13218 w 18026"/>
              <a:gd name="connsiteY7" fmla="*/ 2577 h 10145"/>
              <a:gd name="connsiteX0" fmla="*/ 13218 w 18026"/>
              <a:gd name="connsiteY0" fmla="*/ 2577 h 10145"/>
              <a:gd name="connsiteX1" fmla="*/ 2107 w 18026"/>
              <a:gd name="connsiteY1" fmla="*/ 5858 h 10145"/>
              <a:gd name="connsiteX2" fmla="*/ 80 w 18026"/>
              <a:gd name="connsiteY2" fmla="*/ 9432 h 10145"/>
              <a:gd name="connsiteX3" fmla="*/ 3968 w 18026"/>
              <a:gd name="connsiteY3" fmla="*/ 9987 h 10145"/>
              <a:gd name="connsiteX4" fmla="*/ 16437 w 18026"/>
              <a:gd name="connsiteY4" fmla="*/ 9671 h 10145"/>
              <a:gd name="connsiteX5" fmla="*/ 16759 w 18026"/>
              <a:gd name="connsiteY5" fmla="*/ 5187 h 10145"/>
              <a:gd name="connsiteX6" fmla="*/ 17454 w 18026"/>
              <a:gd name="connsiteY6" fmla="*/ 15 h 10145"/>
              <a:gd name="connsiteX7" fmla="*/ 13218 w 18026"/>
              <a:gd name="connsiteY7" fmla="*/ 2577 h 10145"/>
              <a:gd name="connsiteX0" fmla="*/ 13218 w 17498"/>
              <a:gd name="connsiteY0" fmla="*/ 2577 h 10145"/>
              <a:gd name="connsiteX1" fmla="*/ 2107 w 17498"/>
              <a:gd name="connsiteY1" fmla="*/ 5858 h 10145"/>
              <a:gd name="connsiteX2" fmla="*/ 80 w 17498"/>
              <a:gd name="connsiteY2" fmla="*/ 9432 h 10145"/>
              <a:gd name="connsiteX3" fmla="*/ 3968 w 17498"/>
              <a:gd name="connsiteY3" fmla="*/ 9987 h 10145"/>
              <a:gd name="connsiteX4" fmla="*/ 16437 w 17498"/>
              <a:gd name="connsiteY4" fmla="*/ 9671 h 10145"/>
              <a:gd name="connsiteX5" fmla="*/ 16759 w 17498"/>
              <a:gd name="connsiteY5" fmla="*/ 5187 h 10145"/>
              <a:gd name="connsiteX6" fmla="*/ 17454 w 17498"/>
              <a:gd name="connsiteY6" fmla="*/ 15 h 10145"/>
              <a:gd name="connsiteX7" fmla="*/ 13218 w 17498"/>
              <a:gd name="connsiteY7" fmla="*/ 2577 h 10145"/>
              <a:gd name="connsiteX0" fmla="*/ 13218 w 17456"/>
              <a:gd name="connsiteY0" fmla="*/ 2577 h 10781"/>
              <a:gd name="connsiteX1" fmla="*/ 2107 w 17456"/>
              <a:gd name="connsiteY1" fmla="*/ 5858 h 10781"/>
              <a:gd name="connsiteX2" fmla="*/ 80 w 17456"/>
              <a:gd name="connsiteY2" fmla="*/ 9432 h 10781"/>
              <a:gd name="connsiteX3" fmla="*/ 3968 w 17456"/>
              <a:gd name="connsiteY3" fmla="*/ 9987 h 10781"/>
              <a:gd name="connsiteX4" fmla="*/ 16437 w 17456"/>
              <a:gd name="connsiteY4" fmla="*/ 9671 h 10781"/>
              <a:gd name="connsiteX5" fmla="*/ 16759 w 17456"/>
              <a:gd name="connsiteY5" fmla="*/ 5187 h 10781"/>
              <a:gd name="connsiteX6" fmla="*/ 17454 w 17456"/>
              <a:gd name="connsiteY6" fmla="*/ 15 h 10781"/>
              <a:gd name="connsiteX7" fmla="*/ 13218 w 17456"/>
              <a:gd name="connsiteY7" fmla="*/ 2577 h 10781"/>
              <a:gd name="connsiteX0" fmla="*/ 13218 w 17456"/>
              <a:gd name="connsiteY0" fmla="*/ 2577 h 10093"/>
              <a:gd name="connsiteX1" fmla="*/ 2107 w 17456"/>
              <a:gd name="connsiteY1" fmla="*/ 5858 h 10093"/>
              <a:gd name="connsiteX2" fmla="*/ 80 w 17456"/>
              <a:gd name="connsiteY2" fmla="*/ 9432 h 10093"/>
              <a:gd name="connsiteX3" fmla="*/ 3968 w 17456"/>
              <a:gd name="connsiteY3" fmla="*/ 9987 h 10093"/>
              <a:gd name="connsiteX4" fmla="*/ 17038 w 17456"/>
              <a:gd name="connsiteY4" fmla="*/ 8585 h 10093"/>
              <a:gd name="connsiteX5" fmla="*/ 16759 w 17456"/>
              <a:gd name="connsiteY5" fmla="*/ 5187 h 10093"/>
              <a:gd name="connsiteX6" fmla="*/ 17454 w 17456"/>
              <a:gd name="connsiteY6" fmla="*/ 15 h 10093"/>
              <a:gd name="connsiteX7" fmla="*/ 13218 w 17456"/>
              <a:gd name="connsiteY7" fmla="*/ 2577 h 10093"/>
              <a:gd name="connsiteX0" fmla="*/ 13218 w 17456"/>
              <a:gd name="connsiteY0" fmla="*/ 2577 h 10091"/>
              <a:gd name="connsiteX1" fmla="*/ 2107 w 17456"/>
              <a:gd name="connsiteY1" fmla="*/ 5858 h 10091"/>
              <a:gd name="connsiteX2" fmla="*/ 80 w 17456"/>
              <a:gd name="connsiteY2" fmla="*/ 9432 h 10091"/>
              <a:gd name="connsiteX3" fmla="*/ 3968 w 17456"/>
              <a:gd name="connsiteY3" fmla="*/ 9987 h 10091"/>
              <a:gd name="connsiteX4" fmla="*/ 17038 w 17456"/>
              <a:gd name="connsiteY4" fmla="*/ 8585 h 10091"/>
              <a:gd name="connsiteX5" fmla="*/ 16759 w 17456"/>
              <a:gd name="connsiteY5" fmla="*/ 5187 h 10091"/>
              <a:gd name="connsiteX6" fmla="*/ 17454 w 17456"/>
              <a:gd name="connsiteY6" fmla="*/ 15 h 10091"/>
              <a:gd name="connsiteX7" fmla="*/ 13218 w 17456"/>
              <a:gd name="connsiteY7" fmla="*/ 2577 h 10091"/>
              <a:gd name="connsiteX0" fmla="*/ 13218 w 17456"/>
              <a:gd name="connsiteY0" fmla="*/ 2577 h 10059"/>
              <a:gd name="connsiteX1" fmla="*/ 2107 w 17456"/>
              <a:gd name="connsiteY1" fmla="*/ 5858 h 10059"/>
              <a:gd name="connsiteX2" fmla="*/ 80 w 17456"/>
              <a:gd name="connsiteY2" fmla="*/ 9432 h 10059"/>
              <a:gd name="connsiteX3" fmla="*/ 3968 w 17456"/>
              <a:gd name="connsiteY3" fmla="*/ 9987 h 10059"/>
              <a:gd name="connsiteX4" fmla="*/ 17038 w 17456"/>
              <a:gd name="connsiteY4" fmla="*/ 8585 h 10059"/>
              <a:gd name="connsiteX5" fmla="*/ 16759 w 17456"/>
              <a:gd name="connsiteY5" fmla="*/ 5187 h 10059"/>
              <a:gd name="connsiteX6" fmla="*/ 17454 w 17456"/>
              <a:gd name="connsiteY6" fmla="*/ 15 h 10059"/>
              <a:gd name="connsiteX7" fmla="*/ 13218 w 17456"/>
              <a:gd name="connsiteY7" fmla="*/ 2577 h 10059"/>
              <a:gd name="connsiteX0" fmla="*/ 13218 w 17456"/>
              <a:gd name="connsiteY0" fmla="*/ 2577 h 10208"/>
              <a:gd name="connsiteX1" fmla="*/ 2107 w 17456"/>
              <a:gd name="connsiteY1" fmla="*/ 5858 h 10208"/>
              <a:gd name="connsiteX2" fmla="*/ 80 w 17456"/>
              <a:gd name="connsiteY2" fmla="*/ 9432 h 10208"/>
              <a:gd name="connsiteX3" fmla="*/ 3968 w 17456"/>
              <a:gd name="connsiteY3" fmla="*/ 9987 h 10208"/>
              <a:gd name="connsiteX4" fmla="*/ 17323 w 17456"/>
              <a:gd name="connsiteY4" fmla="*/ 9779 h 10208"/>
              <a:gd name="connsiteX5" fmla="*/ 16759 w 17456"/>
              <a:gd name="connsiteY5" fmla="*/ 5187 h 10208"/>
              <a:gd name="connsiteX6" fmla="*/ 17454 w 17456"/>
              <a:gd name="connsiteY6" fmla="*/ 15 h 10208"/>
              <a:gd name="connsiteX7" fmla="*/ 13218 w 17456"/>
              <a:gd name="connsiteY7" fmla="*/ 2577 h 10208"/>
              <a:gd name="connsiteX0" fmla="*/ 13218 w 17456"/>
              <a:gd name="connsiteY0" fmla="*/ 2577 h 10208"/>
              <a:gd name="connsiteX1" fmla="*/ 2107 w 17456"/>
              <a:gd name="connsiteY1" fmla="*/ 5858 h 10208"/>
              <a:gd name="connsiteX2" fmla="*/ 80 w 17456"/>
              <a:gd name="connsiteY2" fmla="*/ 9432 h 10208"/>
              <a:gd name="connsiteX3" fmla="*/ 3968 w 17456"/>
              <a:gd name="connsiteY3" fmla="*/ 9987 h 10208"/>
              <a:gd name="connsiteX4" fmla="*/ 17323 w 17456"/>
              <a:gd name="connsiteY4" fmla="*/ 9779 h 10208"/>
              <a:gd name="connsiteX5" fmla="*/ 16759 w 17456"/>
              <a:gd name="connsiteY5" fmla="*/ 5187 h 10208"/>
              <a:gd name="connsiteX6" fmla="*/ 17454 w 17456"/>
              <a:gd name="connsiteY6" fmla="*/ 15 h 10208"/>
              <a:gd name="connsiteX7" fmla="*/ 13218 w 17456"/>
              <a:gd name="connsiteY7" fmla="*/ 2577 h 10208"/>
              <a:gd name="connsiteX0" fmla="*/ 13218 w 17456"/>
              <a:gd name="connsiteY0" fmla="*/ 2577 h 10375"/>
              <a:gd name="connsiteX1" fmla="*/ 2107 w 17456"/>
              <a:gd name="connsiteY1" fmla="*/ 5858 h 10375"/>
              <a:gd name="connsiteX2" fmla="*/ 80 w 17456"/>
              <a:gd name="connsiteY2" fmla="*/ 10083 h 10375"/>
              <a:gd name="connsiteX3" fmla="*/ 3968 w 17456"/>
              <a:gd name="connsiteY3" fmla="*/ 9987 h 10375"/>
              <a:gd name="connsiteX4" fmla="*/ 17323 w 17456"/>
              <a:gd name="connsiteY4" fmla="*/ 9779 h 10375"/>
              <a:gd name="connsiteX5" fmla="*/ 16759 w 17456"/>
              <a:gd name="connsiteY5" fmla="*/ 5187 h 10375"/>
              <a:gd name="connsiteX6" fmla="*/ 17454 w 17456"/>
              <a:gd name="connsiteY6" fmla="*/ 15 h 10375"/>
              <a:gd name="connsiteX7" fmla="*/ 13218 w 17456"/>
              <a:gd name="connsiteY7" fmla="*/ 2577 h 10375"/>
              <a:gd name="connsiteX0" fmla="*/ 13218 w 17456"/>
              <a:gd name="connsiteY0" fmla="*/ 2577 h 10176"/>
              <a:gd name="connsiteX1" fmla="*/ 2107 w 17456"/>
              <a:gd name="connsiteY1" fmla="*/ 5858 h 10176"/>
              <a:gd name="connsiteX2" fmla="*/ 80 w 17456"/>
              <a:gd name="connsiteY2" fmla="*/ 10083 h 10176"/>
              <a:gd name="connsiteX3" fmla="*/ 3968 w 17456"/>
              <a:gd name="connsiteY3" fmla="*/ 9987 h 10176"/>
              <a:gd name="connsiteX4" fmla="*/ 17323 w 17456"/>
              <a:gd name="connsiteY4" fmla="*/ 9779 h 10176"/>
              <a:gd name="connsiteX5" fmla="*/ 16759 w 17456"/>
              <a:gd name="connsiteY5" fmla="*/ 5187 h 10176"/>
              <a:gd name="connsiteX6" fmla="*/ 17454 w 17456"/>
              <a:gd name="connsiteY6" fmla="*/ 15 h 10176"/>
              <a:gd name="connsiteX7" fmla="*/ 13218 w 17456"/>
              <a:gd name="connsiteY7" fmla="*/ 2577 h 10176"/>
              <a:gd name="connsiteX0" fmla="*/ 13140 w 17378"/>
              <a:gd name="connsiteY0" fmla="*/ 2577 h 10176"/>
              <a:gd name="connsiteX1" fmla="*/ 2029 w 17378"/>
              <a:gd name="connsiteY1" fmla="*/ 5858 h 10176"/>
              <a:gd name="connsiteX2" fmla="*/ 2 w 17378"/>
              <a:gd name="connsiteY2" fmla="*/ 10083 h 10176"/>
              <a:gd name="connsiteX3" fmla="*/ 3890 w 17378"/>
              <a:gd name="connsiteY3" fmla="*/ 9987 h 10176"/>
              <a:gd name="connsiteX4" fmla="*/ 17245 w 17378"/>
              <a:gd name="connsiteY4" fmla="*/ 9779 h 10176"/>
              <a:gd name="connsiteX5" fmla="*/ 16681 w 17378"/>
              <a:gd name="connsiteY5" fmla="*/ 5187 h 10176"/>
              <a:gd name="connsiteX6" fmla="*/ 17376 w 17378"/>
              <a:gd name="connsiteY6" fmla="*/ 15 h 10176"/>
              <a:gd name="connsiteX7" fmla="*/ 13140 w 17378"/>
              <a:gd name="connsiteY7" fmla="*/ 2577 h 10176"/>
              <a:gd name="connsiteX0" fmla="*/ 13292 w 17530"/>
              <a:gd name="connsiteY0" fmla="*/ 3066 h 10665"/>
              <a:gd name="connsiteX1" fmla="*/ 1200 w 17530"/>
              <a:gd name="connsiteY1" fmla="*/ 195 h 10665"/>
              <a:gd name="connsiteX2" fmla="*/ 154 w 17530"/>
              <a:gd name="connsiteY2" fmla="*/ 10572 h 10665"/>
              <a:gd name="connsiteX3" fmla="*/ 4042 w 17530"/>
              <a:gd name="connsiteY3" fmla="*/ 10476 h 10665"/>
              <a:gd name="connsiteX4" fmla="*/ 17397 w 17530"/>
              <a:gd name="connsiteY4" fmla="*/ 10268 h 10665"/>
              <a:gd name="connsiteX5" fmla="*/ 16833 w 17530"/>
              <a:gd name="connsiteY5" fmla="*/ 5676 h 10665"/>
              <a:gd name="connsiteX6" fmla="*/ 17528 w 17530"/>
              <a:gd name="connsiteY6" fmla="*/ 504 h 10665"/>
              <a:gd name="connsiteX7" fmla="*/ 13292 w 17530"/>
              <a:gd name="connsiteY7" fmla="*/ 3066 h 10665"/>
              <a:gd name="connsiteX0" fmla="*/ 13292 w 17530"/>
              <a:gd name="connsiteY0" fmla="*/ 3076 h 10675"/>
              <a:gd name="connsiteX1" fmla="*/ 1200 w 17530"/>
              <a:gd name="connsiteY1" fmla="*/ 205 h 10675"/>
              <a:gd name="connsiteX2" fmla="*/ 154 w 17530"/>
              <a:gd name="connsiteY2" fmla="*/ 10582 h 10675"/>
              <a:gd name="connsiteX3" fmla="*/ 4042 w 17530"/>
              <a:gd name="connsiteY3" fmla="*/ 10486 h 10675"/>
              <a:gd name="connsiteX4" fmla="*/ 17397 w 17530"/>
              <a:gd name="connsiteY4" fmla="*/ 10278 h 10675"/>
              <a:gd name="connsiteX5" fmla="*/ 16833 w 17530"/>
              <a:gd name="connsiteY5" fmla="*/ 5686 h 10675"/>
              <a:gd name="connsiteX6" fmla="*/ 17528 w 17530"/>
              <a:gd name="connsiteY6" fmla="*/ 514 h 10675"/>
              <a:gd name="connsiteX7" fmla="*/ 13292 w 17530"/>
              <a:gd name="connsiteY7" fmla="*/ 3076 h 10675"/>
              <a:gd name="connsiteX0" fmla="*/ 13292 w 17530"/>
              <a:gd name="connsiteY0" fmla="*/ 3076 h 10675"/>
              <a:gd name="connsiteX1" fmla="*/ 1200 w 17530"/>
              <a:gd name="connsiteY1" fmla="*/ 205 h 10675"/>
              <a:gd name="connsiteX2" fmla="*/ 154 w 17530"/>
              <a:gd name="connsiteY2" fmla="*/ 10582 h 10675"/>
              <a:gd name="connsiteX3" fmla="*/ 4042 w 17530"/>
              <a:gd name="connsiteY3" fmla="*/ 10486 h 10675"/>
              <a:gd name="connsiteX4" fmla="*/ 17397 w 17530"/>
              <a:gd name="connsiteY4" fmla="*/ 10278 h 10675"/>
              <a:gd name="connsiteX5" fmla="*/ 16833 w 17530"/>
              <a:gd name="connsiteY5" fmla="*/ 5686 h 10675"/>
              <a:gd name="connsiteX6" fmla="*/ 17528 w 17530"/>
              <a:gd name="connsiteY6" fmla="*/ 514 h 10675"/>
              <a:gd name="connsiteX7" fmla="*/ 13292 w 17530"/>
              <a:gd name="connsiteY7" fmla="*/ 3076 h 10675"/>
              <a:gd name="connsiteX0" fmla="*/ 13139 w 17377"/>
              <a:gd name="connsiteY0" fmla="*/ 3076 h 10675"/>
              <a:gd name="connsiteX1" fmla="*/ 1047 w 17377"/>
              <a:gd name="connsiteY1" fmla="*/ 205 h 10675"/>
              <a:gd name="connsiteX2" fmla="*/ 1 w 17377"/>
              <a:gd name="connsiteY2" fmla="*/ 10582 h 10675"/>
              <a:gd name="connsiteX3" fmla="*/ 3889 w 17377"/>
              <a:gd name="connsiteY3" fmla="*/ 10486 h 10675"/>
              <a:gd name="connsiteX4" fmla="*/ 17244 w 17377"/>
              <a:gd name="connsiteY4" fmla="*/ 10278 h 10675"/>
              <a:gd name="connsiteX5" fmla="*/ 16680 w 17377"/>
              <a:gd name="connsiteY5" fmla="*/ 5686 h 10675"/>
              <a:gd name="connsiteX6" fmla="*/ 17375 w 17377"/>
              <a:gd name="connsiteY6" fmla="*/ 514 h 10675"/>
              <a:gd name="connsiteX7" fmla="*/ 13139 w 17377"/>
              <a:gd name="connsiteY7" fmla="*/ 3076 h 10675"/>
              <a:gd name="connsiteX0" fmla="*/ 13139 w 17377"/>
              <a:gd name="connsiteY0" fmla="*/ 2871 h 10470"/>
              <a:gd name="connsiteX1" fmla="*/ 1047 w 17377"/>
              <a:gd name="connsiteY1" fmla="*/ 0 h 10470"/>
              <a:gd name="connsiteX2" fmla="*/ 1 w 17377"/>
              <a:gd name="connsiteY2" fmla="*/ 10377 h 10470"/>
              <a:gd name="connsiteX3" fmla="*/ 3889 w 17377"/>
              <a:gd name="connsiteY3" fmla="*/ 10281 h 10470"/>
              <a:gd name="connsiteX4" fmla="*/ 17244 w 17377"/>
              <a:gd name="connsiteY4" fmla="*/ 10073 h 10470"/>
              <a:gd name="connsiteX5" fmla="*/ 16680 w 17377"/>
              <a:gd name="connsiteY5" fmla="*/ 5481 h 10470"/>
              <a:gd name="connsiteX6" fmla="*/ 17375 w 17377"/>
              <a:gd name="connsiteY6" fmla="*/ 309 h 10470"/>
              <a:gd name="connsiteX7" fmla="*/ 13139 w 17377"/>
              <a:gd name="connsiteY7" fmla="*/ 2871 h 10470"/>
              <a:gd name="connsiteX0" fmla="*/ 13139 w 17377"/>
              <a:gd name="connsiteY0" fmla="*/ 2871 h 10470"/>
              <a:gd name="connsiteX1" fmla="*/ 1047 w 17377"/>
              <a:gd name="connsiteY1" fmla="*/ 0 h 10470"/>
              <a:gd name="connsiteX2" fmla="*/ 1 w 17377"/>
              <a:gd name="connsiteY2" fmla="*/ 10377 h 10470"/>
              <a:gd name="connsiteX3" fmla="*/ 3889 w 17377"/>
              <a:gd name="connsiteY3" fmla="*/ 10281 h 10470"/>
              <a:gd name="connsiteX4" fmla="*/ 17244 w 17377"/>
              <a:gd name="connsiteY4" fmla="*/ 10073 h 10470"/>
              <a:gd name="connsiteX5" fmla="*/ 16680 w 17377"/>
              <a:gd name="connsiteY5" fmla="*/ 5481 h 10470"/>
              <a:gd name="connsiteX6" fmla="*/ 17375 w 17377"/>
              <a:gd name="connsiteY6" fmla="*/ 309 h 10470"/>
              <a:gd name="connsiteX7" fmla="*/ 13139 w 17377"/>
              <a:gd name="connsiteY7" fmla="*/ 2871 h 10470"/>
              <a:gd name="connsiteX0" fmla="*/ 13296 w 17534"/>
              <a:gd name="connsiteY0" fmla="*/ 2578 h 10177"/>
              <a:gd name="connsiteX1" fmla="*/ 2 w 17534"/>
              <a:gd name="connsiteY1" fmla="*/ 177 h 10177"/>
              <a:gd name="connsiteX2" fmla="*/ 158 w 17534"/>
              <a:gd name="connsiteY2" fmla="*/ 10084 h 10177"/>
              <a:gd name="connsiteX3" fmla="*/ 4046 w 17534"/>
              <a:gd name="connsiteY3" fmla="*/ 9988 h 10177"/>
              <a:gd name="connsiteX4" fmla="*/ 17401 w 17534"/>
              <a:gd name="connsiteY4" fmla="*/ 9780 h 10177"/>
              <a:gd name="connsiteX5" fmla="*/ 16837 w 17534"/>
              <a:gd name="connsiteY5" fmla="*/ 5188 h 10177"/>
              <a:gd name="connsiteX6" fmla="*/ 17532 w 17534"/>
              <a:gd name="connsiteY6" fmla="*/ 16 h 10177"/>
              <a:gd name="connsiteX7" fmla="*/ 13296 w 17534"/>
              <a:gd name="connsiteY7" fmla="*/ 2578 h 10177"/>
              <a:gd name="connsiteX0" fmla="*/ 17532 w 17534"/>
              <a:gd name="connsiteY0" fmla="*/ 871 h 11032"/>
              <a:gd name="connsiteX1" fmla="*/ 2 w 17534"/>
              <a:gd name="connsiteY1" fmla="*/ 1032 h 11032"/>
              <a:gd name="connsiteX2" fmla="*/ 158 w 17534"/>
              <a:gd name="connsiteY2" fmla="*/ 10939 h 11032"/>
              <a:gd name="connsiteX3" fmla="*/ 4046 w 17534"/>
              <a:gd name="connsiteY3" fmla="*/ 10843 h 11032"/>
              <a:gd name="connsiteX4" fmla="*/ 17401 w 17534"/>
              <a:gd name="connsiteY4" fmla="*/ 10635 h 11032"/>
              <a:gd name="connsiteX5" fmla="*/ 16837 w 17534"/>
              <a:gd name="connsiteY5" fmla="*/ 6043 h 11032"/>
              <a:gd name="connsiteX6" fmla="*/ 17532 w 17534"/>
              <a:gd name="connsiteY6" fmla="*/ 871 h 11032"/>
              <a:gd name="connsiteX0" fmla="*/ 17532 w 17534"/>
              <a:gd name="connsiteY0" fmla="*/ 639 h 10800"/>
              <a:gd name="connsiteX1" fmla="*/ 2 w 17534"/>
              <a:gd name="connsiteY1" fmla="*/ 800 h 10800"/>
              <a:gd name="connsiteX2" fmla="*/ 158 w 17534"/>
              <a:gd name="connsiteY2" fmla="*/ 10707 h 10800"/>
              <a:gd name="connsiteX3" fmla="*/ 4046 w 17534"/>
              <a:gd name="connsiteY3" fmla="*/ 10611 h 10800"/>
              <a:gd name="connsiteX4" fmla="*/ 17401 w 17534"/>
              <a:gd name="connsiteY4" fmla="*/ 10403 h 10800"/>
              <a:gd name="connsiteX5" fmla="*/ 16837 w 17534"/>
              <a:gd name="connsiteY5" fmla="*/ 5811 h 10800"/>
              <a:gd name="connsiteX6" fmla="*/ 17532 w 17534"/>
              <a:gd name="connsiteY6" fmla="*/ 639 h 10800"/>
              <a:gd name="connsiteX0" fmla="*/ 17658 w 17660"/>
              <a:gd name="connsiteY0" fmla="*/ 589 h 10750"/>
              <a:gd name="connsiteX1" fmla="*/ 1 w 17660"/>
              <a:gd name="connsiteY1" fmla="*/ 822 h 10750"/>
              <a:gd name="connsiteX2" fmla="*/ 284 w 17660"/>
              <a:gd name="connsiteY2" fmla="*/ 10657 h 10750"/>
              <a:gd name="connsiteX3" fmla="*/ 4172 w 17660"/>
              <a:gd name="connsiteY3" fmla="*/ 10561 h 10750"/>
              <a:gd name="connsiteX4" fmla="*/ 17527 w 17660"/>
              <a:gd name="connsiteY4" fmla="*/ 10353 h 10750"/>
              <a:gd name="connsiteX5" fmla="*/ 16963 w 17660"/>
              <a:gd name="connsiteY5" fmla="*/ 5761 h 10750"/>
              <a:gd name="connsiteX6" fmla="*/ 17658 w 17660"/>
              <a:gd name="connsiteY6" fmla="*/ 589 h 10750"/>
              <a:gd name="connsiteX0" fmla="*/ 17413 w 17415"/>
              <a:gd name="connsiteY0" fmla="*/ 589 h 10750"/>
              <a:gd name="connsiteX1" fmla="*/ 9 w 17415"/>
              <a:gd name="connsiteY1" fmla="*/ 822 h 10750"/>
              <a:gd name="connsiteX2" fmla="*/ 39 w 17415"/>
              <a:gd name="connsiteY2" fmla="*/ 10657 h 10750"/>
              <a:gd name="connsiteX3" fmla="*/ 3927 w 17415"/>
              <a:gd name="connsiteY3" fmla="*/ 10561 h 10750"/>
              <a:gd name="connsiteX4" fmla="*/ 17282 w 17415"/>
              <a:gd name="connsiteY4" fmla="*/ 10353 h 10750"/>
              <a:gd name="connsiteX5" fmla="*/ 16718 w 17415"/>
              <a:gd name="connsiteY5" fmla="*/ 5761 h 10750"/>
              <a:gd name="connsiteX6" fmla="*/ 17413 w 17415"/>
              <a:gd name="connsiteY6" fmla="*/ 589 h 10750"/>
              <a:gd name="connsiteX0" fmla="*/ 17413 w 17415"/>
              <a:gd name="connsiteY0" fmla="*/ 0 h 10161"/>
              <a:gd name="connsiteX1" fmla="*/ 9 w 17415"/>
              <a:gd name="connsiteY1" fmla="*/ 233 h 10161"/>
              <a:gd name="connsiteX2" fmla="*/ 39 w 17415"/>
              <a:gd name="connsiteY2" fmla="*/ 10068 h 10161"/>
              <a:gd name="connsiteX3" fmla="*/ 3927 w 17415"/>
              <a:gd name="connsiteY3" fmla="*/ 9972 h 10161"/>
              <a:gd name="connsiteX4" fmla="*/ 17282 w 17415"/>
              <a:gd name="connsiteY4" fmla="*/ 9764 h 10161"/>
              <a:gd name="connsiteX5" fmla="*/ 16718 w 17415"/>
              <a:gd name="connsiteY5" fmla="*/ 5172 h 10161"/>
              <a:gd name="connsiteX6" fmla="*/ 17413 w 17415"/>
              <a:gd name="connsiteY6" fmla="*/ 0 h 10161"/>
              <a:gd name="connsiteX0" fmla="*/ 17413 w 18402"/>
              <a:gd name="connsiteY0" fmla="*/ 0 h 10884"/>
              <a:gd name="connsiteX1" fmla="*/ 9 w 18402"/>
              <a:gd name="connsiteY1" fmla="*/ 233 h 10884"/>
              <a:gd name="connsiteX2" fmla="*/ 39 w 18402"/>
              <a:gd name="connsiteY2" fmla="*/ 10068 h 10884"/>
              <a:gd name="connsiteX3" fmla="*/ 17282 w 18402"/>
              <a:gd name="connsiteY3" fmla="*/ 9764 h 10884"/>
              <a:gd name="connsiteX4" fmla="*/ 16718 w 18402"/>
              <a:gd name="connsiteY4" fmla="*/ 5172 h 10884"/>
              <a:gd name="connsiteX5" fmla="*/ 17413 w 18402"/>
              <a:gd name="connsiteY5" fmla="*/ 0 h 10884"/>
              <a:gd name="connsiteX0" fmla="*/ 17413 w 18402"/>
              <a:gd name="connsiteY0" fmla="*/ 0 h 10237"/>
              <a:gd name="connsiteX1" fmla="*/ 9 w 18402"/>
              <a:gd name="connsiteY1" fmla="*/ 233 h 10237"/>
              <a:gd name="connsiteX2" fmla="*/ 39 w 18402"/>
              <a:gd name="connsiteY2" fmla="*/ 10068 h 10237"/>
              <a:gd name="connsiteX3" fmla="*/ 17282 w 18402"/>
              <a:gd name="connsiteY3" fmla="*/ 9764 h 10237"/>
              <a:gd name="connsiteX4" fmla="*/ 16718 w 18402"/>
              <a:gd name="connsiteY4" fmla="*/ 5172 h 10237"/>
              <a:gd name="connsiteX5" fmla="*/ 17413 w 18402"/>
              <a:gd name="connsiteY5" fmla="*/ 0 h 10237"/>
              <a:gd name="connsiteX0" fmla="*/ 17413 w 18015"/>
              <a:gd name="connsiteY0" fmla="*/ 0 h 10375"/>
              <a:gd name="connsiteX1" fmla="*/ 9 w 18015"/>
              <a:gd name="connsiteY1" fmla="*/ 233 h 10375"/>
              <a:gd name="connsiteX2" fmla="*/ 39 w 18015"/>
              <a:gd name="connsiteY2" fmla="*/ 10068 h 10375"/>
              <a:gd name="connsiteX3" fmla="*/ 16776 w 18015"/>
              <a:gd name="connsiteY3" fmla="*/ 9981 h 10375"/>
              <a:gd name="connsiteX4" fmla="*/ 16718 w 18015"/>
              <a:gd name="connsiteY4" fmla="*/ 5172 h 10375"/>
              <a:gd name="connsiteX5" fmla="*/ 17413 w 18015"/>
              <a:gd name="connsiteY5" fmla="*/ 0 h 10375"/>
              <a:gd name="connsiteX0" fmla="*/ 17413 w 18015"/>
              <a:gd name="connsiteY0" fmla="*/ 0 h 10375"/>
              <a:gd name="connsiteX1" fmla="*/ 9 w 18015"/>
              <a:gd name="connsiteY1" fmla="*/ 233 h 10375"/>
              <a:gd name="connsiteX2" fmla="*/ 39 w 18015"/>
              <a:gd name="connsiteY2" fmla="*/ 10068 h 10375"/>
              <a:gd name="connsiteX3" fmla="*/ 16776 w 18015"/>
              <a:gd name="connsiteY3" fmla="*/ 9981 h 10375"/>
              <a:gd name="connsiteX4" fmla="*/ 16718 w 18015"/>
              <a:gd name="connsiteY4" fmla="*/ 5172 h 10375"/>
              <a:gd name="connsiteX5" fmla="*/ 17413 w 18015"/>
              <a:gd name="connsiteY5" fmla="*/ 0 h 10375"/>
              <a:gd name="connsiteX0" fmla="*/ 17413 w 18015"/>
              <a:gd name="connsiteY0" fmla="*/ 0 h 10068"/>
              <a:gd name="connsiteX1" fmla="*/ 9 w 18015"/>
              <a:gd name="connsiteY1" fmla="*/ 233 h 10068"/>
              <a:gd name="connsiteX2" fmla="*/ 39 w 18015"/>
              <a:gd name="connsiteY2" fmla="*/ 10068 h 10068"/>
              <a:gd name="connsiteX3" fmla="*/ 16776 w 18015"/>
              <a:gd name="connsiteY3" fmla="*/ 9981 h 10068"/>
              <a:gd name="connsiteX4" fmla="*/ 16718 w 18015"/>
              <a:gd name="connsiteY4" fmla="*/ 5172 h 10068"/>
              <a:gd name="connsiteX5" fmla="*/ 17413 w 18015"/>
              <a:gd name="connsiteY5" fmla="*/ 0 h 10068"/>
              <a:gd name="connsiteX0" fmla="*/ 17413 w 17415"/>
              <a:gd name="connsiteY0" fmla="*/ 0 h 10068"/>
              <a:gd name="connsiteX1" fmla="*/ 9 w 17415"/>
              <a:gd name="connsiteY1" fmla="*/ 233 h 10068"/>
              <a:gd name="connsiteX2" fmla="*/ 39 w 17415"/>
              <a:gd name="connsiteY2" fmla="*/ 10068 h 10068"/>
              <a:gd name="connsiteX3" fmla="*/ 16776 w 17415"/>
              <a:gd name="connsiteY3" fmla="*/ 9981 h 10068"/>
              <a:gd name="connsiteX4" fmla="*/ 16718 w 17415"/>
              <a:gd name="connsiteY4" fmla="*/ 5172 h 10068"/>
              <a:gd name="connsiteX5" fmla="*/ 17413 w 17415"/>
              <a:gd name="connsiteY5" fmla="*/ 0 h 10068"/>
              <a:gd name="connsiteX0" fmla="*/ 17413 w 17415"/>
              <a:gd name="connsiteY0" fmla="*/ 0 h 10068"/>
              <a:gd name="connsiteX1" fmla="*/ 9 w 17415"/>
              <a:gd name="connsiteY1" fmla="*/ 233 h 10068"/>
              <a:gd name="connsiteX2" fmla="*/ 39 w 17415"/>
              <a:gd name="connsiteY2" fmla="*/ 10068 h 10068"/>
              <a:gd name="connsiteX3" fmla="*/ 17029 w 17415"/>
              <a:gd name="connsiteY3" fmla="*/ 9981 h 10068"/>
              <a:gd name="connsiteX4" fmla="*/ 16718 w 17415"/>
              <a:gd name="connsiteY4" fmla="*/ 5172 h 10068"/>
              <a:gd name="connsiteX5" fmla="*/ 17413 w 17415"/>
              <a:gd name="connsiteY5" fmla="*/ 0 h 10068"/>
              <a:gd name="connsiteX0" fmla="*/ 17413 w 17415"/>
              <a:gd name="connsiteY0" fmla="*/ 0 h 10068"/>
              <a:gd name="connsiteX1" fmla="*/ 9 w 17415"/>
              <a:gd name="connsiteY1" fmla="*/ 233 h 10068"/>
              <a:gd name="connsiteX2" fmla="*/ 39 w 17415"/>
              <a:gd name="connsiteY2" fmla="*/ 10068 h 10068"/>
              <a:gd name="connsiteX3" fmla="*/ 17029 w 17415"/>
              <a:gd name="connsiteY3" fmla="*/ 9981 h 10068"/>
              <a:gd name="connsiteX4" fmla="*/ 16718 w 17415"/>
              <a:gd name="connsiteY4" fmla="*/ 5172 h 10068"/>
              <a:gd name="connsiteX5" fmla="*/ 17413 w 17415"/>
              <a:gd name="connsiteY5" fmla="*/ 0 h 10068"/>
              <a:gd name="connsiteX0" fmla="*/ 17413 w 19379"/>
              <a:gd name="connsiteY0" fmla="*/ 0 h 10068"/>
              <a:gd name="connsiteX1" fmla="*/ 9 w 19379"/>
              <a:gd name="connsiteY1" fmla="*/ 233 h 10068"/>
              <a:gd name="connsiteX2" fmla="*/ 39 w 19379"/>
              <a:gd name="connsiteY2" fmla="*/ 10068 h 10068"/>
              <a:gd name="connsiteX3" fmla="*/ 17029 w 19379"/>
              <a:gd name="connsiteY3" fmla="*/ 9981 h 10068"/>
              <a:gd name="connsiteX4" fmla="*/ 17413 w 19379"/>
              <a:gd name="connsiteY4" fmla="*/ 0 h 10068"/>
              <a:gd name="connsiteX0" fmla="*/ 17413 w 18462"/>
              <a:gd name="connsiteY0" fmla="*/ 0 h 10068"/>
              <a:gd name="connsiteX1" fmla="*/ 9 w 18462"/>
              <a:gd name="connsiteY1" fmla="*/ 233 h 10068"/>
              <a:gd name="connsiteX2" fmla="*/ 39 w 18462"/>
              <a:gd name="connsiteY2" fmla="*/ 10068 h 10068"/>
              <a:gd name="connsiteX3" fmla="*/ 17029 w 18462"/>
              <a:gd name="connsiteY3" fmla="*/ 9981 h 10068"/>
              <a:gd name="connsiteX4" fmla="*/ 17413 w 18462"/>
              <a:gd name="connsiteY4" fmla="*/ 0 h 10068"/>
              <a:gd name="connsiteX0" fmla="*/ 17413 w 17450"/>
              <a:gd name="connsiteY0" fmla="*/ 0 h 10068"/>
              <a:gd name="connsiteX1" fmla="*/ 9 w 17450"/>
              <a:gd name="connsiteY1" fmla="*/ 233 h 10068"/>
              <a:gd name="connsiteX2" fmla="*/ 39 w 17450"/>
              <a:gd name="connsiteY2" fmla="*/ 10068 h 10068"/>
              <a:gd name="connsiteX3" fmla="*/ 17029 w 17450"/>
              <a:gd name="connsiteY3" fmla="*/ 9981 h 10068"/>
              <a:gd name="connsiteX4" fmla="*/ 17413 w 17450"/>
              <a:gd name="connsiteY4" fmla="*/ 0 h 10068"/>
              <a:gd name="connsiteX0" fmla="*/ 16780 w 17098"/>
              <a:gd name="connsiteY0" fmla="*/ 0 h 9851"/>
              <a:gd name="connsiteX1" fmla="*/ 9 w 17098"/>
              <a:gd name="connsiteY1" fmla="*/ 16 h 9851"/>
              <a:gd name="connsiteX2" fmla="*/ 39 w 17098"/>
              <a:gd name="connsiteY2" fmla="*/ 9851 h 9851"/>
              <a:gd name="connsiteX3" fmla="*/ 17029 w 17098"/>
              <a:gd name="connsiteY3" fmla="*/ 9764 h 9851"/>
              <a:gd name="connsiteX4" fmla="*/ 16780 w 17098"/>
              <a:gd name="connsiteY4" fmla="*/ 0 h 9851"/>
              <a:gd name="connsiteX0" fmla="*/ 9944 w 10031"/>
              <a:gd name="connsiteY0" fmla="*/ 0 h 10037"/>
              <a:gd name="connsiteX1" fmla="*/ 5 w 10031"/>
              <a:gd name="connsiteY1" fmla="*/ 53 h 10037"/>
              <a:gd name="connsiteX2" fmla="*/ 23 w 10031"/>
              <a:gd name="connsiteY2" fmla="*/ 10037 h 10037"/>
              <a:gd name="connsiteX3" fmla="*/ 9960 w 10031"/>
              <a:gd name="connsiteY3" fmla="*/ 9949 h 10037"/>
              <a:gd name="connsiteX4" fmla="*/ 9944 w 10031"/>
              <a:gd name="connsiteY4" fmla="*/ 0 h 10037"/>
              <a:gd name="connsiteX0" fmla="*/ 9944 w 9991"/>
              <a:gd name="connsiteY0" fmla="*/ 0 h 10037"/>
              <a:gd name="connsiteX1" fmla="*/ 5 w 9991"/>
              <a:gd name="connsiteY1" fmla="*/ 53 h 10037"/>
              <a:gd name="connsiteX2" fmla="*/ 23 w 9991"/>
              <a:gd name="connsiteY2" fmla="*/ 10037 h 10037"/>
              <a:gd name="connsiteX3" fmla="*/ 9960 w 9991"/>
              <a:gd name="connsiteY3" fmla="*/ 9949 h 10037"/>
              <a:gd name="connsiteX4" fmla="*/ 9944 w 9991"/>
              <a:gd name="connsiteY4" fmla="*/ 0 h 10037"/>
              <a:gd name="connsiteX0" fmla="*/ 9953 w 10017"/>
              <a:gd name="connsiteY0" fmla="*/ 0 h 10000"/>
              <a:gd name="connsiteX1" fmla="*/ 5 w 10017"/>
              <a:gd name="connsiteY1" fmla="*/ 53 h 10000"/>
              <a:gd name="connsiteX2" fmla="*/ 23 w 10017"/>
              <a:gd name="connsiteY2" fmla="*/ 10000 h 10000"/>
              <a:gd name="connsiteX3" fmla="*/ 9969 w 10017"/>
              <a:gd name="connsiteY3" fmla="*/ 9912 h 10000"/>
              <a:gd name="connsiteX4" fmla="*/ 9953 w 10017"/>
              <a:gd name="connsiteY4" fmla="*/ 0 h 10000"/>
              <a:gd name="connsiteX0" fmla="*/ 9953 w 9953"/>
              <a:gd name="connsiteY0" fmla="*/ 0 h 10000"/>
              <a:gd name="connsiteX1" fmla="*/ 5 w 9953"/>
              <a:gd name="connsiteY1" fmla="*/ 53 h 10000"/>
              <a:gd name="connsiteX2" fmla="*/ 23 w 9953"/>
              <a:gd name="connsiteY2" fmla="*/ 10000 h 10000"/>
              <a:gd name="connsiteX3" fmla="*/ 9802 w 9953"/>
              <a:gd name="connsiteY3" fmla="*/ 6325 h 10000"/>
              <a:gd name="connsiteX4" fmla="*/ 9953 w 9953"/>
              <a:gd name="connsiteY4" fmla="*/ 0 h 10000"/>
              <a:gd name="connsiteX0" fmla="*/ 10000 w 10037"/>
              <a:gd name="connsiteY0" fmla="*/ 0 h 10000"/>
              <a:gd name="connsiteX1" fmla="*/ 5 w 10037"/>
              <a:gd name="connsiteY1" fmla="*/ 53 h 10000"/>
              <a:gd name="connsiteX2" fmla="*/ 23 w 10037"/>
              <a:gd name="connsiteY2" fmla="*/ 10000 h 10000"/>
              <a:gd name="connsiteX3" fmla="*/ 9978 w 10037"/>
              <a:gd name="connsiteY3" fmla="*/ 6362 h 10000"/>
              <a:gd name="connsiteX4" fmla="*/ 10000 w 10037"/>
              <a:gd name="connsiteY4" fmla="*/ 0 h 10000"/>
              <a:gd name="connsiteX0" fmla="*/ 10000 w 10000"/>
              <a:gd name="connsiteY0" fmla="*/ 0 h 10000"/>
              <a:gd name="connsiteX1" fmla="*/ 5 w 10000"/>
              <a:gd name="connsiteY1" fmla="*/ 53 h 10000"/>
              <a:gd name="connsiteX2" fmla="*/ 23 w 10000"/>
              <a:gd name="connsiteY2" fmla="*/ 10000 h 10000"/>
              <a:gd name="connsiteX3" fmla="*/ 9978 w 10000"/>
              <a:gd name="connsiteY3" fmla="*/ 6362 h 10000"/>
              <a:gd name="connsiteX4" fmla="*/ 10000 w 10000"/>
              <a:gd name="connsiteY4" fmla="*/ 0 h 10000"/>
              <a:gd name="connsiteX0" fmla="*/ 10036 w 10036"/>
              <a:gd name="connsiteY0" fmla="*/ 0 h 10037"/>
              <a:gd name="connsiteX1" fmla="*/ 41 w 10036"/>
              <a:gd name="connsiteY1" fmla="*/ 53 h 10037"/>
              <a:gd name="connsiteX2" fmla="*/ 3 w 10036"/>
              <a:gd name="connsiteY2" fmla="*/ 10037 h 10037"/>
              <a:gd name="connsiteX3" fmla="*/ 10014 w 10036"/>
              <a:gd name="connsiteY3" fmla="*/ 6362 h 10037"/>
              <a:gd name="connsiteX4" fmla="*/ 10036 w 10036"/>
              <a:gd name="connsiteY4" fmla="*/ 0 h 10037"/>
              <a:gd name="connsiteX0" fmla="*/ 10033 w 10033"/>
              <a:gd name="connsiteY0" fmla="*/ 0 h 10037"/>
              <a:gd name="connsiteX1" fmla="*/ 38 w 10033"/>
              <a:gd name="connsiteY1" fmla="*/ 53 h 10037"/>
              <a:gd name="connsiteX2" fmla="*/ 0 w 10033"/>
              <a:gd name="connsiteY2" fmla="*/ 10037 h 10037"/>
              <a:gd name="connsiteX3" fmla="*/ 10011 w 10033"/>
              <a:gd name="connsiteY3" fmla="*/ 6362 h 10037"/>
              <a:gd name="connsiteX4" fmla="*/ 10033 w 10033"/>
              <a:gd name="connsiteY4" fmla="*/ 0 h 10037"/>
              <a:gd name="connsiteX0" fmla="*/ 10037 w 10037"/>
              <a:gd name="connsiteY0" fmla="*/ 0 h 10037"/>
              <a:gd name="connsiteX1" fmla="*/ 5 w 10037"/>
              <a:gd name="connsiteY1" fmla="*/ 126 h 10037"/>
              <a:gd name="connsiteX2" fmla="*/ 4 w 10037"/>
              <a:gd name="connsiteY2" fmla="*/ 10037 h 10037"/>
              <a:gd name="connsiteX3" fmla="*/ 10015 w 10037"/>
              <a:gd name="connsiteY3" fmla="*/ 6362 h 10037"/>
              <a:gd name="connsiteX4" fmla="*/ 10037 w 10037"/>
              <a:gd name="connsiteY4" fmla="*/ 0 h 10037"/>
              <a:gd name="connsiteX0" fmla="*/ 10037 w 10037"/>
              <a:gd name="connsiteY0" fmla="*/ 0 h 10037"/>
              <a:gd name="connsiteX1" fmla="*/ 5 w 10037"/>
              <a:gd name="connsiteY1" fmla="*/ 126 h 10037"/>
              <a:gd name="connsiteX2" fmla="*/ 4 w 10037"/>
              <a:gd name="connsiteY2" fmla="*/ 10037 h 10037"/>
              <a:gd name="connsiteX3" fmla="*/ 10015 w 10037"/>
              <a:gd name="connsiteY3" fmla="*/ 6362 h 10037"/>
              <a:gd name="connsiteX4" fmla="*/ 10037 w 10037"/>
              <a:gd name="connsiteY4" fmla="*/ 0 h 10037"/>
              <a:gd name="connsiteX0" fmla="*/ 10037 w 10037"/>
              <a:gd name="connsiteY0" fmla="*/ 0 h 10037"/>
              <a:gd name="connsiteX1" fmla="*/ 5 w 10037"/>
              <a:gd name="connsiteY1" fmla="*/ 126 h 10037"/>
              <a:gd name="connsiteX2" fmla="*/ 4 w 10037"/>
              <a:gd name="connsiteY2" fmla="*/ 10037 h 10037"/>
              <a:gd name="connsiteX3" fmla="*/ 10015 w 10037"/>
              <a:gd name="connsiteY3" fmla="*/ 6362 h 10037"/>
              <a:gd name="connsiteX4" fmla="*/ 10037 w 10037"/>
              <a:gd name="connsiteY4" fmla="*/ 0 h 10037"/>
              <a:gd name="connsiteX0" fmla="*/ 10037 w 10037"/>
              <a:gd name="connsiteY0" fmla="*/ 0 h 10037"/>
              <a:gd name="connsiteX1" fmla="*/ 5 w 10037"/>
              <a:gd name="connsiteY1" fmla="*/ 126 h 10037"/>
              <a:gd name="connsiteX2" fmla="*/ 4 w 10037"/>
              <a:gd name="connsiteY2" fmla="*/ 10037 h 10037"/>
              <a:gd name="connsiteX3" fmla="*/ 10015 w 10037"/>
              <a:gd name="connsiteY3" fmla="*/ 6362 h 10037"/>
              <a:gd name="connsiteX4" fmla="*/ 10037 w 10037"/>
              <a:gd name="connsiteY4" fmla="*/ 0 h 10037"/>
              <a:gd name="connsiteX0" fmla="*/ 10033 w 10033"/>
              <a:gd name="connsiteY0" fmla="*/ 0 h 10037"/>
              <a:gd name="connsiteX1" fmla="*/ 243 w 10033"/>
              <a:gd name="connsiteY1" fmla="*/ 1041 h 10037"/>
              <a:gd name="connsiteX2" fmla="*/ 0 w 10033"/>
              <a:gd name="connsiteY2" fmla="*/ 10037 h 10037"/>
              <a:gd name="connsiteX3" fmla="*/ 10011 w 10033"/>
              <a:gd name="connsiteY3" fmla="*/ 6362 h 10037"/>
              <a:gd name="connsiteX4" fmla="*/ 10033 w 10033"/>
              <a:gd name="connsiteY4" fmla="*/ 0 h 10037"/>
              <a:gd name="connsiteX0" fmla="*/ 10033 w 10033"/>
              <a:gd name="connsiteY0" fmla="*/ 0 h 10037"/>
              <a:gd name="connsiteX1" fmla="*/ 243 w 10033"/>
              <a:gd name="connsiteY1" fmla="*/ 1041 h 10037"/>
              <a:gd name="connsiteX2" fmla="*/ 0 w 10033"/>
              <a:gd name="connsiteY2" fmla="*/ 10037 h 10037"/>
              <a:gd name="connsiteX3" fmla="*/ 10011 w 10033"/>
              <a:gd name="connsiteY3" fmla="*/ 6362 h 10037"/>
              <a:gd name="connsiteX4" fmla="*/ 10033 w 10033"/>
              <a:gd name="connsiteY4" fmla="*/ 0 h 10037"/>
              <a:gd name="connsiteX0" fmla="*/ 10033 w 10033"/>
              <a:gd name="connsiteY0" fmla="*/ 0 h 10037"/>
              <a:gd name="connsiteX1" fmla="*/ 243 w 10033"/>
              <a:gd name="connsiteY1" fmla="*/ 1041 h 10037"/>
              <a:gd name="connsiteX2" fmla="*/ 0 w 10033"/>
              <a:gd name="connsiteY2" fmla="*/ 10037 h 10037"/>
              <a:gd name="connsiteX3" fmla="*/ 10011 w 10033"/>
              <a:gd name="connsiteY3" fmla="*/ 6362 h 10037"/>
              <a:gd name="connsiteX4" fmla="*/ 10033 w 10033"/>
              <a:gd name="connsiteY4" fmla="*/ 0 h 10037"/>
              <a:gd name="connsiteX0" fmla="*/ 10033 w 10033"/>
              <a:gd name="connsiteY0" fmla="*/ 0 h 10037"/>
              <a:gd name="connsiteX1" fmla="*/ 243 w 10033"/>
              <a:gd name="connsiteY1" fmla="*/ 1041 h 10037"/>
              <a:gd name="connsiteX2" fmla="*/ 0 w 10033"/>
              <a:gd name="connsiteY2" fmla="*/ 10037 h 10037"/>
              <a:gd name="connsiteX3" fmla="*/ 10011 w 10033"/>
              <a:gd name="connsiteY3" fmla="*/ 6362 h 10037"/>
              <a:gd name="connsiteX4" fmla="*/ 10033 w 10033"/>
              <a:gd name="connsiteY4" fmla="*/ 0 h 10037"/>
              <a:gd name="connsiteX0" fmla="*/ 10033 w 10033"/>
              <a:gd name="connsiteY0" fmla="*/ 0 h 10037"/>
              <a:gd name="connsiteX1" fmla="*/ 243 w 10033"/>
              <a:gd name="connsiteY1" fmla="*/ 1041 h 10037"/>
              <a:gd name="connsiteX2" fmla="*/ 0 w 10033"/>
              <a:gd name="connsiteY2" fmla="*/ 10037 h 10037"/>
              <a:gd name="connsiteX3" fmla="*/ 10011 w 10033"/>
              <a:gd name="connsiteY3" fmla="*/ 6362 h 10037"/>
              <a:gd name="connsiteX4" fmla="*/ 10033 w 10033"/>
              <a:gd name="connsiteY4" fmla="*/ 0 h 10037"/>
              <a:gd name="connsiteX0" fmla="*/ 10033 w 10033"/>
              <a:gd name="connsiteY0" fmla="*/ 0 h 10037"/>
              <a:gd name="connsiteX1" fmla="*/ 1360 w 10033"/>
              <a:gd name="connsiteY1" fmla="*/ 1773 h 10037"/>
              <a:gd name="connsiteX2" fmla="*/ 0 w 10033"/>
              <a:gd name="connsiteY2" fmla="*/ 10037 h 10037"/>
              <a:gd name="connsiteX3" fmla="*/ 10011 w 10033"/>
              <a:gd name="connsiteY3" fmla="*/ 6362 h 10037"/>
              <a:gd name="connsiteX4" fmla="*/ 10033 w 10033"/>
              <a:gd name="connsiteY4" fmla="*/ 0 h 10037"/>
              <a:gd name="connsiteX0" fmla="*/ 10033 w 10033"/>
              <a:gd name="connsiteY0" fmla="*/ 0 h 10037"/>
              <a:gd name="connsiteX1" fmla="*/ 1360 w 10033"/>
              <a:gd name="connsiteY1" fmla="*/ 1773 h 10037"/>
              <a:gd name="connsiteX2" fmla="*/ 0 w 10033"/>
              <a:gd name="connsiteY2" fmla="*/ 10037 h 10037"/>
              <a:gd name="connsiteX3" fmla="*/ 10011 w 10033"/>
              <a:gd name="connsiteY3" fmla="*/ 6362 h 10037"/>
              <a:gd name="connsiteX4" fmla="*/ 10033 w 10033"/>
              <a:gd name="connsiteY4" fmla="*/ 0 h 10037"/>
              <a:gd name="connsiteX0" fmla="*/ 10033 w 10033"/>
              <a:gd name="connsiteY0" fmla="*/ 0 h 10037"/>
              <a:gd name="connsiteX1" fmla="*/ 1360 w 10033"/>
              <a:gd name="connsiteY1" fmla="*/ 1773 h 10037"/>
              <a:gd name="connsiteX2" fmla="*/ 0 w 10033"/>
              <a:gd name="connsiteY2" fmla="*/ 10037 h 10037"/>
              <a:gd name="connsiteX3" fmla="*/ 10011 w 10033"/>
              <a:gd name="connsiteY3" fmla="*/ 6362 h 10037"/>
              <a:gd name="connsiteX4" fmla="*/ 10033 w 10033"/>
              <a:gd name="connsiteY4" fmla="*/ 0 h 10037"/>
              <a:gd name="connsiteX0" fmla="*/ 10033 w 10033"/>
              <a:gd name="connsiteY0" fmla="*/ 0 h 10037"/>
              <a:gd name="connsiteX1" fmla="*/ 1360 w 10033"/>
              <a:gd name="connsiteY1" fmla="*/ 1773 h 10037"/>
              <a:gd name="connsiteX2" fmla="*/ 0 w 10033"/>
              <a:gd name="connsiteY2" fmla="*/ 10037 h 10037"/>
              <a:gd name="connsiteX3" fmla="*/ 10011 w 10033"/>
              <a:gd name="connsiteY3" fmla="*/ 6362 h 10037"/>
              <a:gd name="connsiteX4" fmla="*/ 10033 w 10033"/>
              <a:gd name="connsiteY4" fmla="*/ 0 h 10037"/>
              <a:gd name="connsiteX0" fmla="*/ 10033 w 10033"/>
              <a:gd name="connsiteY0" fmla="*/ 0 h 10037"/>
              <a:gd name="connsiteX1" fmla="*/ 1360 w 10033"/>
              <a:gd name="connsiteY1" fmla="*/ 1773 h 10037"/>
              <a:gd name="connsiteX2" fmla="*/ 0 w 10033"/>
              <a:gd name="connsiteY2" fmla="*/ 10037 h 10037"/>
              <a:gd name="connsiteX3" fmla="*/ 10011 w 10033"/>
              <a:gd name="connsiteY3" fmla="*/ 6362 h 10037"/>
              <a:gd name="connsiteX4" fmla="*/ 10033 w 10033"/>
              <a:gd name="connsiteY4" fmla="*/ 0 h 10037"/>
              <a:gd name="connsiteX0" fmla="*/ 10033 w 10033"/>
              <a:gd name="connsiteY0" fmla="*/ 0 h 10037"/>
              <a:gd name="connsiteX1" fmla="*/ 1360 w 10033"/>
              <a:gd name="connsiteY1" fmla="*/ 1773 h 10037"/>
              <a:gd name="connsiteX2" fmla="*/ 0 w 10033"/>
              <a:gd name="connsiteY2" fmla="*/ 10037 h 10037"/>
              <a:gd name="connsiteX3" fmla="*/ 9974 w 10033"/>
              <a:gd name="connsiteY3" fmla="*/ 7387 h 10037"/>
              <a:gd name="connsiteX4" fmla="*/ 10033 w 10033"/>
              <a:gd name="connsiteY4" fmla="*/ 0 h 10037"/>
              <a:gd name="connsiteX0" fmla="*/ 10033 w 10033"/>
              <a:gd name="connsiteY0" fmla="*/ 0 h 10037"/>
              <a:gd name="connsiteX1" fmla="*/ 1323 w 10033"/>
              <a:gd name="connsiteY1" fmla="*/ 529 h 10037"/>
              <a:gd name="connsiteX2" fmla="*/ 0 w 10033"/>
              <a:gd name="connsiteY2" fmla="*/ 10037 h 10037"/>
              <a:gd name="connsiteX3" fmla="*/ 9974 w 10033"/>
              <a:gd name="connsiteY3" fmla="*/ 7387 h 10037"/>
              <a:gd name="connsiteX4" fmla="*/ 10033 w 10033"/>
              <a:gd name="connsiteY4" fmla="*/ 0 h 10037"/>
              <a:gd name="connsiteX0" fmla="*/ 10033 w 10033"/>
              <a:gd name="connsiteY0" fmla="*/ 0 h 10037"/>
              <a:gd name="connsiteX1" fmla="*/ 1323 w 10033"/>
              <a:gd name="connsiteY1" fmla="*/ 529 h 10037"/>
              <a:gd name="connsiteX2" fmla="*/ 0 w 10033"/>
              <a:gd name="connsiteY2" fmla="*/ 10037 h 10037"/>
              <a:gd name="connsiteX3" fmla="*/ 10011 w 10033"/>
              <a:gd name="connsiteY3" fmla="*/ 9876 h 10037"/>
              <a:gd name="connsiteX4" fmla="*/ 10033 w 10033"/>
              <a:gd name="connsiteY4" fmla="*/ 0 h 10037"/>
              <a:gd name="connsiteX0" fmla="*/ 10033 w 10033"/>
              <a:gd name="connsiteY0" fmla="*/ 0 h 10037"/>
              <a:gd name="connsiteX1" fmla="*/ 1323 w 10033"/>
              <a:gd name="connsiteY1" fmla="*/ 529 h 10037"/>
              <a:gd name="connsiteX2" fmla="*/ 0 w 10033"/>
              <a:gd name="connsiteY2" fmla="*/ 10037 h 10037"/>
              <a:gd name="connsiteX3" fmla="*/ 10011 w 10033"/>
              <a:gd name="connsiteY3" fmla="*/ 9986 h 10037"/>
              <a:gd name="connsiteX4" fmla="*/ 10033 w 10033"/>
              <a:gd name="connsiteY4" fmla="*/ 0 h 10037"/>
              <a:gd name="connsiteX0" fmla="*/ 10033 w 10033"/>
              <a:gd name="connsiteY0" fmla="*/ 0 h 10037"/>
              <a:gd name="connsiteX1" fmla="*/ 1323 w 10033"/>
              <a:gd name="connsiteY1" fmla="*/ 529 h 10037"/>
              <a:gd name="connsiteX2" fmla="*/ 0 w 10033"/>
              <a:gd name="connsiteY2" fmla="*/ 10037 h 10037"/>
              <a:gd name="connsiteX3" fmla="*/ 10011 w 10033"/>
              <a:gd name="connsiteY3" fmla="*/ 9986 h 10037"/>
              <a:gd name="connsiteX4" fmla="*/ 10033 w 10033"/>
              <a:gd name="connsiteY4" fmla="*/ 0 h 10037"/>
              <a:gd name="connsiteX0" fmla="*/ 10370 w 10370"/>
              <a:gd name="connsiteY0" fmla="*/ 36 h 10073"/>
              <a:gd name="connsiteX1" fmla="*/ 357 w 10370"/>
              <a:gd name="connsiteY1" fmla="*/ 89 h 10073"/>
              <a:gd name="connsiteX2" fmla="*/ 337 w 10370"/>
              <a:gd name="connsiteY2" fmla="*/ 10073 h 10073"/>
              <a:gd name="connsiteX3" fmla="*/ 10348 w 10370"/>
              <a:gd name="connsiteY3" fmla="*/ 10022 h 10073"/>
              <a:gd name="connsiteX4" fmla="*/ 10370 w 10370"/>
              <a:gd name="connsiteY4" fmla="*/ 36 h 10073"/>
              <a:gd name="connsiteX0" fmla="*/ 10033 w 10033"/>
              <a:gd name="connsiteY0" fmla="*/ 36 h 10073"/>
              <a:gd name="connsiteX1" fmla="*/ 20 w 10033"/>
              <a:gd name="connsiteY1" fmla="*/ 89 h 10073"/>
              <a:gd name="connsiteX2" fmla="*/ 0 w 10033"/>
              <a:gd name="connsiteY2" fmla="*/ 10073 h 10073"/>
              <a:gd name="connsiteX3" fmla="*/ 10011 w 10033"/>
              <a:gd name="connsiteY3" fmla="*/ 10022 h 10073"/>
              <a:gd name="connsiteX4" fmla="*/ 10033 w 10033"/>
              <a:gd name="connsiteY4" fmla="*/ 36 h 10073"/>
              <a:gd name="connsiteX0" fmla="*/ 10033 w 10033"/>
              <a:gd name="connsiteY0" fmla="*/ 36 h 10073"/>
              <a:gd name="connsiteX1" fmla="*/ 20 w 10033"/>
              <a:gd name="connsiteY1" fmla="*/ 89 h 10073"/>
              <a:gd name="connsiteX2" fmla="*/ 0 w 10033"/>
              <a:gd name="connsiteY2" fmla="*/ 10073 h 10073"/>
              <a:gd name="connsiteX3" fmla="*/ 10011 w 10033"/>
              <a:gd name="connsiteY3" fmla="*/ 10022 h 10073"/>
              <a:gd name="connsiteX4" fmla="*/ 10033 w 10033"/>
              <a:gd name="connsiteY4" fmla="*/ 36 h 10073"/>
              <a:gd name="connsiteX0" fmla="*/ 10033 w 10033"/>
              <a:gd name="connsiteY0" fmla="*/ 36 h 10073"/>
              <a:gd name="connsiteX1" fmla="*/ 20 w 10033"/>
              <a:gd name="connsiteY1" fmla="*/ 89 h 10073"/>
              <a:gd name="connsiteX2" fmla="*/ 0 w 10033"/>
              <a:gd name="connsiteY2" fmla="*/ 10073 h 10073"/>
              <a:gd name="connsiteX3" fmla="*/ 10011 w 10033"/>
              <a:gd name="connsiteY3" fmla="*/ 10022 h 10073"/>
              <a:gd name="connsiteX4" fmla="*/ 10033 w 10033"/>
              <a:gd name="connsiteY4" fmla="*/ 36 h 10073"/>
              <a:gd name="connsiteX0" fmla="*/ 10033 w 10033"/>
              <a:gd name="connsiteY0" fmla="*/ 0 h 10037"/>
              <a:gd name="connsiteX1" fmla="*/ 20 w 10033"/>
              <a:gd name="connsiteY1" fmla="*/ 53 h 10037"/>
              <a:gd name="connsiteX2" fmla="*/ 0 w 10033"/>
              <a:gd name="connsiteY2" fmla="*/ 10037 h 10037"/>
              <a:gd name="connsiteX3" fmla="*/ 10011 w 10033"/>
              <a:gd name="connsiteY3" fmla="*/ 9986 h 10037"/>
              <a:gd name="connsiteX4" fmla="*/ 10033 w 10033"/>
              <a:gd name="connsiteY4" fmla="*/ 0 h 10037"/>
              <a:gd name="connsiteX0" fmla="*/ 10033 w 10033"/>
              <a:gd name="connsiteY0" fmla="*/ 0 h 10037"/>
              <a:gd name="connsiteX1" fmla="*/ 20 w 10033"/>
              <a:gd name="connsiteY1" fmla="*/ 53 h 10037"/>
              <a:gd name="connsiteX2" fmla="*/ 0 w 10033"/>
              <a:gd name="connsiteY2" fmla="*/ 10037 h 10037"/>
              <a:gd name="connsiteX3" fmla="*/ 10011 w 10033"/>
              <a:gd name="connsiteY3" fmla="*/ 9986 h 10037"/>
              <a:gd name="connsiteX4" fmla="*/ 10033 w 10033"/>
              <a:gd name="connsiteY4" fmla="*/ 0 h 10037"/>
              <a:gd name="connsiteX0" fmla="*/ 10033 w 10033"/>
              <a:gd name="connsiteY0" fmla="*/ 0 h 10037"/>
              <a:gd name="connsiteX1" fmla="*/ 20 w 10033"/>
              <a:gd name="connsiteY1" fmla="*/ 53 h 10037"/>
              <a:gd name="connsiteX2" fmla="*/ 0 w 10033"/>
              <a:gd name="connsiteY2" fmla="*/ 10037 h 10037"/>
              <a:gd name="connsiteX3" fmla="*/ 10011 w 10033"/>
              <a:gd name="connsiteY3" fmla="*/ 9986 h 10037"/>
              <a:gd name="connsiteX4" fmla="*/ 10033 w 10033"/>
              <a:gd name="connsiteY4" fmla="*/ 0 h 1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7">
                <a:moveTo>
                  <a:pt x="10033" y="0"/>
                </a:moveTo>
                <a:lnTo>
                  <a:pt x="20" y="53"/>
                </a:lnTo>
                <a:cubicBezTo>
                  <a:pt x="-11" y="4692"/>
                  <a:pt x="5" y="6926"/>
                  <a:pt x="0" y="10037"/>
                </a:cubicBezTo>
                <a:lnTo>
                  <a:pt x="10011" y="9986"/>
                </a:lnTo>
                <a:cubicBezTo>
                  <a:pt x="10040" y="7117"/>
                  <a:pt x="10028" y="4133"/>
                  <a:pt x="10033" y="0"/>
                </a:cubicBezTo>
                <a:close/>
              </a:path>
            </a:pathLst>
          </a:custGeom>
          <a:gradFill flip="none" rotWithShape="1">
            <a:gsLst>
              <a:gs pos="58000">
                <a:srgbClr val="58E501"/>
              </a:gs>
              <a:gs pos="51000">
                <a:srgbClr val="FFFF00"/>
              </a:gs>
              <a:gs pos="38000">
                <a:srgbClr val="FF9933"/>
              </a:gs>
              <a:gs pos="15000">
                <a:srgbClr val="C00000">
                  <a:lumMod val="100000"/>
                </a:srgbClr>
              </a:gs>
              <a:gs pos="99000">
                <a:srgbClr val="00CC00"/>
              </a:gs>
            </a:gsLst>
            <a:lin ang="15000000" scaled="0"/>
            <a:tileRect/>
          </a:gradFill>
          <a:ln w="25400" cap="sq" cmpd="sng">
            <a:solidFill>
              <a:schemeClr val="tx1"/>
            </a:solidFill>
            <a:prstDash val="solid"/>
            <a:round/>
            <a:headEnd type="none" w="sm" len="sm"/>
            <a:tailEnd type="none" w="sm" len="sm"/>
          </a:ln>
        </p:spPr>
        <p:txBody>
          <a:bodyPr wrap="none" anchor="ctr"/>
          <a:lstStyle/>
          <a:p>
            <a:endParaRPr lang="en-US" dirty="0">
              <a:solidFill>
                <a:prstClr val="black"/>
              </a:solidFill>
            </a:endParaRPr>
          </a:p>
        </p:txBody>
      </p:sp>
      <p:sp>
        <p:nvSpPr>
          <p:cNvPr id="79881" name="AutoShape 9"/>
          <p:cNvSpPr>
            <a:spLocks noChangeArrowheads="1"/>
          </p:cNvSpPr>
          <p:nvPr/>
        </p:nvSpPr>
        <p:spPr bwMode="auto">
          <a:xfrm rot="-5400000">
            <a:off x="-264200" y="4085395"/>
            <a:ext cx="3657605" cy="381000"/>
          </a:xfrm>
          <a:prstGeom prst="rightArrow">
            <a:avLst>
              <a:gd name="adj1" fmla="val 50000"/>
              <a:gd name="adj2" fmla="val 125000"/>
            </a:avLst>
          </a:prstGeom>
          <a:solidFill>
            <a:srgbClr val="002060"/>
          </a:solidFill>
          <a:ln w="12700" cap="sq">
            <a:noFill/>
            <a:miter lim="800000"/>
            <a:headEnd type="none" w="sm" len="sm"/>
            <a:tailEnd type="none" w="sm" len="sm"/>
          </a:ln>
        </p:spPr>
        <p:txBody>
          <a:bodyPr wrap="none" anchor="ctr"/>
          <a:lstStyle/>
          <a:p>
            <a:endParaRPr lang="en-US">
              <a:solidFill>
                <a:prstClr val="black"/>
              </a:solidFill>
            </a:endParaRPr>
          </a:p>
        </p:txBody>
      </p:sp>
      <p:sp>
        <p:nvSpPr>
          <p:cNvPr id="10" name="AutoShape 9"/>
          <p:cNvSpPr>
            <a:spLocks noChangeArrowheads="1"/>
          </p:cNvSpPr>
          <p:nvPr/>
        </p:nvSpPr>
        <p:spPr bwMode="auto">
          <a:xfrm>
            <a:off x="1469353" y="5952293"/>
            <a:ext cx="7065047" cy="381000"/>
          </a:xfrm>
          <a:prstGeom prst="rightArrow">
            <a:avLst>
              <a:gd name="adj1" fmla="val 50000"/>
              <a:gd name="adj2" fmla="val 115886"/>
            </a:avLst>
          </a:prstGeom>
          <a:solidFill>
            <a:srgbClr val="002060"/>
          </a:solidFill>
          <a:ln w="12700" cap="sq">
            <a:noFill/>
            <a:miter lim="800000"/>
            <a:headEnd type="none" w="sm" len="sm"/>
            <a:tailEnd type="none" w="sm" len="sm"/>
          </a:ln>
        </p:spPr>
        <p:txBody>
          <a:bodyPr wrap="none" anchor="ct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FF0A986-666D-4F60-9F27-6510AF08F850}" type="slidenum">
              <a:rPr lang="en-US" smtClean="0">
                <a:solidFill>
                  <a:srgbClr val="676A55"/>
                </a:solidFill>
              </a:rPr>
              <a:pPr/>
              <a:t>17</a:t>
            </a:fld>
            <a:endParaRPr lang="en-US">
              <a:solidFill>
                <a:srgbClr val="676A55"/>
              </a:solidFill>
            </a:endParaRPr>
          </a:p>
        </p:txBody>
      </p:sp>
      <p:cxnSp>
        <p:nvCxnSpPr>
          <p:cNvPr id="24" name="Straight Connector 23"/>
          <p:cNvCxnSpPr/>
          <p:nvPr/>
        </p:nvCxnSpPr>
        <p:spPr>
          <a:xfrm>
            <a:off x="5235687" y="2362200"/>
            <a:ext cx="0" cy="3648198"/>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93269" y="4291225"/>
            <a:ext cx="521732" cy="1766272"/>
          </a:xfrm>
          <a:prstGeom prst="rect">
            <a:avLst/>
          </a:prstGeom>
          <a:noFill/>
        </p:spPr>
        <p:txBody>
          <a:bodyPr vert="vert270" wrap="square" rtlCol="0" anchor="ctr" anchorCtr="1">
            <a:normAutofit fontScale="77500" lnSpcReduction="20000"/>
          </a:bodyPr>
          <a:lstStyle/>
          <a:p>
            <a:r>
              <a:rPr lang="en-US" dirty="0">
                <a:solidFill>
                  <a:prstClr val="black"/>
                </a:solidFill>
              </a:rPr>
              <a:t>Minimum Standards</a:t>
            </a:r>
          </a:p>
          <a:p>
            <a:endParaRPr lang="en-US" dirty="0">
              <a:solidFill>
                <a:prstClr val="black"/>
              </a:solidFill>
            </a:endParaRPr>
          </a:p>
        </p:txBody>
      </p:sp>
      <p:sp>
        <p:nvSpPr>
          <p:cNvPr id="27" name="Left Arrow 26"/>
          <p:cNvSpPr/>
          <p:nvPr/>
        </p:nvSpPr>
        <p:spPr>
          <a:xfrm>
            <a:off x="3160160" y="1761292"/>
            <a:ext cx="2069068" cy="831573"/>
          </a:xfrm>
          <a:prstGeom prst="leftArrow">
            <a:avLst/>
          </a:prstGeom>
          <a:solidFill>
            <a:schemeClr val="tx1">
              <a:lumMod val="75000"/>
              <a:lumOff val="2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dirty="0" smtClean="0">
                <a:solidFill>
                  <a:prstClr val="white"/>
                </a:solidFill>
              </a:rPr>
              <a:t>Below Design Criteria</a:t>
            </a:r>
            <a:endParaRPr lang="en-US" b="1" dirty="0">
              <a:solidFill>
                <a:prstClr val="white"/>
              </a:solidFill>
            </a:endParaRPr>
          </a:p>
        </p:txBody>
      </p:sp>
      <p:sp>
        <p:nvSpPr>
          <p:cNvPr id="41" name="Freeform 8"/>
          <p:cNvSpPr>
            <a:spLocks/>
          </p:cNvSpPr>
          <p:nvPr/>
        </p:nvSpPr>
        <p:spPr bwMode="auto">
          <a:xfrm>
            <a:off x="2209801" y="4141643"/>
            <a:ext cx="6072614" cy="1868755"/>
          </a:xfrm>
          <a:custGeom>
            <a:avLst/>
            <a:gdLst>
              <a:gd name="T0" fmla="*/ 1966 w 2344"/>
              <a:gd name="T1" fmla="*/ 976 h 2528"/>
              <a:gd name="T2" fmla="*/ 311 w 2344"/>
              <a:gd name="T3" fmla="*/ 1576 h 2528"/>
              <a:gd name="T4" fmla="*/ 100 w 2344"/>
              <a:gd name="T5" fmla="*/ 2509 h 2528"/>
              <a:gd name="T6" fmla="*/ 392 w 2344"/>
              <a:gd name="T7" fmla="*/ 1690 h 2528"/>
              <a:gd name="T8" fmla="*/ 1982 w 2344"/>
              <a:gd name="T9" fmla="*/ 1130 h 2528"/>
              <a:gd name="T10" fmla="*/ 2341 w 2344"/>
              <a:gd name="T11" fmla="*/ 26 h 2528"/>
              <a:gd name="T12" fmla="*/ 1966 w 2344"/>
              <a:gd name="T13" fmla="*/ 976 h 2528"/>
              <a:gd name="T14" fmla="*/ 0 60000 65536"/>
              <a:gd name="T15" fmla="*/ 0 60000 65536"/>
              <a:gd name="T16" fmla="*/ 0 60000 65536"/>
              <a:gd name="T17" fmla="*/ 0 60000 65536"/>
              <a:gd name="T18" fmla="*/ 0 60000 65536"/>
              <a:gd name="T19" fmla="*/ 0 60000 65536"/>
              <a:gd name="T20" fmla="*/ 0 60000 65536"/>
              <a:gd name="T21" fmla="*/ 0 w 2344"/>
              <a:gd name="T22" fmla="*/ 0 h 2528"/>
              <a:gd name="T23" fmla="*/ 2344 w 2344"/>
              <a:gd name="T24" fmla="*/ 2528 h 2528"/>
              <a:gd name="connsiteX0" fmla="*/ 11302 w 12902"/>
              <a:gd name="connsiteY0" fmla="*/ 3761 h 10039"/>
              <a:gd name="connsiteX1" fmla="*/ 4242 w 12902"/>
              <a:gd name="connsiteY1" fmla="*/ 6134 h 10039"/>
              <a:gd name="connsiteX2" fmla="*/ 0 w 12902"/>
              <a:gd name="connsiteY2" fmla="*/ 10038 h 10039"/>
              <a:gd name="connsiteX3" fmla="*/ 4587 w 12902"/>
              <a:gd name="connsiteY3" fmla="*/ 6585 h 10039"/>
              <a:gd name="connsiteX4" fmla="*/ 11371 w 12902"/>
              <a:gd name="connsiteY4" fmla="*/ 4370 h 10039"/>
              <a:gd name="connsiteX5" fmla="*/ 12902 w 12902"/>
              <a:gd name="connsiteY5" fmla="*/ 3 h 10039"/>
              <a:gd name="connsiteX6" fmla="*/ 11302 w 12902"/>
              <a:gd name="connsiteY6" fmla="*/ 3761 h 10039"/>
              <a:gd name="connsiteX0" fmla="*/ 11303 w 12903"/>
              <a:gd name="connsiteY0" fmla="*/ 3761 h 10048"/>
              <a:gd name="connsiteX1" fmla="*/ 4145 w 12903"/>
              <a:gd name="connsiteY1" fmla="*/ 5375 h 10048"/>
              <a:gd name="connsiteX2" fmla="*/ 1 w 12903"/>
              <a:gd name="connsiteY2" fmla="*/ 10038 h 10048"/>
              <a:gd name="connsiteX3" fmla="*/ 4588 w 12903"/>
              <a:gd name="connsiteY3" fmla="*/ 6585 h 10048"/>
              <a:gd name="connsiteX4" fmla="*/ 11372 w 12903"/>
              <a:gd name="connsiteY4" fmla="*/ 4370 h 10048"/>
              <a:gd name="connsiteX5" fmla="*/ 12903 w 12903"/>
              <a:gd name="connsiteY5" fmla="*/ 3 h 10048"/>
              <a:gd name="connsiteX6" fmla="*/ 11303 w 12903"/>
              <a:gd name="connsiteY6" fmla="*/ 3761 h 10048"/>
              <a:gd name="connsiteX0" fmla="*/ 11303 w 13006"/>
              <a:gd name="connsiteY0" fmla="*/ 3776 h 10063"/>
              <a:gd name="connsiteX1" fmla="*/ 4145 w 13006"/>
              <a:gd name="connsiteY1" fmla="*/ 5390 h 10063"/>
              <a:gd name="connsiteX2" fmla="*/ 1 w 13006"/>
              <a:gd name="connsiteY2" fmla="*/ 10053 h 10063"/>
              <a:gd name="connsiteX3" fmla="*/ 4588 w 13006"/>
              <a:gd name="connsiteY3" fmla="*/ 6600 h 10063"/>
              <a:gd name="connsiteX4" fmla="*/ 11929 w 13006"/>
              <a:gd name="connsiteY4" fmla="*/ 5479 h 10063"/>
              <a:gd name="connsiteX5" fmla="*/ 12903 w 13006"/>
              <a:gd name="connsiteY5" fmla="*/ 18 h 10063"/>
              <a:gd name="connsiteX6" fmla="*/ 11303 w 13006"/>
              <a:gd name="connsiteY6" fmla="*/ 3776 h 10063"/>
              <a:gd name="connsiteX0" fmla="*/ 11303 w 15069"/>
              <a:gd name="connsiteY0" fmla="*/ 3988 h 10275"/>
              <a:gd name="connsiteX1" fmla="*/ 4145 w 15069"/>
              <a:gd name="connsiteY1" fmla="*/ 5602 h 10275"/>
              <a:gd name="connsiteX2" fmla="*/ 1 w 15069"/>
              <a:gd name="connsiteY2" fmla="*/ 10265 h 10275"/>
              <a:gd name="connsiteX3" fmla="*/ 4588 w 15069"/>
              <a:gd name="connsiteY3" fmla="*/ 6812 h 10275"/>
              <a:gd name="connsiteX4" fmla="*/ 11929 w 15069"/>
              <a:gd name="connsiteY4" fmla="*/ 5691 h 10275"/>
              <a:gd name="connsiteX5" fmla="*/ 15065 w 15069"/>
              <a:gd name="connsiteY5" fmla="*/ 17 h 10275"/>
              <a:gd name="connsiteX6" fmla="*/ 11303 w 15069"/>
              <a:gd name="connsiteY6" fmla="*/ 3988 h 10275"/>
              <a:gd name="connsiteX0" fmla="*/ 11303 w 15071"/>
              <a:gd name="connsiteY0" fmla="*/ 3979 h 10266"/>
              <a:gd name="connsiteX1" fmla="*/ 4145 w 15071"/>
              <a:gd name="connsiteY1" fmla="*/ 5593 h 10266"/>
              <a:gd name="connsiteX2" fmla="*/ 1 w 15071"/>
              <a:gd name="connsiteY2" fmla="*/ 10256 h 10266"/>
              <a:gd name="connsiteX3" fmla="*/ 4588 w 15071"/>
              <a:gd name="connsiteY3" fmla="*/ 6803 h 10266"/>
              <a:gd name="connsiteX4" fmla="*/ 12060 w 15071"/>
              <a:gd name="connsiteY4" fmla="*/ 5105 h 10266"/>
              <a:gd name="connsiteX5" fmla="*/ 15065 w 15071"/>
              <a:gd name="connsiteY5" fmla="*/ 8 h 10266"/>
              <a:gd name="connsiteX6" fmla="*/ 11303 w 15071"/>
              <a:gd name="connsiteY6" fmla="*/ 3979 h 10266"/>
              <a:gd name="connsiteX0" fmla="*/ 11320 w 15088"/>
              <a:gd name="connsiteY0" fmla="*/ 3979 h 10273"/>
              <a:gd name="connsiteX1" fmla="*/ 3343 w 15088"/>
              <a:gd name="connsiteY1" fmla="*/ 5198 h 10273"/>
              <a:gd name="connsiteX2" fmla="*/ 18 w 15088"/>
              <a:gd name="connsiteY2" fmla="*/ 10256 h 10273"/>
              <a:gd name="connsiteX3" fmla="*/ 4605 w 15088"/>
              <a:gd name="connsiteY3" fmla="*/ 6803 h 10273"/>
              <a:gd name="connsiteX4" fmla="*/ 12077 w 15088"/>
              <a:gd name="connsiteY4" fmla="*/ 5105 h 10273"/>
              <a:gd name="connsiteX5" fmla="*/ 15082 w 15088"/>
              <a:gd name="connsiteY5" fmla="*/ 8 h 10273"/>
              <a:gd name="connsiteX6" fmla="*/ 11320 w 15088"/>
              <a:gd name="connsiteY6" fmla="*/ 3979 h 10273"/>
              <a:gd name="connsiteX0" fmla="*/ 11303 w 15071"/>
              <a:gd name="connsiteY0" fmla="*/ 3979 h 10266"/>
              <a:gd name="connsiteX1" fmla="*/ 3326 w 15071"/>
              <a:gd name="connsiteY1" fmla="*/ 5198 h 10266"/>
              <a:gd name="connsiteX2" fmla="*/ 1 w 15071"/>
              <a:gd name="connsiteY2" fmla="*/ 10256 h 10266"/>
              <a:gd name="connsiteX3" fmla="*/ 3572 w 15071"/>
              <a:gd name="connsiteY3" fmla="*/ 6469 h 10266"/>
              <a:gd name="connsiteX4" fmla="*/ 12060 w 15071"/>
              <a:gd name="connsiteY4" fmla="*/ 5105 h 10266"/>
              <a:gd name="connsiteX5" fmla="*/ 15065 w 15071"/>
              <a:gd name="connsiteY5" fmla="*/ 8 h 10266"/>
              <a:gd name="connsiteX6" fmla="*/ 11303 w 15071"/>
              <a:gd name="connsiteY6" fmla="*/ 3979 h 10266"/>
              <a:gd name="connsiteX0" fmla="*/ 11303 w 13606"/>
              <a:gd name="connsiteY0" fmla="*/ 3907 h 10194"/>
              <a:gd name="connsiteX1" fmla="*/ 3326 w 13606"/>
              <a:gd name="connsiteY1" fmla="*/ 5126 h 10194"/>
              <a:gd name="connsiteX2" fmla="*/ 1 w 13606"/>
              <a:gd name="connsiteY2" fmla="*/ 10184 h 10194"/>
              <a:gd name="connsiteX3" fmla="*/ 3572 w 13606"/>
              <a:gd name="connsiteY3" fmla="*/ 6397 h 10194"/>
              <a:gd name="connsiteX4" fmla="*/ 12060 w 13606"/>
              <a:gd name="connsiteY4" fmla="*/ 5033 h 10194"/>
              <a:gd name="connsiteX5" fmla="*/ 13578 w 13606"/>
              <a:gd name="connsiteY5" fmla="*/ 8 h 10194"/>
              <a:gd name="connsiteX6" fmla="*/ 11303 w 13606"/>
              <a:gd name="connsiteY6" fmla="*/ 3907 h 10194"/>
              <a:gd name="connsiteX0" fmla="*/ 11303 w 13578"/>
              <a:gd name="connsiteY0" fmla="*/ 3902 h 10189"/>
              <a:gd name="connsiteX1" fmla="*/ 3326 w 13578"/>
              <a:gd name="connsiteY1" fmla="*/ 5121 h 10189"/>
              <a:gd name="connsiteX2" fmla="*/ 1 w 13578"/>
              <a:gd name="connsiteY2" fmla="*/ 10179 h 10189"/>
              <a:gd name="connsiteX3" fmla="*/ 3572 w 13578"/>
              <a:gd name="connsiteY3" fmla="*/ 6392 h 10189"/>
              <a:gd name="connsiteX4" fmla="*/ 11490 w 13578"/>
              <a:gd name="connsiteY4" fmla="*/ 4558 h 10189"/>
              <a:gd name="connsiteX5" fmla="*/ 13578 w 13578"/>
              <a:gd name="connsiteY5" fmla="*/ 3 h 10189"/>
              <a:gd name="connsiteX6" fmla="*/ 11303 w 13578"/>
              <a:gd name="connsiteY6" fmla="*/ 3902 h 10189"/>
              <a:gd name="connsiteX0" fmla="*/ 10987 w 13584"/>
              <a:gd name="connsiteY0" fmla="*/ 3758 h 10190"/>
              <a:gd name="connsiteX1" fmla="*/ 3326 w 13584"/>
              <a:gd name="connsiteY1" fmla="*/ 5122 h 10190"/>
              <a:gd name="connsiteX2" fmla="*/ 1 w 13584"/>
              <a:gd name="connsiteY2" fmla="*/ 10180 h 10190"/>
              <a:gd name="connsiteX3" fmla="*/ 3572 w 13584"/>
              <a:gd name="connsiteY3" fmla="*/ 6393 h 10190"/>
              <a:gd name="connsiteX4" fmla="*/ 11490 w 13584"/>
              <a:gd name="connsiteY4" fmla="*/ 4559 h 10190"/>
              <a:gd name="connsiteX5" fmla="*/ 13578 w 13584"/>
              <a:gd name="connsiteY5" fmla="*/ 4 h 10190"/>
              <a:gd name="connsiteX6" fmla="*/ 10987 w 13584"/>
              <a:gd name="connsiteY6" fmla="*/ 3758 h 10190"/>
              <a:gd name="connsiteX0" fmla="*/ 11525 w 13578"/>
              <a:gd name="connsiteY0" fmla="*/ 3331 h 10197"/>
              <a:gd name="connsiteX1" fmla="*/ 3326 w 13578"/>
              <a:gd name="connsiteY1" fmla="*/ 5129 h 10197"/>
              <a:gd name="connsiteX2" fmla="*/ 1 w 13578"/>
              <a:gd name="connsiteY2" fmla="*/ 10187 h 10197"/>
              <a:gd name="connsiteX3" fmla="*/ 3572 w 13578"/>
              <a:gd name="connsiteY3" fmla="*/ 6400 h 10197"/>
              <a:gd name="connsiteX4" fmla="*/ 11490 w 13578"/>
              <a:gd name="connsiteY4" fmla="*/ 4566 h 10197"/>
              <a:gd name="connsiteX5" fmla="*/ 13578 w 13578"/>
              <a:gd name="connsiteY5" fmla="*/ 11 h 10197"/>
              <a:gd name="connsiteX6" fmla="*/ 11525 w 13578"/>
              <a:gd name="connsiteY6" fmla="*/ 3331 h 10197"/>
              <a:gd name="connsiteX0" fmla="*/ 11545 w 13598"/>
              <a:gd name="connsiteY0" fmla="*/ 3331 h 10200"/>
              <a:gd name="connsiteX1" fmla="*/ 3346 w 13598"/>
              <a:gd name="connsiteY1" fmla="*/ 5129 h 10200"/>
              <a:gd name="connsiteX2" fmla="*/ 21 w 13598"/>
              <a:gd name="connsiteY2" fmla="*/ 10187 h 10200"/>
              <a:gd name="connsiteX3" fmla="*/ 4731 w 13598"/>
              <a:gd name="connsiteY3" fmla="*/ 6545 h 10200"/>
              <a:gd name="connsiteX4" fmla="*/ 11510 w 13598"/>
              <a:gd name="connsiteY4" fmla="*/ 4566 h 10200"/>
              <a:gd name="connsiteX5" fmla="*/ 13598 w 13598"/>
              <a:gd name="connsiteY5" fmla="*/ 11 h 10200"/>
              <a:gd name="connsiteX6" fmla="*/ 11545 w 13598"/>
              <a:gd name="connsiteY6" fmla="*/ 3331 h 10200"/>
              <a:gd name="connsiteX0" fmla="*/ 11544 w 13597"/>
              <a:gd name="connsiteY0" fmla="*/ 3331 h 10190"/>
              <a:gd name="connsiteX1" fmla="*/ 3408 w 13597"/>
              <a:gd name="connsiteY1" fmla="*/ 5853 h 10190"/>
              <a:gd name="connsiteX2" fmla="*/ 20 w 13597"/>
              <a:gd name="connsiteY2" fmla="*/ 10187 h 10190"/>
              <a:gd name="connsiteX3" fmla="*/ 4730 w 13597"/>
              <a:gd name="connsiteY3" fmla="*/ 6545 h 10190"/>
              <a:gd name="connsiteX4" fmla="*/ 11509 w 13597"/>
              <a:gd name="connsiteY4" fmla="*/ 4566 h 10190"/>
              <a:gd name="connsiteX5" fmla="*/ 13597 w 13597"/>
              <a:gd name="connsiteY5" fmla="*/ 11 h 10190"/>
              <a:gd name="connsiteX6" fmla="*/ 11544 w 13597"/>
              <a:gd name="connsiteY6" fmla="*/ 3331 h 10190"/>
              <a:gd name="connsiteX0" fmla="*/ 11544 w 13597"/>
              <a:gd name="connsiteY0" fmla="*/ 3347 h 10206"/>
              <a:gd name="connsiteX1" fmla="*/ 3408 w 13597"/>
              <a:gd name="connsiteY1" fmla="*/ 5869 h 10206"/>
              <a:gd name="connsiteX2" fmla="*/ 20 w 13597"/>
              <a:gd name="connsiteY2" fmla="*/ 10203 h 10206"/>
              <a:gd name="connsiteX3" fmla="*/ 4730 w 13597"/>
              <a:gd name="connsiteY3" fmla="*/ 6561 h 10206"/>
              <a:gd name="connsiteX4" fmla="*/ 11541 w 13597"/>
              <a:gd name="connsiteY4" fmla="*/ 5306 h 10206"/>
              <a:gd name="connsiteX5" fmla="*/ 13597 w 13597"/>
              <a:gd name="connsiteY5" fmla="*/ 27 h 10206"/>
              <a:gd name="connsiteX6" fmla="*/ 11544 w 13597"/>
              <a:gd name="connsiteY6" fmla="*/ 3347 h 10206"/>
              <a:gd name="connsiteX0" fmla="*/ 11544 w 13597"/>
              <a:gd name="connsiteY0" fmla="*/ 3347 h 10206"/>
              <a:gd name="connsiteX1" fmla="*/ 3408 w 13597"/>
              <a:gd name="connsiteY1" fmla="*/ 5869 h 10206"/>
              <a:gd name="connsiteX2" fmla="*/ 20 w 13597"/>
              <a:gd name="connsiteY2" fmla="*/ 10203 h 10206"/>
              <a:gd name="connsiteX3" fmla="*/ 4730 w 13597"/>
              <a:gd name="connsiteY3" fmla="*/ 6561 h 10206"/>
              <a:gd name="connsiteX4" fmla="*/ 11573 w 13597"/>
              <a:gd name="connsiteY4" fmla="*/ 5270 h 10206"/>
              <a:gd name="connsiteX5" fmla="*/ 13597 w 13597"/>
              <a:gd name="connsiteY5" fmla="*/ 27 h 10206"/>
              <a:gd name="connsiteX6" fmla="*/ 11544 w 13597"/>
              <a:gd name="connsiteY6" fmla="*/ 3347 h 10206"/>
              <a:gd name="connsiteX0" fmla="*/ 9105 w 13684"/>
              <a:gd name="connsiteY0" fmla="*/ 4053 h 10188"/>
              <a:gd name="connsiteX1" fmla="*/ 3405 w 13684"/>
              <a:gd name="connsiteY1" fmla="*/ 5851 h 10188"/>
              <a:gd name="connsiteX2" fmla="*/ 17 w 13684"/>
              <a:gd name="connsiteY2" fmla="*/ 10185 h 10188"/>
              <a:gd name="connsiteX3" fmla="*/ 4727 w 13684"/>
              <a:gd name="connsiteY3" fmla="*/ 6543 h 10188"/>
              <a:gd name="connsiteX4" fmla="*/ 11570 w 13684"/>
              <a:gd name="connsiteY4" fmla="*/ 5252 h 10188"/>
              <a:gd name="connsiteX5" fmla="*/ 13594 w 13684"/>
              <a:gd name="connsiteY5" fmla="*/ 9 h 10188"/>
              <a:gd name="connsiteX6" fmla="*/ 9105 w 13684"/>
              <a:gd name="connsiteY6" fmla="*/ 4053 h 10188"/>
              <a:gd name="connsiteX0" fmla="*/ 7964 w 13747"/>
              <a:gd name="connsiteY0" fmla="*/ 3068 h 10216"/>
              <a:gd name="connsiteX1" fmla="*/ 3403 w 13747"/>
              <a:gd name="connsiteY1" fmla="*/ 5879 h 10216"/>
              <a:gd name="connsiteX2" fmla="*/ 15 w 13747"/>
              <a:gd name="connsiteY2" fmla="*/ 10213 h 10216"/>
              <a:gd name="connsiteX3" fmla="*/ 4725 w 13747"/>
              <a:gd name="connsiteY3" fmla="*/ 6571 h 10216"/>
              <a:gd name="connsiteX4" fmla="*/ 11568 w 13747"/>
              <a:gd name="connsiteY4" fmla="*/ 5280 h 10216"/>
              <a:gd name="connsiteX5" fmla="*/ 13592 w 13747"/>
              <a:gd name="connsiteY5" fmla="*/ 37 h 10216"/>
              <a:gd name="connsiteX6" fmla="*/ 7964 w 13747"/>
              <a:gd name="connsiteY6" fmla="*/ 3068 h 10216"/>
              <a:gd name="connsiteX0" fmla="*/ 7331 w 13786"/>
              <a:gd name="connsiteY0" fmla="*/ 2355 h 10263"/>
              <a:gd name="connsiteX1" fmla="*/ 3403 w 13786"/>
              <a:gd name="connsiteY1" fmla="*/ 5926 h 10263"/>
              <a:gd name="connsiteX2" fmla="*/ 15 w 13786"/>
              <a:gd name="connsiteY2" fmla="*/ 10260 h 10263"/>
              <a:gd name="connsiteX3" fmla="*/ 4725 w 13786"/>
              <a:gd name="connsiteY3" fmla="*/ 6618 h 10263"/>
              <a:gd name="connsiteX4" fmla="*/ 11568 w 13786"/>
              <a:gd name="connsiteY4" fmla="*/ 5327 h 10263"/>
              <a:gd name="connsiteX5" fmla="*/ 13592 w 13786"/>
              <a:gd name="connsiteY5" fmla="*/ 84 h 10263"/>
              <a:gd name="connsiteX6" fmla="*/ 7331 w 13786"/>
              <a:gd name="connsiteY6" fmla="*/ 2355 h 10263"/>
              <a:gd name="connsiteX0" fmla="*/ 7141 w 13798"/>
              <a:gd name="connsiteY0" fmla="*/ 2061 h 10295"/>
              <a:gd name="connsiteX1" fmla="*/ 3403 w 13798"/>
              <a:gd name="connsiteY1" fmla="*/ 5958 h 10295"/>
              <a:gd name="connsiteX2" fmla="*/ 15 w 13798"/>
              <a:gd name="connsiteY2" fmla="*/ 10292 h 10295"/>
              <a:gd name="connsiteX3" fmla="*/ 4725 w 13798"/>
              <a:gd name="connsiteY3" fmla="*/ 6650 h 10295"/>
              <a:gd name="connsiteX4" fmla="*/ 11568 w 13798"/>
              <a:gd name="connsiteY4" fmla="*/ 5359 h 10295"/>
              <a:gd name="connsiteX5" fmla="*/ 13592 w 13798"/>
              <a:gd name="connsiteY5" fmla="*/ 116 h 10295"/>
              <a:gd name="connsiteX6" fmla="*/ 7141 w 13798"/>
              <a:gd name="connsiteY6" fmla="*/ 2061 h 10295"/>
              <a:gd name="connsiteX0" fmla="*/ 7141 w 13798"/>
              <a:gd name="connsiteY0" fmla="*/ 2147 h 10381"/>
              <a:gd name="connsiteX1" fmla="*/ 3403 w 13798"/>
              <a:gd name="connsiteY1" fmla="*/ 6044 h 10381"/>
              <a:gd name="connsiteX2" fmla="*/ 15 w 13798"/>
              <a:gd name="connsiteY2" fmla="*/ 10378 h 10381"/>
              <a:gd name="connsiteX3" fmla="*/ 4725 w 13798"/>
              <a:gd name="connsiteY3" fmla="*/ 6736 h 10381"/>
              <a:gd name="connsiteX4" fmla="*/ 11568 w 13798"/>
              <a:gd name="connsiteY4" fmla="*/ 5445 h 10381"/>
              <a:gd name="connsiteX5" fmla="*/ 13592 w 13798"/>
              <a:gd name="connsiteY5" fmla="*/ 202 h 10381"/>
              <a:gd name="connsiteX6" fmla="*/ 7141 w 13798"/>
              <a:gd name="connsiteY6" fmla="*/ 2147 h 10381"/>
              <a:gd name="connsiteX0" fmla="*/ 7141 w 13798"/>
              <a:gd name="connsiteY0" fmla="*/ 2110 h 10344"/>
              <a:gd name="connsiteX1" fmla="*/ 3403 w 13798"/>
              <a:gd name="connsiteY1" fmla="*/ 6007 h 10344"/>
              <a:gd name="connsiteX2" fmla="*/ 15 w 13798"/>
              <a:gd name="connsiteY2" fmla="*/ 10341 h 10344"/>
              <a:gd name="connsiteX3" fmla="*/ 4725 w 13798"/>
              <a:gd name="connsiteY3" fmla="*/ 6699 h 10344"/>
              <a:gd name="connsiteX4" fmla="*/ 11568 w 13798"/>
              <a:gd name="connsiteY4" fmla="*/ 5408 h 10344"/>
              <a:gd name="connsiteX5" fmla="*/ 13592 w 13798"/>
              <a:gd name="connsiteY5" fmla="*/ 165 h 10344"/>
              <a:gd name="connsiteX6" fmla="*/ 7141 w 13798"/>
              <a:gd name="connsiteY6" fmla="*/ 2110 h 10344"/>
              <a:gd name="connsiteX0" fmla="*/ 7139 w 13796"/>
              <a:gd name="connsiteY0" fmla="*/ 2110 h 10380"/>
              <a:gd name="connsiteX1" fmla="*/ 3401 w 13796"/>
              <a:gd name="connsiteY1" fmla="*/ 6007 h 10380"/>
              <a:gd name="connsiteX2" fmla="*/ 13 w 13796"/>
              <a:gd name="connsiteY2" fmla="*/ 10341 h 10380"/>
              <a:gd name="connsiteX3" fmla="*/ 4660 w 13796"/>
              <a:gd name="connsiteY3" fmla="*/ 8002 h 10380"/>
              <a:gd name="connsiteX4" fmla="*/ 11566 w 13796"/>
              <a:gd name="connsiteY4" fmla="*/ 5408 h 10380"/>
              <a:gd name="connsiteX5" fmla="*/ 13590 w 13796"/>
              <a:gd name="connsiteY5" fmla="*/ 165 h 10380"/>
              <a:gd name="connsiteX6" fmla="*/ 7139 w 13796"/>
              <a:gd name="connsiteY6" fmla="*/ 2110 h 10380"/>
              <a:gd name="connsiteX0" fmla="*/ 7139 w 13796"/>
              <a:gd name="connsiteY0" fmla="*/ 2110 h 10399"/>
              <a:gd name="connsiteX1" fmla="*/ 3401 w 13796"/>
              <a:gd name="connsiteY1" fmla="*/ 6007 h 10399"/>
              <a:gd name="connsiteX2" fmla="*/ 13 w 13796"/>
              <a:gd name="connsiteY2" fmla="*/ 10341 h 10399"/>
              <a:gd name="connsiteX3" fmla="*/ 4660 w 13796"/>
              <a:gd name="connsiteY3" fmla="*/ 8002 h 10399"/>
              <a:gd name="connsiteX4" fmla="*/ 11566 w 13796"/>
              <a:gd name="connsiteY4" fmla="*/ 5408 h 10399"/>
              <a:gd name="connsiteX5" fmla="*/ 13590 w 13796"/>
              <a:gd name="connsiteY5" fmla="*/ 165 h 10399"/>
              <a:gd name="connsiteX6" fmla="*/ 7139 w 13796"/>
              <a:gd name="connsiteY6" fmla="*/ 2110 h 10399"/>
              <a:gd name="connsiteX0" fmla="*/ 7139 w 13741"/>
              <a:gd name="connsiteY0" fmla="*/ 2110 h 10399"/>
              <a:gd name="connsiteX1" fmla="*/ 3401 w 13741"/>
              <a:gd name="connsiteY1" fmla="*/ 6007 h 10399"/>
              <a:gd name="connsiteX2" fmla="*/ 13 w 13741"/>
              <a:gd name="connsiteY2" fmla="*/ 10341 h 10399"/>
              <a:gd name="connsiteX3" fmla="*/ 4660 w 13741"/>
              <a:gd name="connsiteY3" fmla="*/ 8002 h 10399"/>
              <a:gd name="connsiteX4" fmla="*/ 11566 w 13741"/>
              <a:gd name="connsiteY4" fmla="*/ 5408 h 10399"/>
              <a:gd name="connsiteX5" fmla="*/ 13590 w 13741"/>
              <a:gd name="connsiteY5" fmla="*/ 165 h 10399"/>
              <a:gd name="connsiteX6" fmla="*/ 7139 w 13741"/>
              <a:gd name="connsiteY6" fmla="*/ 2110 h 10399"/>
              <a:gd name="connsiteX0" fmla="*/ 7139 w 13860"/>
              <a:gd name="connsiteY0" fmla="*/ 2110 h 10399"/>
              <a:gd name="connsiteX1" fmla="*/ 3401 w 13860"/>
              <a:gd name="connsiteY1" fmla="*/ 6007 h 10399"/>
              <a:gd name="connsiteX2" fmla="*/ 13 w 13860"/>
              <a:gd name="connsiteY2" fmla="*/ 10341 h 10399"/>
              <a:gd name="connsiteX3" fmla="*/ 4660 w 13860"/>
              <a:gd name="connsiteY3" fmla="*/ 8002 h 10399"/>
              <a:gd name="connsiteX4" fmla="*/ 11566 w 13860"/>
              <a:gd name="connsiteY4" fmla="*/ 5408 h 10399"/>
              <a:gd name="connsiteX5" fmla="*/ 13590 w 13860"/>
              <a:gd name="connsiteY5" fmla="*/ 165 h 10399"/>
              <a:gd name="connsiteX6" fmla="*/ 7139 w 13860"/>
              <a:gd name="connsiteY6" fmla="*/ 2110 h 10399"/>
              <a:gd name="connsiteX0" fmla="*/ 7139 w 13860"/>
              <a:gd name="connsiteY0" fmla="*/ 2110 h 10399"/>
              <a:gd name="connsiteX1" fmla="*/ 3401 w 13860"/>
              <a:gd name="connsiteY1" fmla="*/ 6007 h 10399"/>
              <a:gd name="connsiteX2" fmla="*/ 13 w 13860"/>
              <a:gd name="connsiteY2" fmla="*/ 10341 h 10399"/>
              <a:gd name="connsiteX3" fmla="*/ 4660 w 13860"/>
              <a:gd name="connsiteY3" fmla="*/ 8002 h 10399"/>
              <a:gd name="connsiteX4" fmla="*/ 11566 w 13860"/>
              <a:gd name="connsiteY4" fmla="*/ 5408 h 10399"/>
              <a:gd name="connsiteX5" fmla="*/ 13590 w 13860"/>
              <a:gd name="connsiteY5" fmla="*/ 165 h 10399"/>
              <a:gd name="connsiteX6" fmla="*/ 7139 w 13860"/>
              <a:gd name="connsiteY6" fmla="*/ 2110 h 10399"/>
              <a:gd name="connsiteX0" fmla="*/ 7139 w 13799"/>
              <a:gd name="connsiteY0" fmla="*/ 2110 h 10399"/>
              <a:gd name="connsiteX1" fmla="*/ 3401 w 13799"/>
              <a:gd name="connsiteY1" fmla="*/ 6007 h 10399"/>
              <a:gd name="connsiteX2" fmla="*/ 13 w 13799"/>
              <a:gd name="connsiteY2" fmla="*/ 10341 h 10399"/>
              <a:gd name="connsiteX3" fmla="*/ 4660 w 13799"/>
              <a:gd name="connsiteY3" fmla="*/ 8002 h 10399"/>
              <a:gd name="connsiteX4" fmla="*/ 11566 w 13799"/>
              <a:gd name="connsiteY4" fmla="*/ 5408 h 10399"/>
              <a:gd name="connsiteX5" fmla="*/ 13590 w 13799"/>
              <a:gd name="connsiteY5" fmla="*/ 165 h 10399"/>
              <a:gd name="connsiteX6" fmla="*/ 7139 w 13799"/>
              <a:gd name="connsiteY6" fmla="*/ 2110 h 10399"/>
              <a:gd name="connsiteX0" fmla="*/ 7139 w 14238"/>
              <a:gd name="connsiteY0" fmla="*/ 2167 h 10456"/>
              <a:gd name="connsiteX1" fmla="*/ 3401 w 14238"/>
              <a:gd name="connsiteY1" fmla="*/ 6064 h 10456"/>
              <a:gd name="connsiteX2" fmla="*/ 13 w 14238"/>
              <a:gd name="connsiteY2" fmla="*/ 10398 h 10456"/>
              <a:gd name="connsiteX3" fmla="*/ 4660 w 14238"/>
              <a:gd name="connsiteY3" fmla="*/ 8059 h 10456"/>
              <a:gd name="connsiteX4" fmla="*/ 11566 w 14238"/>
              <a:gd name="connsiteY4" fmla="*/ 5465 h 10456"/>
              <a:gd name="connsiteX5" fmla="*/ 13590 w 14238"/>
              <a:gd name="connsiteY5" fmla="*/ 222 h 10456"/>
              <a:gd name="connsiteX6" fmla="*/ 7139 w 14238"/>
              <a:gd name="connsiteY6" fmla="*/ 2167 h 10456"/>
              <a:gd name="connsiteX0" fmla="*/ 7139 w 15310"/>
              <a:gd name="connsiteY0" fmla="*/ 2097 h 10386"/>
              <a:gd name="connsiteX1" fmla="*/ 3401 w 15310"/>
              <a:gd name="connsiteY1" fmla="*/ 5994 h 10386"/>
              <a:gd name="connsiteX2" fmla="*/ 13 w 15310"/>
              <a:gd name="connsiteY2" fmla="*/ 10328 h 10386"/>
              <a:gd name="connsiteX3" fmla="*/ 4660 w 15310"/>
              <a:gd name="connsiteY3" fmla="*/ 7989 h 10386"/>
              <a:gd name="connsiteX4" fmla="*/ 11566 w 15310"/>
              <a:gd name="connsiteY4" fmla="*/ 5395 h 10386"/>
              <a:gd name="connsiteX5" fmla="*/ 13590 w 15310"/>
              <a:gd name="connsiteY5" fmla="*/ 152 h 10386"/>
              <a:gd name="connsiteX6" fmla="*/ 7139 w 15310"/>
              <a:gd name="connsiteY6" fmla="*/ 2097 h 10386"/>
              <a:gd name="connsiteX0" fmla="*/ 7139 w 15115"/>
              <a:gd name="connsiteY0" fmla="*/ 2484 h 10773"/>
              <a:gd name="connsiteX1" fmla="*/ 3401 w 15115"/>
              <a:gd name="connsiteY1" fmla="*/ 6381 h 10773"/>
              <a:gd name="connsiteX2" fmla="*/ 13 w 15115"/>
              <a:gd name="connsiteY2" fmla="*/ 10715 h 10773"/>
              <a:gd name="connsiteX3" fmla="*/ 4660 w 15115"/>
              <a:gd name="connsiteY3" fmla="*/ 8376 h 10773"/>
              <a:gd name="connsiteX4" fmla="*/ 11566 w 15115"/>
              <a:gd name="connsiteY4" fmla="*/ 5782 h 10773"/>
              <a:gd name="connsiteX5" fmla="*/ 13590 w 15115"/>
              <a:gd name="connsiteY5" fmla="*/ 539 h 10773"/>
              <a:gd name="connsiteX6" fmla="*/ 7139 w 15115"/>
              <a:gd name="connsiteY6" fmla="*/ 2484 h 10773"/>
              <a:gd name="connsiteX0" fmla="*/ 7139 w 14977"/>
              <a:gd name="connsiteY0" fmla="*/ 2592 h 10881"/>
              <a:gd name="connsiteX1" fmla="*/ 3401 w 14977"/>
              <a:gd name="connsiteY1" fmla="*/ 6489 h 10881"/>
              <a:gd name="connsiteX2" fmla="*/ 13 w 14977"/>
              <a:gd name="connsiteY2" fmla="*/ 10823 h 10881"/>
              <a:gd name="connsiteX3" fmla="*/ 4660 w 14977"/>
              <a:gd name="connsiteY3" fmla="*/ 8484 h 10881"/>
              <a:gd name="connsiteX4" fmla="*/ 11566 w 14977"/>
              <a:gd name="connsiteY4" fmla="*/ 5890 h 10881"/>
              <a:gd name="connsiteX5" fmla="*/ 13590 w 14977"/>
              <a:gd name="connsiteY5" fmla="*/ 647 h 10881"/>
              <a:gd name="connsiteX6" fmla="*/ 7139 w 14977"/>
              <a:gd name="connsiteY6" fmla="*/ 2592 h 10881"/>
              <a:gd name="connsiteX0" fmla="*/ 7139 w 14784"/>
              <a:gd name="connsiteY0" fmla="*/ 2168 h 10457"/>
              <a:gd name="connsiteX1" fmla="*/ 3401 w 14784"/>
              <a:gd name="connsiteY1" fmla="*/ 6065 h 10457"/>
              <a:gd name="connsiteX2" fmla="*/ 13 w 14784"/>
              <a:gd name="connsiteY2" fmla="*/ 10399 h 10457"/>
              <a:gd name="connsiteX3" fmla="*/ 4660 w 14784"/>
              <a:gd name="connsiteY3" fmla="*/ 8060 h 10457"/>
              <a:gd name="connsiteX4" fmla="*/ 11566 w 14784"/>
              <a:gd name="connsiteY4" fmla="*/ 5466 h 10457"/>
              <a:gd name="connsiteX5" fmla="*/ 13590 w 14784"/>
              <a:gd name="connsiteY5" fmla="*/ 223 h 10457"/>
              <a:gd name="connsiteX6" fmla="*/ 7139 w 14784"/>
              <a:gd name="connsiteY6" fmla="*/ 2168 h 10457"/>
              <a:gd name="connsiteX0" fmla="*/ 7139 w 14784"/>
              <a:gd name="connsiteY0" fmla="*/ 2168 h 10457"/>
              <a:gd name="connsiteX1" fmla="*/ 3401 w 14784"/>
              <a:gd name="connsiteY1" fmla="*/ 6065 h 10457"/>
              <a:gd name="connsiteX2" fmla="*/ 13 w 14784"/>
              <a:gd name="connsiteY2" fmla="*/ 10399 h 10457"/>
              <a:gd name="connsiteX3" fmla="*/ 4660 w 14784"/>
              <a:gd name="connsiteY3" fmla="*/ 8060 h 10457"/>
              <a:gd name="connsiteX4" fmla="*/ 11566 w 14784"/>
              <a:gd name="connsiteY4" fmla="*/ 5466 h 10457"/>
              <a:gd name="connsiteX5" fmla="*/ 13590 w 14784"/>
              <a:gd name="connsiteY5" fmla="*/ 223 h 10457"/>
              <a:gd name="connsiteX6" fmla="*/ 7139 w 14784"/>
              <a:gd name="connsiteY6" fmla="*/ 2168 h 10457"/>
              <a:gd name="connsiteX0" fmla="*/ 7139 w 13923"/>
              <a:gd name="connsiteY0" fmla="*/ 2168 h 10457"/>
              <a:gd name="connsiteX1" fmla="*/ 3401 w 13923"/>
              <a:gd name="connsiteY1" fmla="*/ 6065 h 10457"/>
              <a:gd name="connsiteX2" fmla="*/ 13 w 13923"/>
              <a:gd name="connsiteY2" fmla="*/ 10399 h 10457"/>
              <a:gd name="connsiteX3" fmla="*/ 4660 w 13923"/>
              <a:gd name="connsiteY3" fmla="*/ 8060 h 10457"/>
              <a:gd name="connsiteX4" fmla="*/ 11566 w 13923"/>
              <a:gd name="connsiteY4" fmla="*/ 5466 h 10457"/>
              <a:gd name="connsiteX5" fmla="*/ 13590 w 13923"/>
              <a:gd name="connsiteY5" fmla="*/ 223 h 10457"/>
              <a:gd name="connsiteX6" fmla="*/ 7139 w 13923"/>
              <a:gd name="connsiteY6" fmla="*/ 2168 h 10457"/>
              <a:gd name="connsiteX0" fmla="*/ 7139 w 13590"/>
              <a:gd name="connsiteY0" fmla="*/ 2168 h 10457"/>
              <a:gd name="connsiteX1" fmla="*/ 3401 w 13590"/>
              <a:gd name="connsiteY1" fmla="*/ 6065 h 10457"/>
              <a:gd name="connsiteX2" fmla="*/ 13 w 13590"/>
              <a:gd name="connsiteY2" fmla="*/ 10399 h 10457"/>
              <a:gd name="connsiteX3" fmla="*/ 4660 w 13590"/>
              <a:gd name="connsiteY3" fmla="*/ 8060 h 10457"/>
              <a:gd name="connsiteX4" fmla="*/ 11566 w 13590"/>
              <a:gd name="connsiteY4" fmla="*/ 5466 h 10457"/>
              <a:gd name="connsiteX5" fmla="*/ 13590 w 13590"/>
              <a:gd name="connsiteY5" fmla="*/ 223 h 10457"/>
              <a:gd name="connsiteX6" fmla="*/ 7139 w 13590"/>
              <a:gd name="connsiteY6" fmla="*/ 2168 h 10457"/>
              <a:gd name="connsiteX0" fmla="*/ 7139 w 13590"/>
              <a:gd name="connsiteY0" fmla="*/ 2168 h 10457"/>
              <a:gd name="connsiteX1" fmla="*/ 3401 w 13590"/>
              <a:gd name="connsiteY1" fmla="*/ 6065 h 10457"/>
              <a:gd name="connsiteX2" fmla="*/ 13 w 13590"/>
              <a:gd name="connsiteY2" fmla="*/ 10399 h 10457"/>
              <a:gd name="connsiteX3" fmla="*/ 4660 w 13590"/>
              <a:gd name="connsiteY3" fmla="*/ 8060 h 10457"/>
              <a:gd name="connsiteX4" fmla="*/ 11566 w 13590"/>
              <a:gd name="connsiteY4" fmla="*/ 5466 h 10457"/>
              <a:gd name="connsiteX5" fmla="*/ 13590 w 13590"/>
              <a:gd name="connsiteY5" fmla="*/ 223 h 10457"/>
              <a:gd name="connsiteX6" fmla="*/ 7139 w 13590"/>
              <a:gd name="connsiteY6" fmla="*/ 2168 h 10457"/>
              <a:gd name="connsiteX0" fmla="*/ 7139 w 13637"/>
              <a:gd name="connsiteY0" fmla="*/ 2168 h 10457"/>
              <a:gd name="connsiteX1" fmla="*/ 3401 w 13637"/>
              <a:gd name="connsiteY1" fmla="*/ 6065 h 10457"/>
              <a:gd name="connsiteX2" fmla="*/ 13 w 13637"/>
              <a:gd name="connsiteY2" fmla="*/ 10399 h 10457"/>
              <a:gd name="connsiteX3" fmla="*/ 4660 w 13637"/>
              <a:gd name="connsiteY3" fmla="*/ 8060 h 10457"/>
              <a:gd name="connsiteX4" fmla="*/ 11566 w 13637"/>
              <a:gd name="connsiteY4" fmla="*/ 5466 h 10457"/>
              <a:gd name="connsiteX5" fmla="*/ 13590 w 13637"/>
              <a:gd name="connsiteY5" fmla="*/ 223 h 10457"/>
              <a:gd name="connsiteX6" fmla="*/ 7139 w 13637"/>
              <a:gd name="connsiteY6" fmla="*/ 2168 h 10457"/>
              <a:gd name="connsiteX0" fmla="*/ 7139 w 13637"/>
              <a:gd name="connsiteY0" fmla="*/ 2168 h 10457"/>
              <a:gd name="connsiteX1" fmla="*/ 3401 w 13637"/>
              <a:gd name="connsiteY1" fmla="*/ 6065 h 10457"/>
              <a:gd name="connsiteX2" fmla="*/ 13 w 13637"/>
              <a:gd name="connsiteY2" fmla="*/ 10399 h 10457"/>
              <a:gd name="connsiteX3" fmla="*/ 4660 w 13637"/>
              <a:gd name="connsiteY3" fmla="*/ 8060 h 10457"/>
              <a:gd name="connsiteX4" fmla="*/ 11566 w 13637"/>
              <a:gd name="connsiteY4" fmla="*/ 5466 h 10457"/>
              <a:gd name="connsiteX5" fmla="*/ 13590 w 13637"/>
              <a:gd name="connsiteY5" fmla="*/ 223 h 10457"/>
              <a:gd name="connsiteX6" fmla="*/ 7139 w 13637"/>
              <a:gd name="connsiteY6" fmla="*/ 2168 h 10457"/>
              <a:gd name="connsiteX0" fmla="*/ 7139 w 13644"/>
              <a:gd name="connsiteY0" fmla="*/ 2168 h 10435"/>
              <a:gd name="connsiteX1" fmla="*/ 3401 w 13644"/>
              <a:gd name="connsiteY1" fmla="*/ 6065 h 10435"/>
              <a:gd name="connsiteX2" fmla="*/ 13 w 13644"/>
              <a:gd name="connsiteY2" fmla="*/ 10399 h 10435"/>
              <a:gd name="connsiteX3" fmla="*/ 4660 w 13644"/>
              <a:gd name="connsiteY3" fmla="*/ 8060 h 10435"/>
              <a:gd name="connsiteX4" fmla="*/ 11724 w 13644"/>
              <a:gd name="connsiteY4" fmla="*/ 6660 h 10435"/>
              <a:gd name="connsiteX5" fmla="*/ 13590 w 13644"/>
              <a:gd name="connsiteY5" fmla="*/ 223 h 10435"/>
              <a:gd name="connsiteX6" fmla="*/ 7139 w 13644"/>
              <a:gd name="connsiteY6" fmla="*/ 2168 h 10435"/>
              <a:gd name="connsiteX0" fmla="*/ 7139 w 13644"/>
              <a:gd name="connsiteY0" fmla="*/ 2168 h 10435"/>
              <a:gd name="connsiteX1" fmla="*/ 3401 w 13644"/>
              <a:gd name="connsiteY1" fmla="*/ 6065 h 10435"/>
              <a:gd name="connsiteX2" fmla="*/ 13 w 13644"/>
              <a:gd name="connsiteY2" fmla="*/ 10399 h 10435"/>
              <a:gd name="connsiteX3" fmla="*/ 4660 w 13644"/>
              <a:gd name="connsiteY3" fmla="*/ 8060 h 10435"/>
              <a:gd name="connsiteX4" fmla="*/ 11724 w 13644"/>
              <a:gd name="connsiteY4" fmla="*/ 6660 h 10435"/>
              <a:gd name="connsiteX5" fmla="*/ 13590 w 13644"/>
              <a:gd name="connsiteY5" fmla="*/ 223 h 10435"/>
              <a:gd name="connsiteX6" fmla="*/ 7139 w 13644"/>
              <a:gd name="connsiteY6" fmla="*/ 2168 h 10435"/>
              <a:gd name="connsiteX0" fmla="*/ 6601 w 13644"/>
              <a:gd name="connsiteY0" fmla="*/ 1118 h 10833"/>
              <a:gd name="connsiteX1" fmla="*/ 3401 w 13644"/>
              <a:gd name="connsiteY1" fmla="*/ 6463 h 10833"/>
              <a:gd name="connsiteX2" fmla="*/ 13 w 13644"/>
              <a:gd name="connsiteY2" fmla="*/ 10797 h 10833"/>
              <a:gd name="connsiteX3" fmla="*/ 4660 w 13644"/>
              <a:gd name="connsiteY3" fmla="*/ 8458 h 10833"/>
              <a:gd name="connsiteX4" fmla="*/ 11724 w 13644"/>
              <a:gd name="connsiteY4" fmla="*/ 7058 h 10833"/>
              <a:gd name="connsiteX5" fmla="*/ 13590 w 13644"/>
              <a:gd name="connsiteY5" fmla="*/ 621 h 10833"/>
              <a:gd name="connsiteX6" fmla="*/ 6601 w 13644"/>
              <a:gd name="connsiteY6" fmla="*/ 1118 h 10833"/>
              <a:gd name="connsiteX0" fmla="*/ 6601 w 13644"/>
              <a:gd name="connsiteY0" fmla="*/ 1358 h 11073"/>
              <a:gd name="connsiteX1" fmla="*/ 3401 w 13644"/>
              <a:gd name="connsiteY1" fmla="*/ 6703 h 11073"/>
              <a:gd name="connsiteX2" fmla="*/ 13 w 13644"/>
              <a:gd name="connsiteY2" fmla="*/ 11037 h 11073"/>
              <a:gd name="connsiteX3" fmla="*/ 4660 w 13644"/>
              <a:gd name="connsiteY3" fmla="*/ 8698 h 11073"/>
              <a:gd name="connsiteX4" fmla="*/ 11724 w 13644"/>
              <a:gd name="connsiteY4" fmla="*/ 7298 h 11073"/>
              <a:gd name="connsiteX5" fmla="*/ 13590 w 13644"/>
              <a:gd name="connsiteY5" fmla="*/ 861 h 11073"/>
              <a:gd name="connsiteX6" fmla="*/ 6601 w 13644"/>
              <a:gd name="connsiteY6" fmla="*/ 1358 h 11073"/>
              <a:gd name="connsiteX0" fmla="*/ 6634 w 13677"/>
              <a:gd name="connsiteY0" fmla="*/ 887 h 10614"/>
              <a:gd name="connsiteX1" fmla="*/ 2548 w 13677"/>
              <a:gd name="connsiteY1" fmla="*/ 5870 h 10614"/>
              <a:gd name="connsiteX2" fmla="*/ 46 w 13677"/>
              <a:gd name="connsiteY2" fmla="*/ 10566 h 10614"/>
              <a:gd name="connsiteX3" fmla="*/ 4693 w 13677"/>
              <a:gd name="connsiteY3" fmla="*/ 8227 h 10614"/>
              <a:gd name="connsiteX4" fmla="*/ 11757 w 13677"/>
              <a:gd name="connsiteY4" fmla="*/ 6827 h 10614"/>
              <a:gd name="connsiteX5" fmla="*/ 13623 w 13677"/>
              <a:gd name="connsiteY5" fmla="*/ 390 h 10614"/>
              <a:gd name="connsiteX6" fmla="*/ 6634 w 13677"/>
              <a:gd name="connsiteY6" fmla="*/ 887 h 10614"/>
              <a:gd name="connsiteX0" fmla="*/ 6677 w 13720"/>
              <a:gd name="connsiteY0" fmla="*/ 871 h 10611"/>
              <a:gd name="connsiteX1" fmla="*/ 2053 w 13720"/>
              <a:gd name="connsiteY1" fmla="*/ 5492 h 10611"/>
              <a:gd name="connsiteX2" fmla="*/ 89 w 13720"/>
              <a:gd name="connsiteY2" fmla="*/ 10550 h 10611"/>
              <a:gd name="connsiteX3" fmla="*/ 4736 w 13720"/>
              <a:gd name="connsiteY3" fmla="*/ 8211 h 10611"/>
              <a:gd name="connsiteX4" fmla="*/ 11800 w 13720"/>
              <a:gd name="connsiteY4" fmla="*/ 6811 h 10611"/>
              <a:gd name="connsiteX5" fmla="*/ 13666 w 13720"/>
              <a:gd name="connsiteY5" fmla="*/ 374 h 10611"/>
              <a:gd name="connsiteX6" fmla="*/ 6677 w 13720"/>
              <a:gd name="connsiteY6" fmla="*/ 871 h 10611"/>
              <a:gd name="connsiteX0" fmla="*/ 6596 w 13639"/>
              <a:gd name="connsiteY0" fmla="*/ 871 h 10592"/>
              <a:gd name="connsiteX1" fmla="*/ 1972 w 13639"/>
              <a:gd name="connsiteY1" fmla="*/ 5492 h 10592"/>
              <a:gd name="connsiteX2" fmla="*/ 8 w 13639"/>
              <a:gd name="connsiteY2" fmla="*/ 10550 h 10592"/>
              <a:gd name="connsiteX3" fmla="*/ 2567 w 13639"/>
              <a:gd name="connsiteY3" fmla="*/ 7849 h 10592"/>
              <a:gd name="connsiteX4" fmla="*/ 11719 w 13639"/>
              <a:gd name="connsiteY4" fmla="*/ 6811 h 10592"/>
              <a:gd name="connsiteX5" fmla="*/ 13585 w 13639"/>
              <a:gd name="connsiteY5" fmla="*/ 374 h 10592"/>
              <a:gd name="connsiteX6" fmla="*/ 6596 w 13639"/>
              <a:gd name="connsiteY6" fmla="*/ 871 h 10592"/>
              <a:gd name="connsiteX0" fmla="*/ 7482 w 13639"/>
              <a:gd name="connsiteY0" fmla="*/ 1114 h 10509"/>
              <a:gd name="connsiteX1" fmla="*/ 1972 w 13639"/>
              <a:gd name="connsiteY1" fmla="*/ 5409 h 10509"/>
              <a:gd name="connsiteX2" fmla="*/ 8 w 13639"/>
              <a:gd name="connsiteY2" fmla="*/ 10467 h 10509"/>
              <a:gd name="connsiteX3" fmla="*/ 2567 w 13639"/>
              <a:gd name="connsiteY3" fmla="*/ 7766 h 10509"/>
              <a:gd name="connsiteX4" fmla="*/ 11719 w 13639"/>
              <a:gd name="connsiteY4" fmla="*/ 6728 h 10509"/>
              <a:gd name="connsiteX5" fmla="*/ 13585 w 13639"/>
              <a:gd name="connsiteY5" fmla="*/ 291 h 10509"/>
              <a:gd name="connsiteX6" fmla="*/ 7482 w 13639"/>
              <a:gd name="connsiteY6" fmla="*/ 1114 h 10509"/>
              <a:gd name="connsiteX0" fmla="*/ 7482 w 13071"/>
              <a:gd name="connsiteY0" fmla="*/ 1084 h 10479"/>
              <a:gd name="connsiteX1" fmla="*/ 1972 w 13071"/>
              <a:gd name="connsiteY1" fmla="*/ 5379 h 10479"/>
              <a:gd name="connsiteX2" fmla="*/ 8 w 13071"/>
              <a:gd name="connsiteY2" fmla="*/ 10437 h 10479"/>
              <a:gd name="connsiteX3" fmla="*/ 2567 w 13071"/>
              <a:gd name="connsiteY3" fmla="*/ 7736 h 10479"/>
              <a:gd name="connsiteX4" fmla="*/ 11719 w 13071"/>
              <a:gd name="connsiteY4" fmla="*/ 6698 h 10479"/>
              <a:gd name="connsiteX5" fmla="*/ 12952 w 13071"/>
              <a:gd name="connsiteY5" fmla="*/ 297 h 10479"/>
              <a:gd name="connsiteX6" fmla="*/ 7482 w 13071"/>
              <a:gd name="connsiteY6" fmla="*/ 1084 h 10479"/>
              <a:gd name="connsiteX0" fmla="*/ 7482 w 12976"/>
              <a:gd name="connsiteY0" fmla="*/ 1084 h 10478"/>
              <a:gd name="connsiteX1" fmla="*/ 1972 w 12976"/>
              <a:gd name="connsiteY1" fmla="*/ 5379 h 10478"/>
              <a:gd name="connsiteX2" fmla="*/ 8 w 12976"/>
              <a:gd name="connsiteY2" fmla="*/ 10437 h 10478"/>
              <a:gd name="connsiteX3" fmla="*/ 2567 w 12976"/>
              <a:gd name="connsiteY3" fmla="*/ 7736 h 10478"/>
              <a:gd name="connsiteX4" fmla="*/ 9852 w 12976"/>
              <a:gd name="connsiteY4" fmla="*/ 6807 h 10478"/>
              <a:gd name="connsiteX5" fmla="*/ 12952 w 12976"/>
              <a:gd name="connsiteY5" fmla="*/ 297 h 10478"/>
              <a:gd name="connsiteX6" fmla="*/ 7482 w 12976"/>
              <a:gd name="connsiteY6" fmla="*/ 1084 h 10478"/>
              <a:gd name="connsiteX0" fmla="*/ 7482 w 17073"/>
              <a:gd name="connsiteY0" fmla="*/ 1026 h 10420"/>
              <a:gd name="connsiteX1" fmla="*/ 1972 w 17073"/>
              <a:gd name="connsiteY1" fmla="*/ 5321 h 10420"/>
              <a:gd name="connsiteX2" fmla="*/ 8 w 17073"/>
              <a:gd name="connsiteY2" fmla="*/ 10379 h 10420"/>
              <a:gd name="connsiteX3" fmla="*/ 2567 w 17073"/>
              <a:gd name="connsiteY3" fmla="*/ 7678 h 10420"/>
              <a:gd name="connsiteX4" fmla="*/ 9852 w 17073"/>
              <a:gd name="connsiteY4" fmla="*/ 6749 h 10420"/>
              <a:gd name="connsiteX5" fmla="*/ 17065 w 17073"/>
              <a:gd name="connsiteY5" fmla="*/ 311 h 10420"/>
              <a:gd name="connsiteX6" fmla="*/ 7482 w 17073"/>
              <a:gd name="connsiteY6" fmla="*/ 1026 h 10420"/>
              <a:gd name="connsiteX0" fmla="*/ 7500 w 17091"/>
              <a:gd name="connsiteY0" fmla="*/ 1026 h 10490"/>
              <a:gd name="connsiteX1" fmla="*/ 1990 w 17091"/>
              <a:gd name="connsiteY1" fmla="*/ 5321 h 10490"/>
              <a:gd name="connsiteX2" fmla="*/ 26 w 17091"/>
              <a:gd name="connsiteY2" fmla="*/ 10379 h 10490"/>
              <a:gd name="connsiteX3" fmla="*/ 3155 w 17091"/>
              <a:gd name="connsiteY3" fmla="*/ 8655 h 10490"/>
              <a:gd name="connsiteX4" fmla="*/ 9870 w 17091"/>
              <a:gd name="connsiteY4" fmla="*/ 6749 h 10490"/>
              <a:gd name="connsiteX5" fmla="*/ 17083 w 17091"/>
              <a:gd name="connsiteY5" fmla="*/ 311 h 10490"/>
              <a:gd name="connsiteX6" fmla="*/ 7500 w 17091"/>
              <a:gd name="connsiteY6" fmla="*/ 1026 h 10490"/>
              <a:gd name="connsiteX0" fmla="*/ 7477 w 17068"/>
              <a:gd name="connsiteY0" fmla="*/ 1045 h 10480"/>
              <a:gd name="connsiteX1" fmla="*/ 2695 w 17068"/>
              <a:gd name="connsiteY1" fmla="*/ 5919 h 10480"/>
              <a:gd name="connsiteX2" fmla="*/ 3 w 17068"/>
              <a:gd name="connsiteY2" fmla="*/ 10398 h 10480"/>
              <a:gd name="connsiteX3" fmla="*/ 3132 w 17068"/>
              <a:gd name="connsiteY3" fmla="*/ 8674 h 10480"/>
              <a:gd name="connsiteX4" fmla="*/ 9847 w 17068"/>
              <a:gd name="connsiteY4" fmla="*/ 6768 h 10480"/>
              <a:gd name="connsiteX5" fmla="*/ 17060 w 17068"/>
              <a:gd name="connsiteY5" fmla="*/ 330 h 10480"/>
              <a:gd name="connsiteX6" fmla="*/ 7477 w 17068"/>
              <a:gd name="connsiteY6" fmla="*/ 1045 h 10480"/>
              <a:gd name="connsiteX0" fmla="*/ 7522 w 17113"/>
              <a:gd name="connsiteY0" fmla="*/ 954 h 10565"/>
              <a:gd name="connsiteX1" fmla="*/ 1727 w 17113"/>
              <a:gd name="connsiteY1" fmla="*/ 2679 h 10565"/>
              <a:gd name="connsiteX2" fmla="*/ 48 w 17113"/>
              <a:gd name="connsiteY2" fmla="*/ 10307 h 10565"/>
              <a:gd name="connsiteX3" fmla="*/ 3177 w 17113"/>
              <a:gd name="connsiteY3" fmla="*/ 8583 h 10565"/>
              <a:gd name="connsiteX4" fmla="*/ 9892 w 17113"/>
              <a:gd name="connsiteY4" fmla="*/ 6677 h 10565"/>
              <a:gd name="connsiteX5" fmla="*/ 17105 w 17113"/>
              <a:gd name="connsiteY5" fmla="*/ 239 h 10565"/>
              <a:gd name="connsiteX6" fmla="*/ 7522 w 17113"/>
              <a:gd name="connsiteY6" fmla="*/ 954 h 10565"/>
              <a:gd name="connsiteX0" fmla="*/ 7522 w 17125"/>
              <a:gd name="connsiteY0" fmla="*/ 954 h 10572"/>
              <a:gd name="connsiteX1" fmla="*/ 1727 w 17125"/>
              <a:gd name="connsiteY1" fmla="*/ 2679 h 10572"/>
              <a:gd name="connsiteX2" fmla="*/ 48 w 17125"/>
              <a:gd name="connsiteY2" fmla="*/ 10307 h 10572"/>
              <a:gd name="connsiteX3" fmla="*/ 3177 w 17125"/>
              <a:gd name="connsiteY3" fmla="*/ 8583 h 10572"/>
              <a:gd name="connsiteX4" fmla="*/ 13562 w 17125"/>
              <a:gd name="connsiteY4" fmla="*/ 6170 h 10572"/>
              <a:gd name="connsiteX5" fmla="*/ 17105 w 17125"/>
              <a:gd name="connsiteY5" fmla="*/ 239 h 10572"/>
              <a:gd name="connsiteX6" fmla="*/ 7522 w 17125"/>
              <a:gd name="connsiteY6" fmla="*/ 954 h 10572"/>
              <a:gd name="connsiteX0" fmla="*/ 7479 w 17082"/>
              <a:gd name="connsiteY0" fmla="*/ 953 h 10573"/>
              <a:gd name="connsiteX1" fmla="*/ 3614 w 17082"/>
              <a:gd name="connsiteY1" fmla="*/ 2642 h 10573"/>
              <a:gd name="connsiteX2" fmla="*/ 5 w 17082"/>
              <a:gd name="connsiteY2" fmla="*/ 10306 h 10573"/>
              <a:gd name="connsiteX3" fmla="*/ 3134 w 17082"/>
              <a:gd name="connsiteY3" fmla="*/ 8582 h 10573"/>
              <a:gd name="connsiteX4" fmla="*/ 13519 w 17082"/>
              <a:gd name="connsiteY4" fmla="*/ 6169 h 10573"/>
              <a:gd name="connsiteX5" fmla="*/ 17062 w 17082"/>
              <a:gd name="connsiteY5" fmla="*/ 238 h 10573"/>
              <a:gd name="connsiteX6" fmla="*/ 7479 w 17082"/>
              <a:gd name="connsiteY6" fmla="*/ 953 h 10573"/>
              <a:gd name="connsiteX0" fmla="*/ 7479 w 17082"/>
              <a:gd name="connsiteY0" fmla="*/ 953 h 10573"/>
              <a:gd name="connsiteX1" fmla="*/ 3614 w 17082"/>
              <a:gd name="connsiteY1" fmla="*/ 2642 h 10573"/>
              <a:gd name="connsiteX2" fmla="*/ 5 w 17082"/>
              <a:gd name="connsiteY2" fmla="*/ 10306 h 10573"/>
              <a:gd name="connsiteX3" fmla="*/ 3134 w 17082"/>
              <a:gd name="connsiteY3" fmla="*/ 8582 h 10573"/>
              <a:gd name="connsiteX4" fmla="*/ 13519 w 17082"/>
              <a:gd name="connsiteY4" fmla="*/ 6169 h 10573"/>
              <a:gd name="connsiteX5" fmla="*/ 17062 w 17082"/>
              <a:gd name="connsiteY5" fmla="*/ 238 h 10573"/>
              <a:gd name="connsiteX6" fmla="*/ 7479 w 17082"/>
              <a:gd name="connsiteY6" fmla="*/ 953 h 10573"/>
              <a:gd name="connsiteX0" fmla="*/ 7479 w 17082"/>
              <a:gd name="connsiteY0" fmla="*/ 953 h 10573"/>
              <a:gd name="connsiteX1" fmla="*/ 3614 w 17082"/>
              <a:gd name="connsiteY1" fmla="*/ 2642 h 10573"/>
              <a:gd name="connsiteX2" fmla="*/ 5 w 17082"/>
              <a:gd name="connsiteY2" fmla="*/ 10306 h 10573"/>
              <a:gd name="connsiteX3" fmla="*/ 3134 w 17082"/>
              <a:gd name="connsiteY3" fmla="*/ 8582 h 10573"/>
              <a:gd name="connsiteX4" fmla="*/ 13519 w 17082"/>
              <a:gd name="connsiteY4" fmla="*/ 6169 h 10573"/>
              <a:gd name="connsiteX5" fmla="*/ 17062 w 17082"/>
              <a:gd name="connsiteY5" fmla="*/ 238 h 10573"/>
              <a:gd name="connsiteX6" fmla="*/ 7479 w 17082"/>
              <a:gd name="connsiteY6" fmla="*/ 953 h 10573"/>
              <a:gd name="connsiteX0" fmla="*/ 10706 w 17082"/>
              <a:gd name="connsiteY0" fmla="*/ 2775 h 10441"/>
              <a:gd name="connsiteX1" fmla="*/ 3614 w 17082"/>
              <a:gd name="connsiteY1" fmla="*/ 2510 h 10441"/>
              <a:gd name="connsiteX2" fmla="*/ 5 w 17082"/>
              <a:gd name="connsiteY2" fmla="*/ 10174 h 10441"/>
              <a:gd name="connsiteX3" fmla="*/ 3134 w 17082"/>
              <a:gd name="connsiteY3" fmla="*/ 8450 h 10441"/>
              <a:gd name="connsiteX4" fmla="*/ 13519 w 17082"/>
              <a:gd name="connsiteY4" fmla="*/ 6037 h 10441"/>
              <a:gd name="connsiteX5" fmla="*/ 17062 w 17082"/>
              <a:gd name="connsiteY5" fmla="*/ 106 h 10441"/>
              <a:gd name="connsiteX6" fmla="*/ 10706 w 17082"/>
              <a:gd name="connsiteY6" fmla="*/ 2775 h 10441"/>
              <a:gd name="connsiteX0" fmla="*/ 10736 w 17112"/>
              <a:gd name="connsiteY0" fmla="*/ 2669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0736 w 17112"/>
              <a:gd name="connsiteY6" fmla="*/ 2669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47 w 17080"/>
              <a:gd name="connsiteY0" fmla="*/ 3176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147 w 17080"/>
              <a:gd name="connsiteY6" fmla="*/ 3176 h 10235"/>
              <a:gd name="connsiteX0" fmla="*/ 11147 w 17080"/>
              <a:gd name="connsiteY0" fmla="*/ 3176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147 w 17080"/>
              <a:gd name="connsiteY6" fmla="*/ 3176 h 10235"/>
              <a:gd name="connsiteX0" fmla="*/ 11052 w 17080"/>
              <a:gd name="connsiteY0" fmla="*/ 2561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052 w 17080"/>
              <a:gd name="connsiteY6" fmla="*/ 2561 h 10235"/>
              <a:gd name="connsiteX0" fmla="*/ 11052 w 17080"/>
              <a:gd name="connsiteY0" fmla="*/ 2561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052 w 17080"/>
              <a:gd name="connsiteY6" fmla="*/ 2561 h 10235"/>
              <a:gd name="connsiteX0" fmla="*/ 11052 w 16891"/>
              <a:gd name="connsiteY0" fmla="*/ 2887 h 10561"/>
              <a:gd name="connsiteX1" fmla="*/ 3485 w 16891"/>
              <a:gd name="connsiteY1" fmla="*/ 4395 h 10561"/>
              <a:gd name="connsiteX2" fmla="*/ 3 w 16891"/>
              <a:gd name="connsiteY2" fmla="*/ 10394 h 10561"/>
              <a:gd name="connsiteX3" fmla="*/ 3132 w 16891"/>
              <a:gd name="connsiteY3" fmla="*/ 8670 h 10561"/>
              <a:gd name="connsiteX4" fmla="*/ 13517 w 16891"/>
              <a:gd name="connsiteY4" fmla="*/ 6257 h 10561"/>
              <a:gd name="connsiteX5" fmla="*/ 16870 w 16891"/>
              <a:gd name="connsiteY5" fmla="*/ 0 h 10561"/>
              <a:gd name="connsiteX6" fmla="*/ 11052 w 16891"/>
              <a:gd name="connsiteY6" fmla="*/ 2887 h 10561"/>
              <a:gd name="connsiteX0" fmla="*/ 11053 w 16892"/>
              <a:gd name="connsiteY0" fmla="*/ 2887 h 10505"/>
              <a:gd name="connsiteX1" fmla="*/ 3581 w 16892"/>
              <a:gd name="connsiteY1" fmla="*/ 5408 h 10505"/>
              <a:gd name="connsiteX2" fmla="*/ 4 w 16892"/>
              <a:gd name="connsiteY2" fmla="*/ 10394 h 10505"/>
              <a:gd name="connsiteX3" fmla="*/ 3133 w 16892"/>
              <a:gd name="connsiteY3" fmla="*/ 8670 h 10505"/>
              <a:gd name="connsiteX4" fmla="*/ 13518 w 16892"/>
              <a:gd name="connsiteY4" fmla="*/ 6257 h 10505"/>
              <a:gd name="connsiteX5" fmla="*/ 16871 w 16892"/>
              <a:gd name="connsiteY5" fmla="*/ 0 h 10505"/>
              <a:gd name="connsiteX6" fmla="*/ 11053 w 16892"/>
              <a:gd name="connsiteY6" fmla="*/ 2887 h 10505"/>
              <a:gd name="connsiteX0" fmla="*/ 8996 w 16892"/>
              <a:gd name="connsiteY0" fmla="*/ 4443 h 10505"/>
              <a:gd name="connsiteX1" fmla="*/ 3581 w 16892"/>
              <a:gd name="connsiteY1" fmla="*/ 5408 h 10505"/>
              <a:gd name="connsiteX2" fmla="*/ 4 w 16892"/>
              <a:gd name="connsiteY2" fmla="*/ 10394 h 10505"/>
              <a:gd name="connsiteX3" fmla="*/ 3133 w 16892"/>
              <a:gd name="connsiteY3" fmla="*/ 8670 h 10505"/>
              <a:gd name="connsiteX4" fmla="*/ 13518 w 16892"/>
              <a:gd name="connsiteY4" fmla="*/ 6257 h 10505"/>
              <a:gd name="connsiteX5" fmla="*/ 16871 w 16892"/>
              <a:gd name="connsiteY5" fmla="*/ 0 h 10505"/>
              <a:gd name="connsiteX6" fmla="*/ 8996 w 16892"/>
              <a:gd name="connsiteY6" fmla="*/ 4443 h 10505"/>
              <a:gd name="connsiteX0" fmla="*/ 8964 w 16892"/>
              <a:gd name="connsiteY0" fmla="*/ 3828 h 10505"/>
              <a:gd name="connsiteX1" fmla="*/ 3581 w 16892"/>
              <a:gd name="connsiteY1" fmla="*/ 5408 h 10505"/>
              <a:gd name="connsiteX2" fmla="*/ 4 w 16892"/>
              <a:gd name="connsiteY2" fmla="*/ 10394 h 10505"/>
              <a:gd name="connsiteX3" fmla="*/ 3133 w 16892"/>
              <a:gd name="connsiteY3" fmla="*/ 8670 h 10505"/>
              <a:gd name="connsiteX4" fmla="*/ 13518 w 16892"/>
              <a:gd name="connsiteY4" fmla="*/ 6257 h 10505"/>
              <a:gd name="connsiteX5" fmla="*/ 16871 w 16892"/>
              <a:gd name="connsiteY5" fmla="*/ 0 h 10505"/>
              <a:gd name="connsiteX6" fmla="*/ 8964 w 16892"/>
              <a:gd name="connsiteY6" fmla="*/ 3828 h 10505"/>
              <a:gd name="connsiteX0" fmla="*/ 9011 w 16939"/>
              <a:gd name="connsiteY0" fmla="*/ 3828 h 10478"/>
              <a:gd name="connsiteX1" fmla="*/ 2046 w 16939"/>
              <a:gd name="connsiteY1" fmla="*/ 5951 h 10478"/>
              <a:gd name="connsiteX2" fmla="*/ 51 w 16939"/>
              <a:gd name="connsiteY2" fmla="*/ 10394 h 10478"/>
              <a:gd name="connsiteX3" fmla="*/ 3180 w 16939"/>
              <a:gd name="connsiteY3" fmla="*/ 8670 h 10478"/>
              <a:gd name="connsiteX4" fmla="*/ 13565 w 16939"/>
              <a:gd name="connsiteY4" fmla="*/ 6257 h 10478"/>
              <a:gd name="connsiteX5" fmla="*/ 16918 w 16939"/>
              <a:gd name="connsiteY5" fmla="*/ 0 h 10478"/>
              <a:gd name="connsiteX6" fmla="*/ 9011 w 16939"/>
              <a:gd name="connsiteY6" fmla="*/ 3828 h 10478"/>
              <a:gd name="connsiteX0" fmla="*/ 9004 w 16932"/>
              <a:gd name="connsiteY0" fmla="*/ 3828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9004 w 16932"/>
              <a:gd name="connsiteY6" fmla="*/ 3828 h 10414"/>
              <a:gd name="connsiteX0" fmla="*/ 9004 w 16932"/>
              <a:gd name="connsiteY0" fmla="*/ 3828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9004 w 16932"/>
              <a:gd name="connsiteY6" fmla="*/ 3828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041 w 16932"/>
              <a:gd name="connsiteY0" fmla="*/ 4299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041 w 16932"/>
              <a:gd name="connsiteY6" fmla="*/ 4299 h 10414"/>
              <a:gd name="connsiteX0" fmla="*/ 12041 w 16932"/>
              <a:gd name="connsiteY0" fmla="*/ 4299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041 w 16932"/>
              <a:gd name="connsiteY6" fmla="*/ 4299 h 10414"/>
              <a:gd name="connsiteX0" fmla="*/ 12041 w 16932"/>
              <a:gd name="connsiteY0" fmla="*/ 4299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041 w 16932"/>
              <a:gd name="connsiteY6" fmla="*/ 4299 h 10414"/>
              <a:gd name="connsiteX0" fmla="*/ 11978 w 16932"/>
              <a:gd name="connsiteY0" fmla="*/ 3684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1978 w 16932"/>
              <a:gd name="connsiteY6" fmla="*/ 3684 h 10414"/>
              <a:gd name="connsiteX0" fmla="*/ 11978 w 16930"/>
              <a:gd name="connsiteY0" fmla="*/ 3684 h 10415"/>
              <a:gd name="connsiteX1" fmla="*/ 2039 w 16930"/>
              <a:gd name="connsiteY1" fmla="*/ 5951 h 10415"/>
              <a:gd name="connsiteX2" fmla="*/ 44 w 16930"/>
              <a:gd name="connsiteY2" fmla="*/ 10394 h 10415"/>
              <a:gd name="connsiteX3" fmla="*/ 3046 w 16930"/>
              <a:gd name="connsiteY3" fmla="*/ 7548 h 10415"/>
              <a:gd name="connsiteX4" fmla="*/ 13210 w 16930"/>
              <a:gd name="connsiteY4" fmla="*/ 5316 h 10415"/>
              <a:gd name="connsiteX5" fmla="*/ 16911 w 16930"/>
              <a:gd name="connsiteY5" fmla="*/ 0 h 10415"/>
              <a:gd name="connsiteX6" fmla="*/ 11978 w 16930"/>
              <a:gd name="connsiteY6" fmla="*/ 3684 h 10415"/>
              <a:gd name="connsiteX0" fmla="*/ 11978 w 16930"/>
              <a:gd name="connsiteY0" fmla="*/ 3684 h 10415"/>
              <a:gd name="connsiteX1" fmla="*/ 2039 w 16930"/>
              <a:gd name="connsiteY1" fmla="*/ 5951 h 10415"/>
              <a:gd name="connsiteX2" fmla="*/ 44 w 16930"/>
              <a:gd name="connsiteY2" fmla="*/ 10394 h 10415"/>
              <a:gd name="connsiteX3" fmla="*/ 3046 w 16930"/>
              <a:gd name="connsiteY3" fmla="*/ 7548 h 10415"/>
              <a:gd name="connsiteX4" fmla="*/ 13210 w 16930"/>
              <a:gd name="connsiteY4" fmla="*/ 5316 h 10415"/>
              <a:gd name="connsiteX5" fmla="*/ 16911 w 16930"/>
              <a:gd name="connsiteY5" fmla="*/ 0 h 10415"/>
              <a:gd name="connsiteX6" fmla="*/ 11978 w 16930"/>
              <a:gd name="connsiteY6" fmla="*/ 3684 h 10415"/>
              <a:gd name="connsiteX0" fmla="*/ 11971 w 16923"/>
              <a:gd name="connsiteY0" fmla="*/ 3684 h 10443"/>
              <a:gd name="connsiteX1" fmla="*/ 2095 w 16923"/>
              <a:gd name="connsiteY1" fmla="*/ 5010 h 10443"/>
              <a:gd name="connsiteX2" fmla="*/ 37 w 16923"/>
              <a:gd name="connsiteY2" fmla="*/ 10394 h 10443"/>
              <a:gd name="connsiteX3" fmla="*/ 3039 w 16923"/>
              <a:gd name="connsiteY3" fmla="*/ 7548 h 10443"/>
              <a:gd name="connsiteX4" fmla="*/ 13203 w 16923"/>
              <a:gd name="connsiteY4" fmla="*/ 5316 h 10443"/>
              <a:gd name="connsiteX5" fmla="*/ 16904 w 16923"/>
              <a:gd name="connsiteY5" fmla="*/ 0 h 10443"/>
              <a:gd name="connsiteX6" fmla="*/ 11971 w 16923"/>
              <a:gd name="connsiteY6" fmla="*/ 3684 h 10443"/>
              <a:gd name="connsiteX0" fmla="*/ 11971 w 16923"/>
              <a:gd name="connsiteY0" fmla="*/ 3684 h 10407"/>
              <a:gd name="connsiteX1" fmla="*/ 2095 w 16923"/>
              <a:gd name="connsiteY1" fmla="*/ 5010 h 10407"/>
              <a:gd name="connsiteX2" fmla="*/ 37 w 16923"/>
              <a:gd name="connsiteY2" fmla="*/ 10394 h 10407"/>
              <a:gd name="connsiteX3" fmla="*/ 3039 w 16923"/>
              <a:gd name="connsiteY3" fmla="*/ 6498 h 10407"/>
              <a:gd name="connsiteX4" fmla="*/ 13203 w 16923"/>
              <a:gd name="connsiteY4" fmla="*/ 5316 h 10407"/>
              <a:gd name="connsiteX5" fmla="*/ 16904 w 16923"/>
              <a:gd name="connsiteY5" fmla="*/ 0 h 10407"/>
              <a:gd name="connsiteX6" fmla="*/ 11971 w 16923"/>
              <a:gd name="connsiteY6" fmla="*/ 3684 h 10407"/>
              <a:gd name="connsiteX0" fmla="*/ 11971 w 16953"/>
              <a:gd name="connsiteY0" fmla="*/ 3684 h 10407"/>
              <a:gd name="connsiteX1" fmla="*/ 2095 w 16953"/>
              <a:gd name="connsiteY1" fmla="*/ 5010 h 10407"/>
              <a:gd name="connsiteX2" fmla="*/ 37 w 16953"/>
              <a:gd name="connsiteY2" fmla="*/ 10394 h 10407"/>
              <a:gd name="connsiteX3" fmla="*/ 3039 w 16953"/>
              <a:gd name="connsiteY3" fmla="*/ 6498 h 10407"/>
              <a:gd name="connsiteX4" fmla="*/ 14880 w 16953"/>
              <a:gd name="connsiteY4" fmla="*/ 5063 h 10407"/>
              <a:gd name="connsiteX5" fmla="*/ 16904 w 16953"/>
              <a:gd name="connsiteY5" fmla="*/ 0 h 10407"/>
              <a:gd name="connsiteX6" fmla="*/ 11971 w 16953"/>
              <a:gd name="connsiteY6" fmla="*/ 3684 h 10407"/>
              <a:gd name="connsiteX0" fmla="*/ 11655 w 16953"/>
              <a:gd name="connsiteY0" fmla="*/ 897 h 10407"/>
              <a:gd name="connsiteX1" fmla="*/ 2095 w 16953"/>
              <a:gd name="connsiteY1" fmla="*/ 5010 h 10407"/>
              <a:gd name="connsiteX2" fmla="*/ 37 w 16953"/>
              <a:gd name="connsiteY2" fmla="*/ 10394 h 10407"/>
              <a:gd name="connsiteX3" fmla="*/ 3039 w 16953"/>
              <a:gd name="connsiteY3" fmla="*/ 6498 h 10407"/>
              <a:gd name="connsiteX4" fmla="*/ 14880 w 16953"/>
              <a:gd name="connsiteY4" fmla="*/ 5063 h 10407"/>
              <a:gd name="connsiteX5" fmla="*/ 16904 w 16953"/>
              <a:gd name="connsiteY5" fmla="*/ 0 h 10407"/>
              <a:gd name="connsiteX6" fmla="*/ 11655 w 16953"/>
              <a:gd name="connsiteY6" fmla="*/ 897 h 10407"/>
              <a:gd name="connsiteX0" fmla="*/ 11655 w 16953"/>
              <a:gd name="connsiteY0" fmla="*/ 897 h 10407"/>
              <a:gd name="connsiteX1" fmla="*/ 2095 w 16953"/>
              <a:gd name="connsiteY1" fmla="*/ 5010 h 10407"/>
              <a:gd name="connsiteX2" fmla="*/ 37 w 16953"/>
              <a:gd name="connsiteY2" fmla="*/ 10394 h 10407"/>
              <a:gd name="connsiteX3" fmla="*/ 3039 w 16953"/>
              <a:gd name="connsiteY3" fmla="*/ 6498 h 10407"/>
              <a:gd name="connsiteX4" fmla="*/ 14880 w 16953"/>
              <a:gd name="connsiteY4" fmla="*/ 5063 h 10407"/>
              <a:gd name="connsiteX5" fmla="*/ 16904 w 16953"/>
              <a:gd name="connsiteY5" fmla="*/ 0 h 10407"/>
              <a:gd name="connsiteX6" fmla="*/ 11655 w 16953"/>
              <a:gd name="connsiteY6" fmla="*/ 897 h 10407"/>
              <a:gd name="connsiteX0" fmla="*/ 11655 w 16953"/>
              <a:gd name="connsiteY0" fmla="*/ 985 h 10495"/>
              <a:gd name="connsiteX1" fmla="*/ 2095 w 16953"/>
              <a:gd name="connsiteY1" fmla="*/ 5098 h 10495"/>
              <a:gd name="connsiteX2" fmla="*/ 37 w 16953"/>
              <a:gd name="connsiteY2" fmla="*/ 10482 h 10495"/>
              <a:gd name="connsiteX3" fmla="*/ 3039 w 16953"/>
              <a:gd name="connsiteY3" fmla="*/ 6586 h 10495"/>
              <a:gd name="connsiteX4" fmla="*/ 14880 w 16953"/>
              <a:gd name="connsiteY4" fmla="*/ 5151 h 10495"/>
              <a:gd name="connsiteX5" fmla="*/ 16904 w 16953"/>
              <a:gd name="connsiteY5" fmla="*/ 88 h 10495"/>
              <a:gd name="connsiteX6" fmla="*/ 11655 w 16953"/>
              <a:gd name="connsiteY6" fmla="*/ 985 h 10495"/>
              <a:gd name="connsiteX0" fmla="*/ 11655 w 16963"/>
              <a:gd name="connsiteY0" fmla="*/ 985 h 10495"/>
              <a:gd name="connsiteX1" fmla="*/ 2095 w 16963"/>
              <a:gd name="connsiteY1" fmla="*/ 5098 h 10495"/>
              <a:gd name="connsiteX2" fmla="*/ 37 w 16963"/>
              <a:gd name="connsiteY2" fmla="*/ 10482 h 10495"/>
              <a:gd name="connsiteX3" fmla="*/ 3039 w 16963"/>
              <a:gd name="connsiteY3" fmla="*/ 6586 h 10495"/>
              <a:gd name="connsiteX4" fmla="*/ 15070 w 16963"/>
              <a:gd name="connsiteY4" fmla="*/ 5730 h 10495"/>
              <a:gd name="connsiteX5" fmla="*/ 16904 w 16963"/>
              <a:gd name="connsiteY5" fmla="*/ 88 h 10495"/>
              <a:gd name="connsiteX6" fmla="*/ 11655 w 16963"/>
              <a:gd name="connsiteY6" fmla="*/ 985 h 10495"/>
              <a:gd name="connsiteX0" fmla="*/ 11655 w 16947"/>
              <a:gd name="connsiteY0" fmla="*/ 985 h 10495"/>
              <a:gd name="connsiteX1" fmla="*/ 2095 w 16947"/>
              <a:gd name="connsiteY1" fmla="*/ 5098 h 10495"/>
              <a:gd name="connsiteX2" fmla="*/ 37 w 16947"/>
              <a:gd name="connsiteY2" fmla="*/ 10482 h 10495"/>
              <a:gd name="connsiteX3" fmla="*/ 3039 w 16947"/>
              <a:gd name="connsiteY3" fmla="*/ 6586 h 10495"/>
              <a:gd name="connsiteX4" fmla="*/ 15070 w 16947"/>
              <a:gd name="connsiteY4" fmla="*/ 5730 h 10495"/>
              <a:gd name="connsiteX5" fmla="*/ 16904 w 16947"/>
              <a:gd name="connsiteY5" fmla="*/ 88 h 10495"/>
              <a:gd name="connsiteX6" fmla="*/ 11655 w 16947"/>
              <a:gd name="connsiteY6" fmla="*/ 985 h 10495"/>
              <a:gd name="connsiteX0" fmla="*/ 11655 w 17026"/>
              <a:gd name="connsiteY0" fmla="*/ 985 h 10495"/>
              <a:gd name="connsiteX1" fmla="*/ 2095 w 17026"/>
              <a:gd name="connsiteY1" fmla="*/ 5098 h 10495"/>
              <a:gd name="connsiteX2" fmla="*/ 37 w 17026"/>
              <a:gd name="connsiteY2" fmla="*/ 10482 h 10495"/>
              <a:gd name="connsiteX3" fmla="*/ 3039 w 17026"/>
              <a:gd name="connsiteY3" fmla="*/ 6586 h 10495"/>
              <a:gd name="connsiteX4" fmla="*/ 15070 w 17026"/>
              <a:gd name="connsiteY4" fmla="*/ 5730 h 10495"/>
              <a:gd name="connsiteX5" fmla="*/ 16904 w 17026"/>
              <a:gd name="connsiteY5" fmla="*/ 88 h 10495"/>
              <a:gd name="connsiteX6" fmla="*/ 11655 w 17026"/>
              <a:gd name="connsiteY6" fmla="*/ 985 h 10495"/>
              <a:gd name="connsiteX0" fmla="*/ 11655 w 17065"/>
              <a:gd name="connsiteY0" fmla="*/ 985 h 10495"/>
              <a:gd name="connsiteX1" fmla="*/ 2095 w 17065"/>
              <a:gd name="connsiteY1" fmla="*/ 5098 h 10495"/>
              <a:gd name="connsiteX2" fmla="*/ 37 w 17065"/>
              <a:gd name="connsiteY2" fmla="*/ 10482 h 10495"/>
              <a:gd name="connsiteX3" fmla="*/ 3039 w 17065"/>
              <a:gd name="connsiteY3" fmla="*/ 6586 h 10495"/>
              <a:gd name="connsiteX4" fmla="*/ 15070 w 17065"/>
              <a:gd name="connsiteY4" fmla="*/ 5730 h 10495"/>
              <a:gd name="connsiteX5" fmla="*/ 16904 w 17065"/>
              <a:gd name="connsiteY5" fmla="*/ 88 h 10495"/>
              <a:gd name="connsiteX6" fmla="*/ 11655 w 17065"/>
              <a:gd name="connsiteY6" fmla="*/ 985 h 10495"/>
              <a:gd name="connsiteX0" fmla="*/ 11054 w 17065"/>
              <a:gd name="connsiteY0" fmla="*/ 3594 h 10426"/>
              <a:gd name="connsiteX1" fmla="*/ 2095 w 17065"/>
              <a:gd name="connsiteY1" fmla="*/ 5029 h 10426"/>
              <a:gd name="connsiteX2" fmla="*/ 37 w 17065"/>
              <a:gd name="connsiteY2" fmla="*/ 10413 h 10426"/>
              <a:gd name="connsiteX3" fmla="*/ 3039 w 17065"/>
              <a:gd name="connsiteY3" fmla="*/ 6517 h 10426"/>
              <a:gd name="connsiteX4" fmla="*/ 15070 w 17065"/>
              <a:gd name="connsiteY4" fmla="*/ 5661 h 10426"/>
              <a:gd name="connsiteX5" fmla="*/ 16904 w 17065"/>
              <a:gd name="connsiteY5" fmla="*/ 19 h 10426"/>
              <a:gd name="connsiteX6" fmla="*/ 11054 w 17065"/>
              <a:gd name="connsiteY6" fmla="*/ 3594 h 10426"/>
              <a:gd name="connsiteX0" fmla="*/ 11054 w 17550"/>
              <a:gd name="connsiteY0" fmla="*/ 3342 h 10174"/>
              <a:gd name="connsiteX1" fmla="*/ 2095 w 17550"/>
              <a:gd name="connsiteY1" fmla="*/ 4777 h 10174"/>
              <a:gd name="connsiteX2" fmla="*/ 37 w 17550"/>
              <a:gd name="connsiteY2" fmla="*/ 10161 h 10174"/>
              <a:gd name="connsiteX3" fmla="*/ 3039 w 17550"/>
              <a:gd name="connsiteY3" fmla="*/ 6265 h 10174"/>
              <a:gd name="connsiteX4" fmla="*/ 15070 w 17550"/>
              <a:gd name="connsiteY4" fmla="*/ 5409 h 10174"/>
              <a:gd name="connsiteX5" fmla="*/ 17474 w 17550"/>
              <a:gd name="connsiteY5" fmla="*/ 20 h 10174"/>
              <a:gd name="connsiteX6" fmla="*/ 11054 w 17550"/>
              <a:gd name="connsiteY6" fmla="*/ 3342 h 10174"/>
              <a:gd name="connsiteX0" fmla="*/ 11054 w 17550"/>
              <a:gd name="connsiteY0" fmla="*/ 3322 h 10154"/>
              <a:gd name="connsiteX1" fmla="*/ 2095 w 17550"/>
              <a:gd name="connsiteY1" fmla="*/ 4757 h 10154"/>
              <a:gd name="connsiteX2" fmla="*/ 37 w 17550"/>
              <a:gd name="connsiteY2" fmla="*/ 10141 h 10154"/>
              <a:gd name="connsiteX3" fmla="*/ 3039 w 17550"/>
              <a:gd name="connsiteY3" fmla="*/ 6245 h 10154"/>
              <a:gd name="connsiteX4" fmla="*/ 15070 w 17550"/>
              <a:gd name="connsiteY4" fmla="*/ 5389 h 10154"/>
              <a:gd name="connsiteX5" fmla="*/ 17474 w 17550"/>
              <a:gd name="connsiteY5" fmla="*/ 0 h 10154"/>
              <a:gd name="connsiteX6" fmla="*/ 11054 w 17550"/>
              <a:gd name="connsiteY6" fmla="*/ 3322 h 10154"/>
              <a:gd name="connsiteX0" fmla="*/ 11054 w 17550"/>
              <a:gd name="connsiteY0" fmla="*/ 3348 h 10180"/>
              <a:gd name="connsiteX1" fmla="*/ 2095 w 17550"/>
              <a:gd name="connsiteY1" fmla="*/ 4783 h 10180"/>
              <a:gd name="connsiteX2" fmla="*/ 37 w 17550"/>
              <a:gd name="connsiteY2" fmla="*/ 10167 h 10180"/>
              <a:gd name="connsiteX3" fmla="*/ 3039 w 17550"/>
              <a:gd name="connsiteY3" fmla="*/ 6271 h 10180"/>
              <a:gd name="connsiteX4" fmla="*/ 15070 w 17550"/>
              <a:gd name="connsiteY4" fmla="*/ 5415 h 10180"/>
              <a:gd name="connsiteX5" fmla="*/ 17474 w 17550"/>
              <a:gd name="connsiteY5" fmla="*/ 26 h 10180"/>
              <a:gd name="connsiteX6" fmla="*/ 11078 w 17550"/>
              <a:gd name="connsiteY6" fmla="*/ 3313 h 10180"/>
              <a:gd name="connsiteX7" fmla="*/ 11054 w 17550"/>
              <a:gd name="connsiteY7" fmla="*/ 3348 h 10180"/>
              <a:gd name="connsiteX0" fmla="*/ 11687 w 17550"/>
              <a:gd name="connsiteY0" fmla="*/ 3457 h 10180"/>
              <a:gd name="connsiteX1" fmla="*/ 2095 w 17550"/>
              <a:gd name="connsiteY1" fmla="*/ 4783 h 10180"/>
              <a:gd name="connsiteX2" fmla="*/ 37 w 17550"/>
              <a:gd name="connsiteY2" fmla="*/ 10167 h 10180"/>
              <a:gd name="connsiteX3" fmla="*/ 3039 w 17550"/>
              <a:gd name="connsiteY3" fmla="*/ 6271 h 10180"/>
              <a:gd name="connsiteX4" fmla="*/ 15070 w 17550"/>
              <a:gd name="connsiteY4" fmla="*/ 5415 h 10180"/>
              <a:gd name="connsiteX5" fmla="*/ 17474 w 17550"/>
              <a:gd name="connsiteY5" fmla="*/ 26 h 10180"/>
              <a:gd name="connsiteX6" fmla="*/ 11078 w 17550"/>
              <a:gd name="connsiteY6" fmla="*/ 3313 h 10180"/>
              <a:gd name="connsiteX7" fmla="*/ 11687 w 17550"/>
              <a:gd name="connsiteY7" fmla="*/ 3457 h 10180"/>
              <a:gd name="connsiteX0" fmla="*/ 11687 w 17550"/>
              <a:gd name="connsiteY0" fmla="*/ 3456 h 10179"/>
              <a:gd name="connsiteX1" fmla="*/ 2095 w 17550"/>
              <a:gd name="connsiteY1" fmla="*/ 4782 h 10179"/>
              <a:gd name="connsiteX2" fmla="*/ 37 w 17550"/>
              <a:gd name="connsiteY2" fmla="*/ 10166 h 10179"/>
              <a:gd name="connsiteX3" fmla="*/ 3039 w 17550"/>
              <a:gd name="connsiteY3" fmla="*/ 6270 h 10179"/>
              <a:gd name="connsiteX4" fmla="*/ 15070 w 17550"/>
              <a:gd name="connsiteY4" fmla="*/ 5414 h 10179"/>
              <a:gd name="connsiteX5" fmla="*/ 17474 w 17550"/>
              <a:gd name="connsiteY5" fmla="*/ 25 h 10179"/>
              <a:gd name="connsiteX6" fmla="*/ 11687 w 17550"/>
              <a:gd name="connsiteY6" fmla="*/ 3456 h 10179"/>
              <a:gd name="connsiteX0" fmla="*/ 12826 w 17550"/>
              <a:gd name="connsiteY0" fmla="*/ 3025 h 10182"/>
              <a:gd name="connsiteX1" fmla="*/ 2095 w 17550"/>
              <a:gd name="connsiteY1" fmla="*/ 4785 h 10182"/>
              <a:gd name="connsiteX2" fmla="*/ 37 w 17550"/>
              <a:gd name="connsiteY2" fmla="*/ 10169 h 10182"/>
              <a:gd name="connsiteX3" fmla="*/ 3039 w 17550"/>
              <a:gd name="connsiteY3" fmla="*/ 6273 h 10182"/>
              <a:gd name="connsiteX4" fmla="*/ 15070 w 17550"/>
              <a:gd name="connsiteY4" fmla="*/ 5417 h 10182"/>
              <a:gd name="connsiteX5" fmla="*/ 17474 w 17550"/>
              <a:gd name="connsiteY5" fmla="*/ 28 h 10182"/>
              <a:gd name="connsiteX6" fmla="*/ 12826 w 17550"/>
              <a:gd name="connsiteY6" fmla="*/ 3025 h 10182"/>
              <a:gd name="connsiteX0" fmla="*/ 12826 w 17550"/>
              <a:gd name="connsiteY0" fmla="*/ 3027 h 10184"/>
              <a:gd name="connsiteX1" fmla="*/ 2095 w 17550"/>
              <a:gd name="connsiteY1" fmla="*/ 4787 h 10184"/>
              <a:gd name="connsiteX2" fmla="*/ 37 w 17550"/>
              <a:gd name="connsiteY2" fmla="*/ 10171 h 10184"/>
              <a:gd name="connsiteX3" fmla="*/ 3039 w 17550"/>
              <a:gd name="connsiteY3" fmla="*/ 6275 h 10184"/>
              <a:gd name="connsiteX4" fmla="*/ 15070 w 17550"/>
              <a:gd name="connsiteY4" fmla="*/ 5419 h 10184"/>
              <a:gd name="connsiteX5" fmla="*/ 17474 w 17550"/>
              <a:gd name="connsiteY5" fmla="*/ 30 h 10184"/>
              <a:gd name="connsiteX6" fmla="*/ 12826 w 17550"/>
              <a:gd name="connsiteY6" fmla="*/ 3027 h 10184"/>
              <a:gd name="connsiteX0" fmla="*/ 13997 w 17550"/>
              <a:gd name="connsiteY0" fmla="*/ 3494 h 10181"/>
              <a:gd name="connsiteX1" fmla="*/ 2095 w 17550"/>
              <a:gd name="connsiteY1" fmla="*/ 4784 h 10181"/>
              <a:gd name="connsiteX2" fmla="*/ 37 w 17550"/>
              <a:gd name="connsiteY2" fmla="*/ 10168 h 10181"/>
              <a:gd name="connsiteX3" fmla="*/ 3039 w 17550"/>
              <a:gd name="connsiteY3" fmla="*/ 6272 h 10181"/>
              <a:gd name="connsiteX4" fmla="*/ 15070 w 17550"/>
              <a:gd name="connsiteY4" fmla="*/ 5416 h 10181"/>
              <a:gd name="connsiteX5" fmla="*/ 17474 w 17550"/>
              <a:gd name="connsiteY5" fmla="*/ 27 h 10181"/>
              <a:gd name="connsiteX6" fmla="*/ 13997 w 17550"/>
              <a:gd name="connsiteY6" fmla="*/ 3494 h 10181"/>
              <a:gd name="connsiteX0" fmla="*/ 13238 w 17550"/>
              <a:gd name="connsiteY0" fmla="*/ 3313 h 10181"/>
              <a:gd name="connsiteX1" fmla="*/ 2095 w 17550"/>
              <a:gd name="connsiteY1" fmla="*/ 4784 h 10181"/>
              <a:gd name="connsiteX2" fmla="*/ 37 w 17550"/>
              <a:gd name="connsiteY2" fmla="*/ 10168 h 10181"/>
              <a:gd name="connsiteX3" fmla="*/ 3039 w 17550"/>
              <a:gd name="connsiteY3" fmla="*/ 6272 h 10181"/>
              <a:gd name="connsiteX4" fmla="*/ 15070 w 17550"/>
              <a:gd name="connsiteY4" fmla="*/ 5416 h 10181"/>
              <a:gd name="connsiteX5" fmla="*/ 17474 w 17550"/>
              <a:gd name="connsiteY5" fmla="*/ 27 h 10181"/>
              <a:gd name="connsiteX6" fmla="*/ 13238 w 17550"/>
              <a:gd name="connsiteY6" fmla="*/ 3313 h 10181"/>
              <a:gd name="connsiteX0" fmla="*/ 13238 w 17553"/>
              <a:gd name="connsiteY0" fmla="*/ 3313 h 10181"/>
              <a:gd name="connsiteX1" fmla="*/ 2095 w 17553"/>
              <a:gd name="connsiteY1" fmla="*/ 4784 h 10181"/>
              <a:gd name="connsiteX2" fmla="*/ 37 w 17553"/>
              <a:gd name="connsiteY2" fmla="*/ 10168 h 10181"/>
              <a:gd name="connsiteX3" fmla="*/ 3039 w 17553"/>
              <a:gd name="connsiteY3" fmla="*/ 6272 h 10181"/>
              <a:gd name="connsiteX4" fmla="*/ 15102 w 17553"/>
              <a:gd name="connsiteY4" fmla="*/ 5090 h 10181"/>
              <a:gd name="connsiteX5" fmla="*/ 17474 w 17553"/>
              <a:gd name="connsiteY5" fmla="*/ 27 h 10181"/>
              <a:gd name="connsiteX6" fmla="*/ 13238 w 17553"/>
              <a:gd name="connsiteY6" fmla="*/ 3313 h 10181"/>
              <a:gd name="connsiteX0" fmla="*/ 13230 w 17545"/>
              <a:gd name="connsiteY0" fmla="*/ 3313 h 10181"/>
              <a:gd name="connsiteX1" fmla="*/ 2087 w 17545"/>
              <a:gd name="connsiteY1" fmla="*/ 4784 h 10181"/>
              <a:gd name="connsiteX2" fmla="*/ 29 w 17545"/>
              <a:gd name="connsiteY2" fmla="*/ 10168 h 10181"/>
              <a:gd name="connsiteX3" fmla="*/ 3031 w 17545"/>
              <a:gd name="connsiteY3" fmla="*/ 6272 h 10181"/>
              <a:gd name="connsiteX4" fmla="*/ 15094 w 17545"/>
              <a:gd name="connsiteY4" fmla="*/ 5090 h 10181"/>
              <a:gd name="connsiteX5" fmla="*/ 17466 w 17545"/>
              <a:gd name="connsiteY5" fmla="*/ 27 h 10181"/>
              <a:gd name="connsiteX6" fmla="*/ 13230 w 17545"/>
              <a:gd name="connsiteY6" fmla="*/ 3313 h 10181"/>
              <a:gd name="connsiteX0" fmla="*/ 13230 w 17545"/>
              <a:gd name="connsiteY0" fmla="*/ 3313 h 10181"/>
              <a:gd name="connsiteX1" fmla="*/ 2087 w 17545"/>
              <a:gd name="connsiteY1" fmla="*/ 4784 h 10181"/>
              <a:gd name="connsiteX2" fmla="*/ 29 w 17545"/>
              <a:gd name="connsiteY2" fmla="*/ 10168 h 10181"/>
              <a:gd name="connsiteX3" fmla="*/ 3031 w 17545"/>
              <a:gd name="connsiteY3" fmla="*/ 6272 h 10181"/>
              <a:gd name="connsiteX4" fmla="*/ 15094 w 17545"/>
              <a:gd name="connsiteY4" fmla="*/ 5090 h 10181"/>
              <a:gd name="connsiteX5" fmla="*/ 17466 w 17545"/>
              <a:gd name="connsiteY5" fmla="*/ 27 h 10181"/>
              <a:gd name="connsiteX6" fmla="*/ 13230 w 17545"/>
              <a:gd name="connsiteY6" fmla="*/ 3313 h 10181"/>
              <a:gd name="connsiteX0" fmla="*/ 13230 w 17545"/>
              <a:gd name="connsiteY0" fmla="*/ 3316 h 10184"/>
              <a:gd name="connsiteX1" fmla="*/ 2087 w 17545"/>
              <a:gd name="connsiteY1" fmla="*/ 4787 h 10184"/>
              <a:gd name="connsiteX2" fmla="*/ 29 w 17545"/>
              <a:gd name="connsiteY2" fmla="*/ 10171 h 10184"/>
              <a:gd name="connsiteX3" fmla="*/ 3031 w 17545"/>
              <a:gd name="connsiteY3" fmla="*/ 6275 h 10184"/>
              <a:gd name="connsiteX4" fmla="*/ 15094 w 17545"/>
              <a:gd name="connsiteY4" fmla="*/ 5093 h 10184"/>
              <a:gd name="connsiteX5" fmla="*/ 17466 w 17545"/>
              <a:gd name="connsiteY5" fmla="*/ 30 h 10184"/>
              <a:gd name="connsiteX6" fmla="*/ 13230 w 17545"/>
              <a:gd name="connsiteY6" fmla="*/ 3316 h 10184"/>
              <a:gd name="connsiteX0" fmla="*/ 13230 w 17545"/>
              <a:gd name="connsiteY0" fmla="*/ 3297 h 10165"/>
              <a:gd name="connsiteX1" fmla="*/ 2087 w 17545"/>
              <a:gd name="connsiteY1" fmla="*/ 4768 h 10165"/>
              <a:gd name="connsiteX2" fmla="*/ 29 w 17545"/>
              <a:gd name="connsiteY2" fmla="*/ 10152 h 10165"/>
              <a:gd name="connsiteX3" fmla="*/ 3031 w 17545"/>
              <a:gd name="connsiteY3" fmla="*/ 6256 h 10165"/>
              <a:gd name="connsiteX4" fmla="*/ 15094 w 17545"/>
              <a:gd name="connsiteY4" fmla="*/ 5074 h 10165"/>
              <a:gd name="connsiteX5" fmla="*/ 17466 w 17545"/>
              <a:gd name="connsiteY5" fmla="*/ 11 h 10165"/>
              <a:gd name="connsiteX6" fmla="*/ 13230 w 17545"/>
              <a:gd name="connsiteY6" fmla="*/ 3297 h 10165"/>
              <a:gd name="connsiteX0" fmla="*/ 13230 w 17466"/>
              <a:gd name="connsiteY0" fmla="*/ 3297 h 10165"/>
              <a:gd name="connsiteX1" fmla="*/ 2087 w 17466"/>
              <a:gd name="connsiteY1" fmla="*/ 4768 h 10165"/>
              <a:gd name="connsiteX2" fmla="*/ 29 w 17466"/>
              <a:gd name="connsiteY2" fmla="*/ 10152 h 10165"/>
              <a:gd name="connsiteX3" fmla="*/ 3031 w 17466"/>
              <a:gd name="connsiteY3" fmla="*/ 6256 h 10165"/>
              <a:gd name="connsiteX4" fmla="*/ 15094 w 17466"/>
              <a:gd name="connsiteY4" fmla="*/ 5074 h 10165"/>
              <a:gd name="connsiteX5" fmla="*/ 17466 w 17466"/>
              <a:gd name="connsiteY5" fmla="*/ 11 h 10165"/>
              <a:gd name="connsiteX6" fmla="*/ 13230 w 17466"/>
              <a:gd name="connsiteY6" fmla="*/ 3297 h 10165"/>
              <a:gd name="connsiteX0" fmla="*/ 13230 w 17472"/>
              <a:gd name="connsiteY0" fmla="*/ 3297 h 10165"/>
              <a:gd name="connsiteX1" fmla="*/ 2087 w 17472"/>
              <a:gd name="connsiteY1" fmla="*/ 4768 h 10165"/>
              <a:gd name="connsiteX2" fmla="*/ 29 w 17472"/>
              <a:gd name="connsiteY2" fmla="*/ 10152 h 10165"/>
              <a:gd name="connsiteX3" fmla="*/ 3031 w 17472"/>
              <a:gd name="connsiteY3" fmla="*/ 6256 h 10165"/>
              <a:gd name="connsiteX4" fmla="*/ 15094 w 17472"/>
              <a:gd name="connsiteY4" fmla="*/ 5074 h 10165"/>
              <a:gd name="connsiteX5" fmla="*/ 17466 w 17472"/>
              <a:gd name="connsiteY5" fmla="*/ 11 h 10165"/>
              <a:gd name="connsiteX6" fmla="*/ 13230 w 17472"/>
              <a:gd name="connsiteY6" fmla="*/ 3297 h 10165"/>
              <a:gd name="connsiteX0" fmla="*/ 13230 w 17472"/>
              <a:gd name="connsiteY0" fmla="*/ 2972 h 10166"/>
              <a:gd name="connsiteX1" fmla="*/ 2087 w 17472"/>
              <a:gd name="connsiteY1" fmla="*/ 4769 h 10166"/>
              <a:gd name="connsiteX2" fmla="*/ 29 w 17472"/>
              <a:gd name="connsiteY2" fmla="*/ 10153 h 10166"/>
              <a:gd name="connsiteX3" fmla="*/ 3031 w 17472"/>
              <a:gd name="connsiteY3" fmla="*/ 6257 h 10166"/>
              <a:gd name="connsiteX4" fmla="*/ 15094 w 17472"/>
              <a:gd name="connsiteY4" fmla="*/ 5075 h 10166"/>
              <a:gd name="connsiteX5" fmla="*/ 17466 w 17472"/>
              <a:gd name="connsiteY5" fmla="*/ 12 h 10166"/>
              <a:gd name="connsiteX6" fmla="*/ 13230 w 17472"/>
              <a:gd name="connsiteY6" fmla="*/ 2972 h 10166"/>
              <a:gd name="connsiteX0" fmla="*/ 13230 w 17472"/>
              <a:gd name="connsiteY0" fmla="*/ 2577 h 10169"/>
              <a:gd name="connsiteX1" fmla="*/ 2087 w 17472"/>
              <a:gd name="connsiteY1" fmla="*/ 4772 h 10169"/>
              <a:gd name="connsiteX2" fmla="*/ 29 w 17472"/>
              <a:gd name="connsiteY2" fmla="*/ 10156 h 10169"/>
              <a:gd name="connsiteX3" fmla="*/ 3031 w 17472"/>
              <a:gd name="connsiteY3" fmla="*/ 6260 h 10169"/>
              <a:gd name="connsiteX4" fmla="*/ 15094 w 17472"/>
              <a:gd name="connsiteY4" fmla="*/ 5078 h 10169"/>
              <a:gd name="connsiteX5" fmla="*/ 17466 w 17472"/>
              <a:gd name="connsiteY5" fmla="*/ 15 h 10169"/>
              <a:gd name="connsiteX6" fmla="*/ 13230 w 17472"/>
              <a:gd name="connsiteY6" fmla="*/ 2577 h 10169"/>
              <a:gd name="connsiteX0" fmla="*/ 13223 w 17465"/>
              <a:gd name="connsiteY0" fmla="*/ 2577 h 10193"/>
              <a:gd name="connsiteX1" fmla="*/ 2080 w 17465"/>
              <a:gd name="connsiteY1" fmla="*/ 4772 h 10193"/>
              <a:gd name="connsiteX2" fmla="*/ 22 w 17465"/>
              <a:gd name="connsiteY2" fmla="*/ 10156 h 10193"/>
              <a:gd name="connsiteX3" fmla="*/ 2866 w 17465"/>
              <a:gd name="connsiteY3" fmla="*/ 7056 h 10193"/>
              <a:gd name="connsiteX4" fmla="*/ 15087 w 17465"/>
              <a:gd name="connsiteY4" fmla="*/ 5078 h 10193"/>
              <a:gd name="connsiteX5" fmla="*/ 17459 w 17465"/>
              <a:gd name="connsiteY5" fmla="*/ 15 h 10193"/>
              <a:gd name="connsiteX6" fmla="*/ 13223 w 17465"/>
              <a:gd name="connsiteY6" fmla="*/ 2577 h 10193"/>
              <a:gd name="connsiteX0" fmla="*/ 13221 w 17463"/>
              <a:gd name="connsiteY0" fmla="*/ 2577 h 10167"/>
              <a:gd name="connsiteX1" fmla="*/ 2110 w 17463"/>
              <a:gd name="connsiteY1" fmla="*/ 5858 h 10167"/>
              <a:gd name="connsiteX2" fmla="*/ 20 w 17463"/>
              <a:gd name="connsiteY2" fmla="*/ 10156 h 10167"/>
              <a:gd name="connsiteX3" fmla="*/ 2864 w 17463"/>
              <a:gd name="connsiteY3" fmla="*/ 7056 h 10167"/>
              <a:gd name="connsiteX4" fmla="*/ 15085 w 17463"/>
              <a:gd name="connsiteY4" fmla="*/ 5078 h 10167"/>
              <a:gd name="connsiteX5" fmla="*/ 17457 w 17463"/>
              <a:gd name="connsiteY5" fmla="*/ 15 h 10167"/>
              <a:gd name="connsiteX6" fmla="*/ 13221 w 17463"/>
              <a:gd name="connsiteY6" fmla="*/ 2577 h 10167"/>
              <a:gd name="connsiteX0" fmla="*/ 13221 w 16934"/>
              <a:gd name="connsiteY0" fmla="*/ 1971 h 9561"/>
              <a:gd name="connsiteX1" fmla="*/ 2110 w 16934"/>
              <a:gd name="connsiteY1" fmla="*/ 5252 h 9561"/>
              <a:gd name="connsiteX2" fmla="*/ 20 w 16934"/>
              <a:gd name="connsiteY2" fmla="*/ 9550 h 9561"/>
              <a:gd name="connsiteX3" fmla="*/ 2864 w 16934"/>
              <a:gd name="connsiteY3" fmla="*/ 6450 h 9561"/>
              <a:gd name="connsiteX4" fmla="*/ 15085 w 16934"/>
              <a:gd name="connsiteY4" fmla="*/ 4472 h 9561"/>
              <a:gd name="connsiteX5" fmla="*/ 16856 w 16934"/>
              <a:gd name="connsiteY5" fmla="*/ 24 h 9561"/>
              <a:gd name="connsiteX6" fmla="*/ 13221 w 16934"/>
              <a:gd name="connsiteY6" fmla="*/ 1971 h 9561"/>
              <a:gd name="connsiteX0" fmla="*/ 7900 w 10093"/>
              <a:gd name="connsiteY0" fmla="*/ 2061 h 10034"/>
              <a:gd name="connsiteX1" fmla="*/ 1339 w 10093"/>
              <a:gd name="connsiteY1" fmla="*/ 5493 h 10034"/>
              <a:gd name="connsiteX2" fmla="*/ 105 w 10093"/>
              <a:gd name="connsiteY2" fmla="*/ 9988 h 10034"/>
              <a:gd name="connsiteX3" fmla="*/ 3428 w 10093"/>
              <a:gd name="connsiteY3" fmla="*/ 7654 h 10034"/>
              <a:gd name="connsiteX4" fmla="*/ 9001 w 10093"/>
              <a:gd name="connsiteY4" fmla="*/ 4677 h 10034"/>
              <a:gd name="connsiteX5" fmla="*/ 10047 w 10093"/>
              <a:gd name="connsiteY5" fmla="*/ 25 h 10034"/>
              <a:gd name="connsiteX6" fmla="*/ 7900 w 10093"/>
              <a:gd name="connsiteY6" fmla="*/ 2061 h 10034"/>
              <a:gd name="connsiteX0" fmla="*/ 7798 w 9991"/>
              <a:gd name="connsiteY0" fmla="*/ 2061 h 10034"/>
              <a:gd name="connsiteX1" fmla="*/ 2863 w 9991"/>
              <a:gd name="connsiteY1" fmla="*/ 5493 h 10034"/>
              <a:gd name="connsiteX2" fmla="*/ 3 w 9991"/>
              <a:gd name="connsiteY2" fmla="*/ 9988 h 10034"/>
              <a:gd name="connsiteX3" fmla="*/ 3326 w 9991"/>
              <a:gd name="connsiteY3" fmla="*/ 7654 h 10034"/>
              <a:gd name="connsiteX4" fmla="*/ 8899 w 9991"/>
              <a:gd name="connsiteY4" fmla="*/ 4677 h 10034"/>
              <a:gd name="connsiteX5" fmla="*/ 9945 w 9991"/>
              <a:gd name="connsiteY5" fmla="*/ 25 h 10034"/>
              <a:gd name="connsiteX6" fmla="*/ 7798 w 9991"/>
              <a:gd name="connsiteY6" fmla="*/ 2061 h 10034"/>
              <a:gd name="connsiteX0" fmla="*/ 8291 w 10000"/>
              <a:gd name="connsiteY0" fmla="*/ 3248 h 9987"/>
              <a:gd name="connsiteX1" fmla="*/ 2866 w 10000"/>
              <a:gd name="connsiteY1" fmla="*/ 5461 h 9987"/>
              <a:gd name="connsiteX2" fmla="*/ 3 w 10000"/>
              <a:gd name="connsiteY2" fmla="*/ 9941 h 9987"/>
              <a:gd name="connsiteX3" fmla="*/ 3329 w 10000"/>
              <a:gd name="connsiteY3" fmla="*/ 7615 h 9987"/>
              <a:gd name="connsiteX4" fmla="*/ 8907 w 10000"/>
              <a:gd name="connsiteY4" fmla="*/ 4648 h 9987"/>
              <a:gd name="connsiteX5" fmla="*/ 9954 w 10000"/>
              <a:gd name="connsiteY5" fmla="*/ 12 h 9987"/>
              <a:gd name="connsiteX6" fmla="*/ 8291 w 10000"/>
              <a:gd name="connsiteY6" fmla="*/ 3248 h 9987"/>
              <a:gd name="connsiteX0" fmla="*/ 8289 w 9998"/>
              <a:gd name="connsiteY0" fmla="*/ 3252 h 9962"/>
              <a:gd name="connsiteX1" fmla="*/ 3406 w 9998"/>
              <a:gd name="connsiteY1" fmla="*/ 6790 h 9962"/>
              <a:gd name="connsiteX2" fmla="*/ 1 w 9998"/>
              <a:gd name="connsiteY2" fmla="*/ 9954 h 9962"/>
              <a:gd name="connsiteX3" fmla="*/ 3327 w 9998"/>
              <a:gd name="connsiteY3" fmla="*/ 7625 h 9962"/>
              <a:gd name="connsiteX4" fmla="*/ 8905 w 9998"/>
              <a:gd name="connsiteY4" fmla="*/ 4654 h 9962"/>
              <a:gd name="connsiteX5" fmla="*/ 9952 w 9998"/>
              <a:gd name="connsiteY5" fmla="*/ 12 h 9962"/>
              <a:gd name="connsiteX6" fmla="*/ 8289 w 9998"/>
              <a:gd name="connsiteY6" fmla="*/ 3252 h 9962"/>
              <a:gd name="connsiteX0" fmla="*/ 8294 w 10003"/>
              <a:gd name="connsiteY0" fmla="*/ 3264 h 9998"/>
              <a:gd name="connsiteX1" fmla="*/ 2680 w 10003"/>
              <a:gd name="connsiteY1" fmla="*/ 6930 h 9998"/>
              <a:gd name="connsiteX2" fmla="*/ 4 w 10003"/>
              <a:gd name="connsiteY2" fmla="*/ 9992 h 9998"/>
              <a:gd name="connsiteX3" fmla="*/ 3331 w 10003"/>
              <a:gd name="connsiteY3" fmla="*/ 7654 h 9998"/>
              <a:gd name="connsiteX4" fmla="*/ 8910 w 10003"/>
              <a:gd name="connsiteY4" fmla="*/ 4672 h 9998"/>
              <a:gd name="connsiteX5" fmla="*/ 9957 w 10003"/>
              <a:gd name="connsiteY5" fmla="*/ 12 h 9998"/>
              <a:gd name="connsiteX6" fmla="*/ 8294 w 10003"/>
              <a:gd name="connsiteY6" fmla="*/ 3264 h 9998"/>
              <a:gd name="connsiteX0" fmla="*/ 7581 w 10000"/>
              <a:gd name="connsiteY0" fmla="*/ 3417 h 10000"/>
              <a:gd name="connsiteX1" fmla="*/ 2679 w 10000"/>
              <a:gd name="connsiteY1" fmla="*/ 6931 h 10000"/>
              <a:gd name="connsiteX2" fmla="*/ 4 w 10000"/>
              <a:gd name="connsiteY2" fmla="*/ 9994 h 10000"/>
              <a:gd name="connsiteX3" fmla="*/ 3330 w 10000"/>
              <a:gd name="connsiteY3" fmla="*/ 7656 h 10000"/>
              <a:gd name="connsiteX4" fmla="*/ 8907 w 10000"/>
              <a:gd name="connsiteY4" fmla="*/ 4673 h 10000"/>
              <a:gd name="connsiteX5" fmla="*/ 9954 w 10000"/>
              <a:gd name="connsiteY5" fmla="*/ 12 h 10000"/>
              <a:gd name="connsiteX6" fmla="*/ 7581 w 10000"/>
              <a:gd name="connsiteY6" fmla="*/ 3417 h 10000"/>
              <a:gd name="connsiteX0" fmla="*/ 7581 w 10000"/>
              <a:gd name="connsiteY0" fmla="*/ 3417 h 10000"/>
              <a:gd name="connsiteX1" fmla="*/ 2679 w 10000"/>
              <a:gd name="connsiteY1" fmla="*/ 6931 h 10000"/>
              <a:gd name="connsiteX2" fmla="*/ 4 w 10000"/>
              <a:gd name="connsiteY2" fmla="*/ 9994 h 10000"/>
              <a:gd name="connsiteX3" fmla="*/ 3330 w 10000"/>
              <a:gd name="connsiteY3" fmla="*/ 7656 h 10000"/>
              <a:gd name="connsiteX4" fmla="*/ 8907 w 10000"/>
              <a:gd name="connsiteY4" fmla="*/ 4673 h 10000"/>
              <a:gd name="connsiteX5" fmla="*/ 9954 w 10000"/>
              <a:gd name="connsiteY5" fmla="*/ 12 h 10000"/>
              <a:gd name="connsiteX6" fmla="*/ 7581 w 10000"/>
              <a:gd name="connsiteY6" fmla="*/ 3417 h 10000"/>
              <a:gd name="connsiteX0" fmla="*/ 7581 w 10000"/>
              <a:gd name="connsiteY0" fmla="*/ 3415 h 9998"/>
              <a:gd name="connsiteX1" fmla="*/ 2679 w 10000"/>
              <a:gd name="connsiteY1" fmla="*/ 6929 h 9998"/>
              <a:gd name="connsiteX2" fmla="*/ 4 w 10000"/>
              <a:gd name="connsiteY2" fmla="*/ 9992 h 9998"/>
              <a:gd name="connsiteX3" fmla="*/ 3330 w 10000"/>
              <a:gd name="connsiteY3" fmla="*/ 7654 h 9998"/>
              <a:gd name="connsiteX4" fmla="*/ 8907 w 10000"/>
              <a:gd name="connsiteY4" fmla="*/ 4671 h 9998"/>
              <a:gd name="connsiteX5" fmla="*/ 9954 w 10000"/>
              <a:gd name="connsiteY5" fmla="*/ 10 h 9998"/>
              <a:gd name="connsiteX6" fmla="*/ 7581 w 10000"/>
              <a:gd name="connsiteY6" fmla="*/ 3415 h 9998"/>
              <a:gd name="connsiteX0" fmla="*/ 7731 w 10000"/>
              <a:gd name="connsiteY0" fmla="*/ 3945 h 9998"/>
              <a:gd name="connsiteX1" fmla="*/ 2679 w 10000"/>
              <a:gd name="connsiteY1" fmla="*/ 6928 h 9998"/>
              <a:gd name="connsiteX2" fmla="*/ 4 w 10000"/>
              <a:gd name="connsiteY2" fmla="*/ 9992 h 9998"/>
              <a:gd name="connsiteX3" fmla="*/ 3330 w 10000"/>
              <a:gd name="connsiteY3" fmla="*/ 7654 h 9998"/>
              <a:gd name="connsiteX4" fmla="*/ 8907 w 10000"/>
              <a:gd name="connsiteY4" fmla="*/ 4670 h 9998"/>
              <a:gd name="connsiteX5" fmla="*/ 9954 w 10000"/>
              <a:gd name="connsiteY5" fmla="*/ 8 h 9998"/>
              <a:gd name="connsiteX6" fmla="*/ 7731 w 10000"/>
              <a:gd name="connsiteY6" fmla="*/ 3945 h 9998"/>
              <a:gd name="connsiteX0" fmla="*/ 7731 w 10000"/>
              <a:gd name="connsiteY0" fmla="*/ 3938 h 9992"/>
              <a:gd name="connsiteX1" fmla="*/ 2679 w 10000"/>
              <a:gd name="connsiteY1" fmla="*/ 6921 h 9992"/>
              <a:gd name="connsiteX2" fmla="*/ 4 w 10000"/>
              <a:gd name="connsiteY2" fmla="*/ 9986 h 9992"/>
              <a:gd name="connsiteX3" fmla="*/ 3330 w 10000"/>
              <a:gd name="connsiteY3" fmla="*/ 7648 h 9992"/>
              <a:gd name="connsiteX4" fmla="*/ 8907 w 10000"/>
              <a:gd name="connsiteY4" fmla="*/ 4663 h 9992"/>
              <a:gd name="connsiteX5" fmla="*/ 9954 w 10000"/>
              <a:gd name="connsiteY5" fmla="*/ 0 h 9992"/>
              <a:gd name="connsiteX6" fmla="*/ 7731 w 10000"/>
              <a:gd name="connsiteY6" fmla="*/ 3938 h 9992"/>
              <a:gd name="connsiteX0" fmla="*/ 7731 w 10000"/>
              <a:gd name="connsiteY0" fmla="*/ 3941 h 10000"/>
              <a:gd name="connsiteX1" fmla="*/ 2679 w 10000"/>
              <a:gd name="connsiteY1" fmla="*/ 6927 h 10000"/>
              <a:gd name="connsiteX2" fmla="*/ 4 w 10000"/>
              <a:gd name="connsiteY2" fmla="*/ 9994 h 10000"/>
              <a:gd name="connsiteX3" fmla="*/ 3330 w 10000"/>
              <a:gd name="connsiteY3" fmla="*/ 7654 h 10000"/>
              <a:gd name="connsiteX4" fmla="*/ 8907 w 10000"/>
              <a:gd name="connsiteY4" fmla="*/ 4667 h 10000"/>
              <a:gd name="connsiteX5" fmla="*/ 9954 w 10000"/>
              <a:gd name="connsiteY5" fmla="*/ 0 h 10000"/>
              <a:gd name="connsiteX6" fmla="*/ 7731 w 10000"/>
              <a:gd name="connsiteY6" fmla="*/ 3941 h 10000"/>
              <a:gd name="connsiteX0" fmla="*/ 7731 w 10000"/>
              <a:gd name="connsiteY0" fmla="*/ 3941 h 10000"/>
              <a:gd name="connsiteX1" fmla="*/ 2679 w 10000"/>
              <a:gd name="connsiteY1" fmla="*/ 6927 h 10000"/>
              <a:gd name="connsiteX2" fmla="*/ 4 w 10000"/>
              <a:gd name="connsiteY2" fmla="*/ 9994 h 10000"/>
              <a:gd name="connsiteX3" fmla="*/ 3330 w 10000"/>
              <a:gd name="connsiteY3" fmla="*/ 7654 h 10000"/>
              <a:gd name="connsiteX4" fmla="*/ 8907 w 10000"/>
              <a:gd name="connsiteY4" fmla="*/ 4667 h 10000"/>
              <a:gd name="connsiteX5" fmla="*/ 9954 w 10000"/>
              <a:gd name="connsiteY5" fmla="*/ 0 h 10000"/>
              <a:gd name="connsiteX6" fmla="*/ 7731 w 10000"/>
              <a:gd name="connsiteY6" fmla="*/ 3941 h 10000"/>
              <a:gd name="connsiteX0" fmla="*/ 7394 w 10000"/>
              <a:gd name="connsiteY0" fmla="*/ 3106 h 10000"/>
              <a:gd name="connsiteX1" fmla="*/ 2679 w 10000"/>
              <a:gd name="connsiteY1" fmla="*/ 6927 h 10000"/>
              <a:gd name="connsiteX2" fmla="*/ 4 w 10000"/>
              <a:gd name="connsiteY2" fmla="*/ 9994 h 10000"/>
              <a:gd name="connsiteX3" fmla="*/ 3330 w 10000"/>
              <a:gd name="connsiteY3" fmla="*/ 7654 h 10000"/>
              <a:gd name="connsiteX4" fmla="*/ 8907 w 10000"/>
              <a:gd name="connsiteY4" fmla="*/ 4667 h 10000"/>
              <a:gd name="connsiteX5" fmla="*/ 9954 w 10000"/>
              <a:gd name="connsiteY5" fmla="*/ 0 h 10000"/>
              <a:gd name="connsiteX6" fmla="*/ 7394 w 10000"/>
              <a:gd name="connsiteY6" fmla="*/ 3106 h 10000"/>
              <a:gd name="connsiteX0" fmla="*/ 7394 w 10000"/>
              <a:gd name="connsiteY0" fmla="*/ 3106 h 10000"/>
              <a:gd name="connsiteX1" fmla="*/ 2679 w 10000"/>
              <a:gd name="connsiteY1" fmla="*/ 6927 h 10000"/>
              <a:gd name="connsiteX2" fmla="*/ 4 w 10000"/>
              <a:gd name="connsiteY2" fmla="*/ 9994 h 10000"/>
              <a:gd name="connsiteX3" fmla="*/ 3330 w 10000"/>
              <a:gd name="connsiteY3" fmla="*/ 7654 h 10000"/>
              <a:gd name="connsiteX4" fmla="*/ 8907 w 10000"/>
              <a:gd name="connsiteY4" fmla="*/ 4667 h 10000"/>
              <a:gd name="connsiteX5" fmla="*/ 9954 w 10000"/>
              <a:gd name="connsiteY5" fmla="*/ 0 h 10000"/>
              <a:gd name="connsiteX6" fmla="*/ 7394 w 10000"/>
              <a:gd name="connsiteY6" fmla="*/ 3106 h 10000"/>
              <a:gd name="connsiteX0" fmla="*/ 9957 w 10003"/>
              <a:gd name="connsiteY0" fmla="*/ 0 h 10000"/>
              <a:gd name="connsiteX1" fmla="*/ 2682 w 10003"/>
              <a:gd name="connsiteY1" fmla="*/ 6927 h 10000"/>
              <a:gd name="connsiteX2" fmla="*/ 7 w 10003"/>
              <a:gd name="connsiteY2" fmla="*/ 9994 h 10000"/>
              <a:gd name="connsiteX3" fmla="*/ 3333 w 10003"/>
              <a:gd name="connsiteY3" fmla="*/ 7654 h 10000"/>
              <a:gd name="connsiteX4" fmla="*/ 8910 w 10003"/>
              <a:gd name="connsiteY4" fmla="*/ 4667 h 10000"/>
              <a:gd name="connsiteX5" fmla="*/ 9957 w 10003"/>
              <a:gd name="connsiteY5" fmla="*/ 0 h 10000"/>
              <a:gd name="connsiteX0" fmla="*/ 9959 w 10005"/>
              <a:gd name="connsiteY0" fmla="*/ 0 h 10051"/>
              <a:gd name="connsiteX1" fmla="*/ 2684 w 10005"/>
              <a:gd name="connsiteY1" fmla="*/ 6927 h 10051"/>
              <a:gd name="connsiteX2" fmla="*/ 9 w 10005"/>
              <a:gd name="connsiteY2" fmla="*/ 9994 h 10051"/>
              <a:gd name="connsiteX3" fmla="*/ 3447 w 10005"/>
              <a:gd name="connsiteY3" fmla="*/ 8603 h 10051"/>
              <a:gd name="connsiteX4" fmla="*/ 8912 w 10005"/>
              <a:gd name="connsiteY4" fmla="*/ 4667 h 10051"/>
              <a:gd name="connsiteX5" fmla="*/ 9959 w 10005"/>
              <a:gd name="connsiteY5" fmla="*/ 0 h 10051"/>
              <a:gd name="connsiteX0" fmla="*/ 9959 w 9960"/>
              <a:gd name="connsiteY0" fmla="*/ 0 h 10040"/>
              <a:gd name="connsiteX1" fmla="*/ 2684 w 9960"/>
              <a:gd name="connsiteY1" fmla="*/ 6927 h 10040"/>
              <a:gd name="connsiteX2" fmla="*/ 9 w 9960"/>
              <a:gd name="connsiteY2" fmla="*/ 9994 h 10040"/>
              <a:gd name="connsiteX3" fmla="*/ 3447 w 9960"/>
              <a:gd name="connsiteY3" fmla="*/ 8603 h 10040"/>
              <a:gd name="connsiteX4" fmla="*/ 8388 w 9960"/>
              <a:gd name="connsiteY4" fmla="*/ 6262 h 10040"/>
              <a:gd name="connsiteX5" fmla="*/ 9959 w 9960"/>
              <a:gd name="connsiteY5" fmla="*/ 0 h 10040"/>
              <a:gd name="connsiteX0" fmla="*/ 10074 w 10075"/>
              <a:gd name="connsiteY0" fmla="*/ 0 h 8147"/>
              <a:gd name="connsiteX1" fmla="*/ 2695 w 10075"/>
              <a:gd name="connsiteY1" fmla="*/ 5046 h 8147"/>
              <a:gd name="connsiteX2" fmla="*/ 9 w 10075"/>
              <a:gd name="connsiteY2" fmla="*/ 8101 h 8147"/>
              <a:gd name="connsiteX3" fmla="*/ 3461 w 10075"/>
              <a:gd name="connsiteY3" fmla="*/ 6716 h 8147"/>
              <a:gd name="connsiteX4" fmla="*/ 8422 w 10075"/>
              <a:gd name="connsiteY4" fmla="*/ 4384 h 8147"/>
              <a:gd name="connsiteX5" fmla="*/ 10074 w 10075"/>
              <a:gd name="connsiteY5" fmla="*/ 0 h 8147"/>
              <a:gd name="connsiteX0" fmla="*/ 9999 w 10000"/>
              <a:gd name="connsiteY0" fmla="*/ 352 h 10352"/>
              <a:gd name="connsiteX1" fmla="*/ 2675 w 10000"/>
              <a:gd name="connsiteY1" fmla="*/ 6546 h 10352"/>
              <a:gd name="connsiteX2" fmla="*/ 9 w 10000"/>
              <a:gd name="connsiteY2" fmla="*/ 10296 h 10352"/>
              <a:gd name="connsiteX3" fmla="*/ 3435 w 10000"/>
              <a:gd name="connsiteY3" fmla="*/ 8596 h 10352"/>
              <a:gd name="connsiteX4" fmla="*/ 8359 w 10000"/>
              <a:gd name="connsiteY4" fmla="*/ 5733 h 10352"/>
              <a:gd name="connsiteX5" fmla="*/ 9999 w 10000"/>
              <a:gd name="connsiteY5" fmla="*/ 352 h 10352"/>
              <a:gd name="connsiteX0" fmla="*/ 9999 w 10000"/>
              <a:gd name="connsiteY0" fmla="*/ 123 h 10123"/>
              <a:gd name="connsiteX1" fmla="*/ 2675 w 10000"/>
              <a:gd name="connsiteY1" fmla="*/ 6317 h 10123"/>
              <a:gd name="connsiteX2" fmla="*/ 9 w 10000"/>
              <a:gd name="connsiteY2" fmla="*/ 10067 h 10123"/>
              <a:gd name="connsiteX3" fmla="*/ 3435 w 10000"/>
              <a:gd name="connsiteY3" fmla="*/ 8367 h 10123"/>
              <a:gd name="connsiteX4" fmla="*/ 8359 w 10000"/>
              <a:gd name="connsiteY4" fmla="*/ 5504 h 10123"/>
              <a:gd name="connsiteX5" fmla="*/ 9999 w 10000"/>
              <a:gd name="connsiteY5" fmla="*/ 123 h 10123"/>
              <a:gd name="connsiteX0" fmla="*/ 9991 w 9992"/>
              <a:gd name="connsiteY0" fmla="*/ 176 h 10270"/>
              <a:gd name="connsiteX1" fmla="*/ 3226 w 9992"/>
              <a:gd name="connsiteY1" fmla="*/ 4560 h 10270"/>
              <a:gd name="connsiteX2" fmla="*/ 1 w 9992"/>
              <a:gd name="connsiteY2" fmla="*/ 10120 h 10270"/>
              <a:gd name="connsiteX3" fmla="*/ 3427 w 9992"/>
              <a:gd name="connsiteY3" fmla="*/ 8420 h 10270"/>
              <a:gd name="connsiteX4" fmla="*/ 8351 w 9992"/>
              <a:gd name="connsiteY4" fmla="*/ 5557 h 10270"/>
              <a:gd name="connsiteX5" fmla="*/ 9991 w 9992"/>
              <a:gd name="connsiteY5" fmla="*/ 176 h 10270"/>
              <a:gd name="connsiteX0" fmla="*/ 10009 w 10010"/>
              <a:gd name="connsiteY0" fmla="*/ 496 h 10500"/>
              <a:gd name="connsiteX1" fmla="*/ 4582 w 10010"/>
              <a:gd name="connsiteY1" fmla="*/ 1917 h 10500"/>
              <a:gd name="connsiteX2" fmla="*/ 11 w 10010"/>
              <a:gd name="connsiteY2" fmla="*/ 10179 h 10500"/>
              <a:gd name="connsiteX3" fmla="*/ 3440 w 10010"/>
              <a:gd name="connsiteY3" fmla="*/ 8524 h 10500"/>
              <a:gd name="connsiteX4" fmla="*/ 8368 w 10010"/>
              <a:gd name="connsiteY4" fmla="*/ 5736 h 10500"/>
              <a:gd name="connsiteX5" fmla="*/ 10009 w 10010"/>
              <a:gd name="connsiteY5" fmla="*/ 496 h 10500"/>
              <a:gd name="connsiteX0" fmla="*/ 10009 w 10010"/>
              <a:gd name="connsiteY0" fmla="*/ 304 h 10308"/>
              <a:gd name="connsiteX1" fmla="*/ 4582 w 10010"/>
              <a:gd name="connsiteY1" fmla="*/ 1725 h 10308"/>
              <a:gd name="connsiteX2" fmla="*/ 11 w 10010"/>
              <a:gd name="connsiteY2" fmla="*/ 9987 h 10308"/>
              <a:gd name="connsiteX3" fmla="*/ 3440 w 10010"/>
              <a:gd name="connsiteY3" fmla="*/ 8332 h 10308"/>
              <a:gd name="connsiteX4" fmla="*/ 8368 w 10010"/>
              <a:gd name="connsiteY4" fmla="*/ 5544 h 10308"/>
              <a:gd name="connsiteX5" fmla="*/ 10009 w 10010"/>
              <a:gd name="connsiteY5" fmla="*/ 304 h 10308"/>
              <a:gd name="connsiteX0" fmla="*/ 10065 w 10066"/>
              <a:gd name="connsiteY0" fmla="*/ 555 h 10634"/>
              <a:gd name="connsiteX1" fmla="*/ 6578 w 10066"/>
              <a:gd name="connsiteY1" fmla="*/ 846 h 10634"/>
              <a:gd name="connsiteX2" fmla="*/ 67 w 10066"/>
              <a:gd name="connsiteY2" fmla="*/ 10238 h 10634"/>
              <a:gd name="connsiteX3" fmla="*/ 3496 w 10066"/>
              <a:gd name="connsiteY3" fmla="*/ 8583 h 10634"/>
              <a:gd name="connsiteX4" fmla="*/ 8424 w 10066"/>
              <a:gd name="connsiteY4" fmla="*/ 5795 h 10634"/>
              <a:gd name="connsiteX5" fmla="*/ 10065 w 10066"/>
              <a:gd name="connsiteY5" fmla="*/ 555 h 10634"/>
              <a:gd name="connsiteX0" fmla="*/ 10065 w 10066"/>
              <a:gd name="connsiteY0" fmla="*/ 555 h 10634"/>
              <a:gd name="connsiteX1" fmla="*/ 6578 w 10066"/>
              <a:gd name="connsiteY1" fmla="*/ 846 h 10634"/>
              <a:gd name="connsiteX2" fmla="*/ 67 w 10066"/>
              <a:gd name="connsiteY2" fmla="*/ 10238 h 10634"/>
              <a:gd name="connsiteX3" fmla="*/ 3496 w 10066"/>
              <a:gd name="connsiteY3" fmla="*/ 8583 h 10634"/>
              <a:gd name="connsiteX4" fmla="*/ 8424 w 10066"/>
              <a:gd name="connsiteY4" fmla="*/ 5795 h 10634"/>
              <a:gd name="connsiteX5" fmla="*/ 10065 w 10066"/>
              <a:gd name="connsiteY5" fmla="*/ 555 h 10634"/>
              <a:gd name="connsiteX0" fmla="*/ 10065 w 10066"/>
              <a:gd name="connsiteY0" fmla="*/ 383 h 10462"/>
              <a:gd name="connsiteX1" fmla="*/ 6578 w 10066"/>
              <a:gd name="connsiteY1" fmla="*/ 674 h 10462"/>
              <a:gd name="connsiteX2" fmla="*/ 67 w 10066"/>
              <a:gd name="connsiteY2" fmla="*/ 10066 h 10462"/>
              <a:gd name="connsiteX3" fmla="*/ 3496 w 10066"/>
              <a:gd name="connsiteY3" fmla="*/ 8411 h 10462"/>
              <a:gd name="connsiteX4" fmla="*/ 8424 w 10066"/>
              <a:gd name="connsiteY4" fmla="*/ 5623 h 10462"/>
              <a:gd name="connsiteX5" fmla="*/ 10065 w 10066"/>
              <a:gd name="connsiteY5" fmla="*/ 383 h 10462"/>
              <a:gd name="connsiteX0" fmla="*/ 10065 w 10066"/>
              <a:gd name="connsiteY0" fmla="*/ 399 h 10478"/>
              <a:gd name="connsiteX1" fmla="*/ 6578 w 10066"/>
              <a:gd name="connsiteY1" fmla="*/ 690 h 10478"/>
              <a:gd name="connsiteX2" fmla="*/ 67 w 10066"/>
              <a:gd name="connsiteY2" fmla="*/ 10082 h 10478"/>
              <a:gd name="connsiteX3" fmla="*/ 3496 w 10066"/>
              <a:gd name="connsiteY3" fmla="*/ 8427 h 10478"/>
              <a:gd name="connsiteX4" fmla="*/ 8424 w 10066"/>
              <a:gd name="connsiteY4" fmla="*/ 5639 h 10478"/>
              <a:gd name="connsiteX5" fmla="*/ 10065 w 10066"/>
              <a:gd name="connsiteY5" fmla="*/ 399 h 10478"/>
              <a:gd name="connsiteX0" fmla="*/ 10065 w 10066"/>
              <a:gd name="connsiteY0" fmla="*/ 0 h 10079"/>
              <a:gd name="connsiteX1" fmla="*/ 6578 w 10066"/>
              <a:gd name="connsiteY1" fmla="*/ 291 h 10079"/>
              <a:gd name="connsiteX2" fmla="*/ 67 w 10066"/>
              <a:gd name="connsiteY2" fmla="*/ 9683 h 10079"/>
              <a:gd name="connsiteX3" fmla="*/ 3496 w 10066"/>
              <a:gd name="connsiteY3" fmla="*/ 8028 h 10079"/>
              <a:gd name="connsiteX4" fmla="*/ 8424 w 10066"/>
              <a:gd name="connsiteY4" fmla="*/ 5240 h 10079"/>
              <a:gd name="connsiteX5" fmla="*/ 10065 w 10066"/>
              <a:gd name="connsiteY5" fmla="*/ 0 h 10079"/>
              <a:gd name="connsiteX0" fmla="*/ 10017 w 10018"/>
              <a:gd name="connsiteY0" fmla="*/ 0 h 10097"/>
              <a:gd name="connsiteX1" fmla="*/ 6530 w 10018"/>
              <a:gd name="connsiteY1" fmla="*/ 291 h 10097"/>
              <a:gd name="connsiteX2" fmla="*/ 19 w 10018"/>
              <a:gd name="connsiteY2" fmla="*/ 9683 h 10097"/>
              <a:gd name="connsiteX3" fmla="*/ 3448 w 10018"/>
              <a:gd name="connsiteY3" fmla="*/ 8028 h 10097"/>
              <a:gd name="connsiteX4" fmla="*/ 8376 w 10018"/>
              <a:gd name="connsiteY4" fmla="*/ 5240 h 10097"/>
              <a:gd name="connsiteX5" fmla="*/ 10017 w 10018"/>
              <a:gd name="connsiteY5" fmla="*/ 0 h 10097"/>
              <a:gd name="connsiteX0" fmla="*/ 10017 w 10018"/>
              <a:gd name="connsiteY0" fmla="*/ 0 h 10097"/>
              <a:gd name="connsiteX1" fmla="*/ 6530 w 10018"/>
              <a:gd name="connsiteY1" fmla="*/ 291 h 10097"/>
              <a:gd name="connsiteX2" fmla="*/ 19 w 10018"/>
              <a:gd name="connsiteY2" fmla="*/ 9683 h 10097"/>
              <a:gd name="connsiteX3" fmla="*/ 3448 w 10018"/>
              <a:gd name="connsiteY3" fmla="*/ 8028 h 10097"/>
              <a:gd name="connsiteX4" fmla="*/ 8376 w 10018"/>
              <a:gd name="connsiteY4" fmla="*/ 5240 h 10097"/>
              <a:gd name="connsiteX5" fmla="*/ 10017 w 10018"/>
              <a:gd name="connsiteY5" fmla="*/ 0 h 10097"/>
              <a:gd name="connsiteX0" fmla="*/ 10017 w 10018"/>
              <a:gd name="connsiteY0" fmla="*/ 0 h 9683"/>
              <a:gd name="connsiteX1" fmla="*/ 6530 w 10018"/>
              <a:gd name="connsiteY1" fmla="*/ 291 h 9683"/>
              <a:gd name="connsiteX2" fmla="*/ 19 w 10018"/>
              <a:gd name="connsiteY2" fmla="*/ 9683 h 9683"/>
              <a:gd name="connsiteX3" fmla="*/ 3448 w 10018"/>
              <a:gd name="connsiteY3" fmla="*/ 8028 h 9683"/>
              <a:gd name="connsiteX4" fmla="*/ 8376 w 10018"/>
              <a:gd name="connsiteY4" fmla="*/ 5240 h 9683"/>
              <a:gd name="connsiteX5" fmla="*/ 10017 w 10018"/>
              <a:gd name="connsiteY5" fmla="*/ 0 h 9683"/>
              <a:gd name="connsiteX0" fmla="*/ 9980 w 9981"/>
              <a:gd name="connsiteY0" fmla="*/ 0 h 10000"/>
              <a:gd name="connsiteX1" fmla="*/ 6499 w 9981"/>
              <a:gd name="connsiteY1" fmla="*/ 301 h 10000"/>
              <a:gd name="connsiteX2" fmla="*/ 0 w 9981"/>
              <a:gd name="connsiteY2" fmla="*/ 10000 h 10000"/>
              <a:gd name="connsiteX3" fmla="*/ 3423 w 9981"/>
              <a:gd name="connsiteY3" fmla="*/ 8291 h 10000"/>
              <a:gd name="connsiteX4" fmla="*/ 8342 w 9981"/>
              <a:gd name="connsiteY4" fmla="*/ 5412 h 10000"/>
              <a:gd name="connsiteX5" fmla="*/ 9980 w 9981"/>
              <a:gd name="connsiteY5" fmla="*/ 0 h 10000"/>
              <a:gd name="connsiteX0" fmla="*/ 9999 w 10000"/>
              <a:gd name="connsiteY0" fmla="*/ 0 h 10000"/>
              <a:gd name="connsiteX1" fmla="*/ 6511 w 10000"/>
              <a:gd name="connsiteY1" fmla="*/ 301 h 10000"/>
              <a:gd name="connsiteX2" fmla="*/ 0 w 10000"/>
              <a:gd name="connsiteY2" fmla="*/ 10000 h 10000"/>
              <a:gd name="connsiteX3" fmla="*/ 3859 w 10000"/>
              <a:gd name="connsiteY3" fmla="*/ 8571 h 10000"/>
              <a:gd name="connsiteX4" fmla="*/ 8358 w 10000"/>
              <a:gd name="connsiteY4" fmla="*/ 5412 h 10000"/>
              <a:gd name="connsiteX5" fmla="*/ 9999 w 10000"/>
              <a:gd name="connsiteY5" fmla="*/ 0 h 10000"/>
              <a:gd name="connsiteX0" fmla="*/ 9999 w 10000"/>
              <a:gd name="connsiteY0" fmla="*/ 0 h 10000"/>
              <a:gd name="connsiteX1" fmla="*/ 6772 w 10000"/>
              <a:gd name="connsiteY1" fmla="*/ 161 h 10000"/>
              <a:gd name="connsiteX2" fmla="*/ 0 w 10000"/>
              <a:gd name="connsiteY2" fmla="*/ 10000 h 10000"/>
              <a:gd name="connsiteX3" fmla="*/ 3859 w 10000"/>
              <a:gd name="connsiteY3" fmla="*/ 8571 h 10000"/>
              <a:gd name="connsiteX4" fmla="*/ 8358 w 10000"/>
              <a:gd name="connsiteY4" fmla="*/ 5412 h 10000"/>
              <a:gd name="connsiteX5" fmla="*/ 9999 w 10000"/>
              <a:gd name="connsiteY5" fmla="*/ 0 h 10000"/>
              <a:gd name="connsiteX0" fmla="*/ 9999 w 10000"/>
              <a:gd name="connsiteY0" fmla="*/ 0 h 10000"/>
              <a:gd name="connsiteX1" fmla="*/ 6772 w 10000"/>
              <a:gd name="connsiteY1" fmla="*/ 161 h 10000"/>
              <a:gd name="connsiteX2" fmla="*/ 0 w 10000"/>
              <a:gd name="connsiteY2" fmla="*/ 10000 h 10000"/>
              <a:gd name="connsiteX3" fmla="*/ 3859 w 10000"/>
              <a:gd name="connsiteY3" fmla="*/ 8571 h 10000"/>
              <a:gd name="connsiteX4" fmla="*/ 8358 w 10000"/>
              <a:gd name="connsiteY4" fmla="*/ 5412 h 10000"/>
              <a:gd name="connsiteX5" fmla="*/ 9999 w 10000"/>
              <a:gd name="connsiteY5" fmla="*/ 0 h 10000"/>
              <a:gd name="connsiteX0" fmla="*/ 9999 w 10000"/>
              <a:gd name="connsiteY0" fmla="*/ 0 h 10129"/>
              <a:gd name="connsiteX1" fmla="*/ 6772 w 10000"/>
              <a:gd name="connsiteY1" fmla="*/ 161 h 10129"/>
              <a:gd name="connsiteX2" fmla="*/ 0 w 10000"/>
              <a:gd name="connsiteY2" fmla="*/ 10000 h 10129"/>
              <a:gd name="connsiteX3" fmla="*/ 8358 w 10000"/>
              <a:gd name="connsiteY3" fmla="*/ 5412 h 10129"/>
              <a:gd name="connsiteX4" fmla="*/ 9999 w 10000"/>
              <a:gd name="connsiteY4" fmla="*/ 0 h 10129"/>
              <a:gd name="connsiteX0" fmla="*/ 9999 w 10615"/>
              <a:gd name="connsiteY0" fmla="*/ 0 h 10911"/>
              <a:gd name="connsiteX1" fmla="*/ 6772 w 10615"/>
              <a:gd name="connsiteY1" fmla="*/ 161 h 10911"/>
              <a:gd name="connsiteX2" fmla="*/ 0 w 10615"/>
              <a:gd name="connsiteY2" fmla="*/ 10000 h 10911"/>
              <a:gd name="connsiteX3" fmla="*/ 9999 w 10615"/>
              <a:gd name="connsiteY3" fmla="*/ 9893 h 10911"/>
              <a:gd name="connsiteX4" fmla="*/ 9999 w 10615"/>
              <a:gd name="connsiteY4" fmla="*/ 0 h 10911"/>
              <a:gd name="connsiteX0" fmla="*/ 9999 w 10615"/>
              <a:gd name="connsiteY0" fmla="*/ 0 h 10911"/>
              <a:gd name="connsiteX1" fmla="*/ 6772 w 10615"/>
              <a:gd name="connsiteY1" fmla="*/ 161 h 10911"/>
              <a:gd name="connsiteX2" fmla="*/ 0 w 10615"/>
              <a:gd name="connsiteY2" fmla="*/ 10000 h 10911"/>
              <a:gd name="connsiteX3" fmla="*/ 9999 w 10615"/>
              <a:gd name="connsiteY3" fmla="*/ 9893 h 10911"/>
              <a:gd name="connsiteX4" fmla="*/ 9999 w 10615"/>
              <a:gd name="connsiteY4" fmla="*/ 0 h 10911"/>
              <a:gd name="connsiteX0" fmla="*/ 9999 w 10003"/>
              <a:gd name="connsiteY0" fmla="*/ 0 h 10911"/>
              <a:gd name="connsiteX1" fmla="*/ 6772 w 10003"/>
              <a:gd name="connsiteY1" fmla="*/ 161 h 10911"/>
              <a:gd name="connsiteX2" fmla="*/ 0 w 10003"/>
              <a:gd name="connsiteY2" fmla="*/ 10000 h 10911"/>
              <a:gd name="connsiteX3" fmla="*/ 9999 w 10003"/>
              <a:gd name="connsiteY3" fmla="*/ 9893 h 10911"/>
              <a:gd name="connsiteX4" fmla="*/ 9999 w 10003"/>
              <a:gd name="connsiteY4" fmla="*/ 0 h 10911"/>
              <a:gd name="connsiteX0" fmla="*/ 9999 w 10003"/>
              <a:gd name="connsiteY0" fmla="*/ 0 h 10342"/>
              <a:gd name="connsiteX1" fmla="*/ 6772 w 10003"/>
              <a:gd name="connsiteY1" fmla="*/ 161 h 10342"/>
              <a:gd name="connsiteX2" fmla="*/ 0 w 10003"/>
              <a:gd name="connsiteY2" fmla="*/ 10000 h 10342"/>
              <a:gd name="connsiteX3" fmla="*/ 9999 w 10003"/>
              <a:gd name="connsiteY3" fmla="*/ 9893 h 10342"/>
              <a:gd name="connsiteX4" fmla="*/ 9999 w 10003"/>
              <a:gd name="connsiteY4" fmla="*/ 0 h 10342"/>
              <a:gd name="connsiteX0" fmla="*/ 9999 w 10003"/>
              <a:gd name="connsiteY0" fmla="*/ 0 h 10000"/>
              <a:gd name="connsiteX1" fmla="*/ 6772 w 10003"/>
              <a:gd name="connsiteY1" fmla="*/ 161 h 10000"/>
              <a:gd name="connsiteX2" fmla="*/ 0 w 10003"/>
              <a:gd name="connsiteY2" fmla="*/ 10000 h 10000"/>
              <a:gd name="connsiteX3" fmla="*/ 9999 w 10003"/>
              <a:gd name="connsiteY3" fmla="*/ 9893 h 10000"/>
              <a:gd name="connsiteX4" fmla="*/ 9999 w 10003"/>
              <a:gd name="connsiteY4" fmla="*/ 0 h 10000"/>
              <a:gd name="connsiteX0" fmla="*/ 9999 w 10003"/>
              <a:gd name="connsiteY0" fmla="*/ 41 h 10041"/>
              <a:gd name="connsiteX1" fmla="*/ 4196 w 10003"/>
              <a:gd name="connsiteY1" fmla="*/ 0 h 10041"/>
              <a:gd name="connsiteX2" fmla="*/ 0 w 10003"/>
              <a:gd name="connsiteY2" fmla="*/ 10041 h 10041"/>
              <a:gd name="connsiteX3" fmla="*/ 9999 w 10003"/>
              <a:gd name="connsiteY3" fmla="*/ 9934 h 10041"/>
              <a:gd name="connsiteX4" fmla="*/ 9999 w 10003"/>
              <a:gd name="connsiteY4" fmla="*/ 41 h 10041"/>
              <a:gd name="connsiteX0" fmla="*/ 9999 w 10003"/>
              <a:gd name="connsiteY0" fmla="*/ 41 h 10041"/>
              <a:gd name="connsiteX1" fmla="*/ 4196 w 10003"/>
              <a:gd name="connsiteY1" fmla="*/ 0 h 10041"/>
              <a:gd name="connsiteX2" fmla="*/ 0 w 10003"/>
              <a:gd name="connsiteY2" fmla="*/ 10041 h 10041"/>
              <a:gd name="connsiteX3" fmla="*/ 9999 w 10003"/>
              <a:gd name="connsiteY3" fmla="*/ 9934 h 10041"/>
              <a:gd name="connsiteX4" fmla="*/ 9999 w 10003"/>
              <a:gd name="connsiteY4" fmla="*/ 41 h 10041"/>
              <a:gd name="connsiteX0" fmla="*/ 9999 w 10003"/>
              <a:gd name="connsiteY0" fmla="*/ 156 h 10156"/>
              <a:gd name="connsiteX1" fmla="*/ 6105 w 10003"/>
              <a:gd name="connsiteY1" fmla="*/ 0 h 10156"/>
              <a:gd name="connsiteX2" fmla="*/ 0 w 10003"/>
              <a:gd name="connsiteY2" fmla="*/ 10156 h 10156"/>
              <a:gd name="connsiteX3" fmla="*/ 9999 w 10003"/>
              <a:gd name="connsiteY3" fmla="*/ 10049 h 10156"/>
              <a:gd name="connsiteX4" fmla="*/ 9999 w 10003"/>
              <a:gd name="connsiteY4" fmla="*/ 156 h 10156"/>
              <a:gd name="connsiteX0" fmla="*/ 9999 w 10003"/>
              <a:gd name="connsiteY0" fmla="*/ 156 h 10156"/>
              <a:gd name="connsiteX1" fmla="*/ 6105 w 10003"/>
              <a:gd name="connsiteY1" fmla="*/ 0 h 10156"/>
              <a:gd name="connsiteX2" fmla="*/ 0 w 10003"/>
              <a:gd name="connsiteY2" fmla="*/ 10156 h 10156"/>
              <a:gd name="connsiteX3" fmla="*/ 9999 w 10003"/>
              <a:gd name="connsiteY3" fmla="*/ 10049 h 10156"/>
              <a:gd name="connsiteX4" fmla="*/ 9999 w 10003"/>
              <a:gd name="connsiteY4" fmla="*/ 156 h 10156"/>
              <a:gd name="connsiteX0" fmla="*/ 9999 w 10003"/>
              <a:gd name="connsiteY0" fmla="*/ 156 h 10156"/>
              <a:gd name="connsiteX1" fmla="*/ 6105 w 10003"/>
              <a:gd name="connsiteY1" fmla="*/ 0 h 10156"/>
              <a:gd name="connsiteX2" fmla="*/ 0 w 10003"/>
              <a:gd name="connsiteY2" fmla="*/ 10156 h 10156"/>
              <a:gd name="connsiteX3" fmla="*/ 9999 w 10003"/>
              <a:gd name="connsiteY3" fmla="*/ 10049 h 10156"/>
              <a:gd name="connsiteX4" fmla="*/ 9999 w 10003"/>
              <a:gd name="connsiteY4" fmla="*/ 156 h 10156"/>
              <a:gd name="connsiteX0" fmla="*/ 9999 w 10192"/>
              <a:gd name="connsiteY0" fmla="*/ 10049 h 10156"/>
              <a:gd name="connsiteX1" fmla="*/ 6105 w 10192"/>
              <a:gd name="connsiteY1" fmla="*/ 0 h 10156"/>
              <a:gd name="connsiteX2" fmla="*/ 0 w 10192"/>
              <a:gd name="connsiteY2" fmla="*/ 10156 h 10156"/>
              <a:gd name="connsiteX3" fmla="*/ 9999 w 10192"/>
              <a:gd name="connsiteY3" fmla="*/ 10049 h 10156"/>
              <a:gd name="connsiteX0" fmla="*/ 6387 w 7252"/>
              <a:gd name="connsiteY0" fmla="*/ 10020 h 10156"/>
              <a:gd name="connsiteX1" fmla="*/ 6105 w 7252"/>
              <a:gd name="connsiteY1" fmla="*/ 0 h 10156"/>
              <a:gd name="connsiteX2" fmla="*/ 0 w 7252"/>
              <a:gd name="connsiteY2" fmla="*/ 10156 h 10156"/>
              <a:gd name="connsiteX3" fmla="*/ 6387 w 7252"/>
              <a:gd name="connsiteY3" fmla="*/ 10020 h 10156"/>
              <a:gd name="connsiteX0" fmla="*/ 8807 w 9528"/>
              <a:gd name="connsiteY0" fmla="*/ 9866 h 10000"/>
              <a:gd name="connsiteX1" fmla="*/ 8418 w 9528"/>
              <a:gd name="connsiteY1" fmla="*/ 0 h 10000"/>
              <a:gd name="connsiteX2" fmla="*/ 0 w 9528"/>
              <a:gd name="connsiteY2" fmla="*/ 10000 h 10000"/>
              <a:gd name="connsiteX3" fmla="*/ 8807 w 9528"/>
              <a:gd name="connsiteY3" fmla="*/ 9866 h 10000"/>
              <a:gd name="connsiteX0" fmla="*/ 9243 w 9243"/>
              <a:gd name="connsiteY0" fmla="*/ 9866 h 10000"/>
              <a:gd name="connsiteX1" fmla="*/ 8835 w 9243"/>
              <a:gd name="connsiteY1" fmla="*/ 0 h 10000"/>
              <a:gd name="connsiteX2" fmla="*/ 0 w 9243"/>
              <a:gd name="connsiteY2" fmla="*/ 10000 h 10000"/>
              <a:gd name="connsiteX3" fmla="*/ 9243 w 9243"/>
              <a:gd name="connsiteY3" fmla="*/ 9866 h 10000"/>
              <a:gd name="connsiteX0" fmla="*/ 10000 w 10000"/>
              <a:gd name="connsiteY0" fmla="*/ 9866 h 10000"/>
              <a:gd name="connsiteX1" fmla="*/ 9559 w 10000"/>
              <a:gd name="connsiteY1" fmla="*/ 0 h 10000"/>
              <a:gd name="connsiteX2" fmla="*/ 0 w 10000"/>
              <a:gd name="connsiteY2" fmla="*/ 10000 h 10000"/>
              <a:gd name="connsiteX3" fmla="*/ 10000 w 10000"/>
              <a:gd name="connsiteY3" fmla="*/ 9866 h 10000"/>
              <a:gd name="connsiteX0" fmla="*/ 0 w 9559"/>
              <a:gd name="connsiteY0" fmla="*/ 10000 h 10000"/>
              <a:gd name="connsiteX1" fmla="*/ 9559 w 9559"/>
              <a:gd name="connsiteY1" fmla="*/ 0 h 10000"/>
              <a:gd name="connsiteX2" fmla="*/ 0 w 9559"/>
              <a:gd name="connsiteY2" fmla="*/ 10000 h 10000"/>
              <a:gd name="connsiteX0" fmla="*/ 0 w 16437"/>
              <a:gd name="connsiteY0" fmla="*/ 9858 h 9858"/>
              <a:gd name="connsiteX1" fmla="*/ 16437 w 16437"/>
              <a:gd name="connsiteY1" fmla="*/ 0 h 9858"/>
              <a:gd name="connsiteX2" fmla="*/ 0 w 16437"/>
              <a:gd name="connsiteY2" fmla="*/ 9858 h 9858"/>
              <a:gd name="connsiteX0" fmla="*/ 0 w 10138"/>
              <a:gd name="connsiteY0" fmla="*/ 9655 h 9655"/>
              <a:gd name="connsiteX1" fmla="*/ 10138 w 10138"/>
              <a:gd name="connsiteY1" fmla="*/ 0 h 9655"/>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3786 w 10000"/>
              <a:gd name="connsiteY1" fmla="*/ 2738 h 10000"/>
              <a:gd name="connsiteX2" fmla="*/ 10000 w 10000"/>
              <a:gd name="connsiteY2" fmla="*/ 0 h 10000"/>
              <a:gd name="connsiteX0" fmla="*/ 0 w 10000"/>
              <a:gd name="connsiteY0" fmla="*/ 10000 h 10000"/>
              <a:gd name="connsiteX1" fmla="*/ 3786 w 10000"/>
              <a:gd name="connsiteY1" fmla="*/ 2738 h 10000"/>
              <a:gd name="connsiteX2" fmla="*/ 10000 w 10000"/>
              <a:gd name="connsiteY2" fmla="*/ 0 h 10000"/>
              <a:gd name="connsiteX0" fmla="*/ 0 w 10000"/>
              <a:gd name="connsiteY0" fmla="*/ 10000 h 10000"/>
              <a:gd name="connsiteX1" fmla="*/ 3786 w 10000"/>
              <a:gd name="connsiteY1" fmla="*/ 2738 h 10000"/>
              <a:gd name="connsiteX2" fmla="*/ 10000 w 10000"/>
              <a:gd name="connsiteY2" fmla="*/ 0 h 10000"/>
              <a:gd name="connsiteX0" fmla="*/ 0 w 9774"/>
              <a:gd name="connsiteY0" fmla="*/ 10199 h 10199"/>
              <a:gd name="connsiteX1" fmla="*/ 3786 w 9774"/>
              <a:gd name="connsiteY1" fmla="*/ 2937 h 10199"/>
              <a:gd name="connsiteX2" fmla="*/ 9774 w 9774"/>
              <a:gd name="connsiteY2" fmla="*/ 0 h 10199"/>
              <a:gd name="connsiteX0" fmla="*/ 0 w 10000"/>
              <a:gd name="connsiteY0" fmla="*/ 10000 h 10000"/>
              <a:gd name="connsiteX1" fmla="*/ 3874 w 10000"/>
              <a:gd name="connsiteY1" fmla="*/ 2880 h 10000"/>
              <a:gd name="connsiteX2" fmla="*/ 10000 w 10000"/>
              <a:gd name="connsiteY2" fmla="*/ 0 h 10000"/>
              <a:gd name="connsiteX0" fmla="*/ 0 w 10000"/>
              <a:gd name="connsiteY0" fmla="*/ 10000 h 10000"/>
              <a:gd name="connsiteX1" fmla="*/ 3874 w 10000"/>
              <a:gd name="connsiteY1" fmla="*/ 2880 h 10000"/>
              <a:gd name="connsiteX2" fmla="*/ 10000 w 10000"/>
              <a:gd name="connsiteY2" fmla="*/ 0 h 10000"/>
              <a:gd name="connsiteX0" fmla="*/ 0 w 10000"/>
              <a:gd name="connsiteY0" fmla="*/ 10000 h 10000"/>
              <a:gd name="connsiteX1" fmla="*/ 4843 w 10000"/>
              <a:gd name="connsiteY1" fmla="*/ 1858 h 10000"/>
              <a:gd name="connsiteX2" fmla="*/ 10000 w 10000"/>
              <a:gd name="connsiteY2" fmla="*/ 0 h 10000"/>
              <a:gd name="connsiteX0" fmla="*/ 0 w 10000"/>
              <a:gd name="connsiteY0" fmla="*/ 10000 h 10000"/>
              <a:gd name="connsiteX1" fmla="*/ 4843 w 10000"/>
              <a:gd name="connsiteY1" fmla="*/ 1858 h 10000"/>
              <a:gd name="connsiteX2" fmla="*/ 10000 w 10000"/>
              <a:gd name="connsiteY2" fmla="*/ 0 h 10000"/>
              <a:gd name="connsiteX0" fmla="*/ 0 w 10000"/>
              <a:gd name="connsiteY0" fmla="*/ 10000 h 10000"/>
              <a:gd name="connsiteX1" fmla="*/ 4843 w 10000"/>
              <a:gd name="connsiteY1" fmla="*/ 1858 h 10000"/>
              <a:gd name="connsiteX2" fmla="*/ 10000 w 10000"/>
              <a:gd name="connsiteY2" fmla="*/ 0 h 10000"/>
              <a:gd name="connsiteX0" fmla="*/ 0 w 10000"/>
              <a:gd name="connsiteY0" fmla="*/ 10000 h 10000"/>
              <a:gd name="connsiteX1" fmla="*/ 4843 w 10000"/>
              <a:gd name="connsiteY1" fmla="*/ 1858 h 10000"/>
              <a:gd name="connsiteX2" fmla="*/ 10000 w 10000"/>
              <a:gd name="connsiteY2" fmla="*/ 0 h 10000"/>
              <a:gd name="connsiteX0" fmla="*/ 0 w 10000"/>
              <a:gd name="connsiteY0" fmla="*/ 10000 h 10000"/>
              <a:gd name="connsiteX1" fmla="*/ 4930 w 10000"/>
              <a:gd name="connsiteY1" fmla="*/ 2223 h 10000"/>
              <a:gd name="connsiteX2" fmla="*/ 10000 w 10000"/>
              <a:gd name="connsiteY2" fmla="*/ 0 h 10000"/>
              <a:gd name="connsiteX0" fmla="*/ 0 w 10000"/>
              <a:gd name="connsiteY0" fmla="*/ 10188 h 10188"/>
              <a:gd name="connsiteX1" fmla="*/ 4005 w 10000"/>
              <a:gd name="connsiteY1" fmla="*/ 1061 h 10188"/>
              <a:gd name="connsiteX2" fmla="*/ 10000 w 10000"/>
              <a:gd name="connsiteY2" fmla="*/ 188 h 10188"/>
              <a:gd name="connsiteX0" fmla="*/ 0 w 10000"/>
              <a:gd name="connsiteY0" fmla="*/ 10532 h 10532"/>
              <a:gd name="connsiteX1" fmla="*/ 3210 w 10000"/>
              <a:gd name="connsiteY1" fmla="*/ 825 h 10532"/>
              <a:gd name="connsiteX2" fmla="*/ 10000 w 10000"/>
              <a:gd name="connsiteY2" fmla="*/ 532 h 10532"/>
              <a:gd name="connsiteX0" fmla="*/ 0 w 10000"/>
              <a:gd name="connsiteY0" fmla="*/ 10532 h 10532"/>
              <a:gd name="connsiteX1" fmla="*/ 3210 w 10000"/>
              <a:gd name="connsiteY1" fmla="*/ 825 h 10532"/>
              <a:gd name="connsiteX2" fmla="*/ 10000 w 10000"/>
              <a:gd name="connsiteY2" fmla="*/ 532 h 10532"/>
              <a:gd name="connsiteX0" fmla="*/ 0 w 10014"/>
              <a:gd name="connsiteY0" fmla="*/ 11061 h 11061"/>
              <a:gd name="connsiteX1" fmla="*/ 3210 w 10014"/>
              <a:gd name="connsiteY1" fmla="*/ 1354 h 11061"/>
              <a:gd name="connsiteX2" fmla="*/ 10014 w 10014"/>
              <a:gd name="connsiteY2" fmla="*/ 79 h 11061"/>
              <a:gd name="connsiteX0" fmla="*/ 0 w 10014"/>
              <a:gd name="connsiteY0" fmla="*/ 10982 h 10982"/>
              <a:gd name="connsiteX1" fmla="*/ 2085 w 10014"/>
              <a:gd name="connsiteY1" fmla="*/ 2674 h 10982"/>
              <a:gd name="connsiteX2" fmla="*/ 10014 w 10014"/>
              <a:gd name="connsiteY2" fmla="*/ 0 h 10982"/>
            </a:gdLst>
            <a:ahLst/>
            <a:cxnLst>
              <a:cxn ang="0">
                <a:pos x="connsiteX0" y="connsiteY0"/>
              </a:cxn>
              <a:cxn ang="0">
                <a:pos x="connsiteX1" y="connsiteY1"/>
              </a:cxn>
              <a:cxn ang="0">
                <a:pos x="connsiteX2" y="connsiteY2"/>
              </a:cxn>
            </a:cxnLst>
            <a:rect l="l" t="t" r="r" b="b"/>
            <a:pathLst>
              <a:path w="10014" h="10982">
                <a:moveTo>
                  <a:pt x="0" y="10982"/>
                </a:moveTo>
                <a:cubicBezTo>
                  <a:pt x="540" y="6635"/>
                  <a:pt x="416" y="4504"/>
                  <a:pt x="2085" y="2674"/>
                </a:cubicBezTo>
                <a:cubicBezTo>
                  <a:pt x="3754" y="844"/>
                  <a:pt x="8414" y="0"/>
                  <a:pt x="10014" y="0"/>
                </a:cubicBezTo>
              </a:path>
            </a:pathLst>
          </a:custGeom>
          <a:noFill/>
          <a:ln w="25400" cap="sq" cmpd="sng">
            <a:solidFill>
              <a:schemeClr val="tx1"/>
            </a:solidFill>
            <a:prstDash val="solid"/>
            <a:round/>
            <a:headEnd type="none" w="sm" len="sm"/>
            <a:tailEnd type="none" w="sm" len="sm"/>
          </a:ln>
        </p:spPr>
        <p:txBody>
          <a:bodyPr wrap="none" anchor="ctr"/>
          <a:lstStyle/>
          <a:p>
            <a:endParaRPr lang="en-US" dirty="0">
              <a:solidFill>
                <a:prstClr val="black"/>
              </a:solidFill>
            </a:endParaRPr>
          </a:p>
        </p:txBody>
      </p:sp>
      <p:sp>
        <p:nvSpPr>
          <p:cNvPr id="42" name="Freeform 8"/>
          <p:cNvSpPr>
            <a:spLocks/>
          </p:cNvSpPr>
          <p:nvPr/>
        </p:nvSpPr>
        <p:spPr bwMode="auto">
          <a:xfrm>
            <a:off x="2214759" y="2700413"/>
            <a:ext cx="6067656" cy="3319510"/>
          </a:xfrm>
          <a:custGeom>
            <a:avLst/>
            <a:gdLst>
              <a:gd name="T0" fmla="*/ 1966 w 2344"/>
              <a:gd name="T1" fmla="*/ 976 h 2528"/>
              <a:gd name="T2" fmla="*/ 311 w 2344"/>
              <a:gd name="T3" fmla="*/ 1576 h 2528"/>
              <a:gd name="T4" fmla="*/ 100 w 2344"/>
              <a:gd name="T5" fmla="*/ 2509 h 2528"/>
              <a:gd name="T6" fmla="*/ 392 w 2344"/>
              <a:gd name="T7" fmla="*/ 1690 h 2528"/>
              <a:gd name="T8" fmla="*/ 1982 w 2344"/>
              <a:gd name="T9" fmla="*/ 1130 h 2528"/>
              <a:gd name="T10" fmla="*/ 2341 w 2344"/>
              <a:gd name="T11" fmla="*/ 26 h 2528"/>
              <a:gd name="T12" fmla="*/ 1966 w 2344"/>
              <a:gd name="T13" fmla="*/ 976 h 2528"/>
              <a:gd name="T14" fmla="*/ 0 60000 65536"/>
              <a:gd name="T15" fmla="*/ 0 60000 65536"/>
              <a:gd name="T16" fmla="*/ 0 60000 65536"/>
              <a:gd name="T17" fmla="*/ 0 60000 65536"/>
              <a:gd name="T18" fmla="*/ 0 60000 65536"/>
              <a:gd name="T19" fmla="*/ 0 60000 65536"/>
              <a:gd name="T20" fmla="*/ 0 60000 65536"/>
              <a:gd name="T21" fmla="*/ 0 w 2344"/>
              <a:gd name="T22" fmla="*/ 0 h 2528"/>
              <a:gd name="T23" fmla="*/ 2344 w 2344"/>
              <a:gd name="T24" fmla="*/ 2528 h 2528"/>
              <a:gd name="connsiteX0" fmla="*/ 11302 w 12902"/>
              <a:gd name="connsiteY0" fmla="*/ 3761 h 10039"/>
              <a:gd name="connsiteX1" fmla="*/ 4242 w 12902"/>
              <a:gd name="connsiteY1" fmla="*/ 6134 h 10039"/>
              <a:gd name="connsiteX2" fmla="*/ 0 w 12902"/>
              <a:gd name="connsiteY2" fmla="*/ 10038 h 10039"/>
              <a:gd name="connsiteX3" fmla="*/ 4587 w 12902"/>
              <a:gd name="connsiteY3" fmla="*/ 6585 h 10039"/>
              <a:gd name="connsiteX4" fmla="*/ 11371 w 12902"/>
              <a:gd name="connsiteY4" fmla="*/ 4370 h 10039"/>
              <a:gd name="connsiteX5" fmla="*/ 12902 w 12902"/>
              <a:gd name="connsiteY5" fmla="*/ 3 h 10039"/>
              <a:gd name="connsiteX6" fmla="*/ 11302 w 12902"/>
              <a:gd name="connsiteY6" fmla="*/ 3761 h 10039"/>
              <a:gd name="connsiteX0" fmla="*/ 11303 w 12903"/>
              <a:gd name="connsiteY0" fmla="*/ 3761 h 10048"/>
              <a:gd name="connsiteX1" fmla="*/ 4145 w 12903"/>
              <a:gd name="connsiteY1" fmla="*/ 5375 h 10048"/>
              <a:gd name="connsiteX2" fmla="*/ 1 w 12903"/>
              <a:gd name="connsiteY2" fmla="*/ 10038 h 10048"/>
              <a:gd name="connsiteX3" fmla="*/ 4588 w 12903"/>
              <a:gd name="connsiteY3" fmla="*/ 6585 h 10048"/>
              <a:gd name="connsiteX4" fmla="*/ 11372 w 12903"/>
              <a:gd name="connsiteY4" fmla="*/ 4370 h 10048"/>
              <a:gd name="connsiteX5" fmla="*/ 12903 w 12903"/>
              <a:gd name="connsiteY5" fmla="*/ 3 h 10048"/>
              <a:gd name="connsiteX6" fmla="*/ 11303 w 12903"/>
              <a:gd name="connsiteY6" fmla="*/ 3761 h 10048"/>
              <a:gd name="connsiteX0" fmla="*/ 11303 w 13006"/>
              <a:gd name="connsiteY0" fmla="*/ 3776 h 10063"/>
              <a:gd name="connsiteX1" fmla="*/ 4145 w 13006"/>
              <a:gd name="connsiteY1" fmla="*/ 5390 h 10063"/>
              <a:gd name="connsiteX2" fmla="*/ 1 w 13006"/>
              <a:gd name="connsiteY2" fmla="*/ 10053 h 10063"/>
              <a:gd name="connsiteX3" fmla="*/ 4588 w 13006"/>
              <a:gd name="connsiteY3" fmla="*/ 6600 h 10063"/>
              <a:gd name="connsiteX4" fmla="*/ 11929 w 13006"/>
              <a:gd name="connsiteY4" fmla="*/ 5479 h 10063"/>
              <a:gd name="connsiteX5" fmla="*/ 12903 w 13006"/>
              <a:gd name="connsiteY5" fmla="*/ 18 h 10063"/>
              <a:gd name="connsiteX6" fmla="*/ 11303 w 13006"/>
              <a:gd name="connsiteY6" fmla="*/ 3776 h 10063"/>
              <a:gd name="connsiteX0" fmla="*/ 11303 w 15069"/>
              <a:gd name="connsiteY0" fmla="*/ 3988 h 10275"/>
              <a:gd name="connsiteX1" fmla="*/ 4145 w 15069"/>
              <a:gd name="connsiteY1" fmla="*/ 5602 h 10275"/>
              <a:gd name="connsiteX2" fmla="*/ 1 w 15069"/>
              <a:gd name="connsiteY2" fmla="*/ 10265 h 10275"/>
              <a:gd name="connsiteX3" fmla="*/ 4588 w 15069"/>
              <a:gd name="connsiteY3" fmla="*/ 6812 h 10275"/>
              <a:gd name="connsiteX4" fmla="*/ 11929 w 15069"/>
              <a:gd name="connsiteY4" fmla="*/ 5691 h 10275"/>
              <a:gd name="connsiteX5" fmla="*/ 15065 w 15069"/>
              <a:gd name="connsiteY5" fmla="*/ 17 h 10275"/>
              <a:gd name="connsiteX6" fmla="*/ 11303 w 15069"/>
              <a:gd name="connsiteY6" fmla="*/ 3988 h 10275"/>
              <a:gd name="connsiteX0" fmla="*/ 11303 w 15071"/>
              <a:gd name="connsiteY0" fmla="*/ 3979 h 10266"/>
              <a:gd name="connsiteX1" fmla="*/ 4145 w 15071"/>
              <a:gd name="connsiteY1" fmla="*/ 5593 h 10266"/>
              <a:gd name="connsiteX2" fmla="*/ 1 w 15071"/>
              <a:gd name="connsiteY2" fmla="*/ 10256 h 10266"/>
              <a:gd name="connsiteX3" fmla="*/ 4588 w 15071"/>
              <a:gd name="connsiteY3" fmla="*/ 6803 h 10266"/>
              <a:gd name="connsiteX4" fmla="*/ 12060 w 15071"/>
              <a:gd name="connsiteY4" fmla="*/ 5105 h 10266"/>
              <a:gd name="connsiteX5" fmla="*/ 15065 w 15071"/>
              <a:gd name="connsiteY5" fmla="*/ 8 h 10266"/>
              <a:gd name="connsiteX6" fmla="*/ 11303 w 15071"/>
              <a:gd name="connsiteY6" fmla="*/ 3979 h 10266"/>
              <a:gd name="connsiteX0" fmla="*/ 11320 w 15088"/>
              <a:gd name="connsiteY0" fmla="*/ 3979 h 10273"/>
              <a:gd name="connsiteX1" fmla="*/ 3343 w 15088"/>
              <a:gd name="connsiteY1" fmla="*/ 5198 h 10273"/>
              <a:gd name="connsiteX2" fmla="*/ 18 w 15088"/>
              <a:gd name="connsiteY2" fmla="*/ 10256 h 10273"/>
              <a:gd name="connsiteX3" fmla="*/ 4605 w 15088"/>
              <a:gd name="connsiteY3" fmla="*/ 6803 h 10273"/>
              <a:gd name="connsiteX4" fmla="*/ 12077 w 15088"/>
              <a:gd name="connsiteY4" fmla="*/ 5105 h 10273"/>
              <a:gd name="connsiteX5" fmla="*/ 15082 w 15088"/>
              <a:gd name="connsiteY5" fmla="*/ 8 h 10273"/>
              <a:gd name="connsiteX6" fmla="*/ 11320 w 15088"/>
              <a:gd name="connsiteY6" fmla="*/ 3979 h 10273"/>
              <a:gd name="connsiteX0" fmla="*/ 11303 w 15071"/>
              <a:gd name="connsiteY0" fmla="*/ 3979 h 10266"/>
              <a:gd name="connsiteX1" fmla="*/ 3326 w 15071"/>
              <a:gd name="connsiteY1" fmla="*/ 5198 h 10266"/>
              <a:gd name="connsiteX2" fmla="*/ 1 w 15071"/>
              <a:gd name="connsiteY2" fmla="*/ 10256 h 10266"/>
              <a:gd name="connsiteX3" fmla="*/ 3572 w 15071"/>
              <a:gd name="connsiteY3" fmla="*/ 6469 h 10266"/>
              <a:gd name="connsiteX4" fmla="*/ 12060 w 15071"/>
              <a:gd name="connsiteY4" fmla="*/ 5105 h 10266"/>
              <a:gd name="connsiteX5" fmla="*/ 15065 w 15071"/>
              <a:gd name="connsiteY5" fmla="*/ 8 h 10266"/>
              <a:gd name="connsiteX6" fmla="*/ 11303 w 15071"/>
              <a:gd name="connsiteY6" fmla="*/ 3979 h 10266"/>
              <a:gd name="connsiteX0" fmla="*/ 11303 w 13606"/>
              <a:gd name="connsiteY0" fmla="*/ 3907 h 10194"/>
              <a:gd name="connsiteX1" fmla="*/ 3326 w 13606"/>
              <a:gd name="connsiteY1" fmla="*/ 5126 h 10194"/>
              <a:gd name="connsiteX2" fmla="*/ 1 w 13606"/>
              <a:gd name="connsiteY2" fmla="*/ 10184 h 10194"/>
              <a:gd name="connsiteX3" fmla="*/ 3572 w 13606"/>
              <a:gd name="connsiteY3" fmla="*/ 6397 h 10194"/>
              <a:gd name="connsiteX4" fmla="*/ 12060 w 13606"/>
              <a:gd name="connsiteY4" fmla="*/ 5033 h 10194"/>
              <a:gd name="connsiteX5" fmla="*/ 13578 w 13606"/>
              <a:gd name="connsiteY5" fmla="*/ 8 h 10194"/>
              <a:gd name="connsiteX6" fmla="*/ 11303 w 13606"/>
              <a:gd name="connsiteY6" fmla="*/ 3907 h 10194"/>
              <a:gd name="connsiteX0" fmla="*/ 11303 w 13578"/>
              <a:gd name="connsiteY0" fmla="*/ 3902 h 10189"/>
              <a:gd name="connsiteX1" fmla="*/ 3326 w 13578"/>
              <a:gd name="connsiteY1" fmla="*/ 5121 h 10189"/>
              <a:gd name="connsiteX2" fmla="*/ 1 w 13578"/>
              <a:gd name="connsiteY2" fmla="*/ 10179 h 10189"/>
              <a:gd name="connsiteX3" fmla="*/ 3572 w 13578"/>
              <a:gd name="connsiteY3" fmla="*/ 6392 h 10189"/>
              <a:gd name="connsiteX4" fmla="*/ 11490 w 13578"/>
              <a:gd name="connsiteY4" fmla="*/ 4558 h 10189"/>
              <a:gd name="connsiteX5" fmla="*/ 13578 w 13578"/>
              <a:gd name="connsiteY5" fmla="*/ 3 h 10189"/>
              <a:gd name="connsiteX6" fmla="*/ 11303 w 13578"/>
              <a:gd name="connsiteY6" fmla="*/ 3902 h 10189"/>
              <a:gd name="connsiteX0" fmla="*/ 10987 w 13584"/>
              <a:gd name="connsiteY0" fmla="*/ 3758 h 10190"/>
              <a:gd name="connsiteX1" fmla="*/ 3326 w 13584"/>
              <a:gd name="connsiteY1" fmla="*/ 5122 h 10190"/>
              <a:gd name="connsiteX2" fmla="*/ 1 w 13584"/>
              <a:gd name="connsiteY2" fmla="*/ 10180 h 10190"/>
              <a:gd name="connsiteX3" fmla="*/ 3572 w 13584"/>
              <a:gd name="connsiteY3" fmla="*/ 6393 h 10190"/>
              <a:gd name="connsiteX4" fmla="*/ 11490 w 13584"/>
              <a:gd name="connsiteY4" fmla="*/ 4559 h 10190"/>
              <a:gd name="connsiteX5" fmla="*/ 13578 w 13584"/>
              <a:gd name="connsiteY5" fmla="*/ 4 h 10190"/>
              <a:gd name="connsiteX6" fmla="*/ 10987 w 13584"/>
              <a:gd name="connsiteY6" fmla="*/ 3758 h 10190"/>
              <a:gd name="connsiteX0" fmla="*/ 11525 w 13578"/>
              <a:gd name="connsiteY0" fmla="*/ 3331 h 10197"/>
              <a:gd name="connsiteX1" fmla="*/ 3326 w 13578"/>
              <a:gd name="connsiteY1" fmla="*/ 5129 h 10197"/>
              <a:gd name="connsiteX2" fmla="*/ 1 w 13578"/>
              <a:gd name="connsiteY2" fmla="*/ 10187 h 10197"/>
              <a:gd name="connsiteX3" fmla="*/ 3572 w 13578"/>
              <a:gd name="connsiteY3" fmla="*/ 6400 h 10197"/>
              <a:gd name="connsiteX4" fmla="*/ 11490 w 13578"/>
              <a:gd name="connsiteY4" fmla="*/ 4566 h 10197"/>
              <a:gd name="connsiteX5" fmla="*/ 13578 w 13578"/>
              <a:gd name="connsiteY5" fmla="*/ 11 h 10197"/>
              <a:gd name="connsiteX6" fmla="*/ 11525 w 13578"/>
              <a:gd name="connsiteY6" fmla="*/ 3331 h 10197"/>
              <a:gd name="connsiteX0" fmla="*/ 11545 w 13598"/>
              <a:gd name="connsiteY0" fmla="*/ 3331 h 10200"/>
              <a:gd name="connsiteX1" fmla="*/ 3346 w 13598"/>
              <a:gd name="connsiteY1" fmla="*/ 5129 h 10200"/>
              <a:gd name="connsiteX2" fmla="*/ 21 w 13598"/>
              <a:gd name="connsiteY2" fmla="*/ 10187 h 10200"/>
              <a:gd name="connsiteX3" fmla="*/ 4731 w 13598"/>
              <a:gd name="connsiteY3" fmla="*/ 6545 h 10200"/>
              <a:gd name="connsiteX4" fmla="*/ 11510 w 13598"/>
              <a:gd name="connsiteY4" fmla="*/ 4566 h 10200"/>
              <a:gd name="connsiteX5" fmla="*/ 13598 w 13598"/>
              <a:gd name="connsiteY5" fmla="*/ 11 h 10200"/>
              <a:gd name="connsiteX6" fmla="*/ 11545 w 13598"/>
              <a:gd name="connsiteY6" fmla="*/ 3331 h 10200"/>
              <a:gd name="connsiteX0" fmla="*/ 11544 w 13597"/>
              <a:gd name="connsiteY0" fmla="*/ 3331 h 10190"/>
              <a:gd name="connsiteX1" fmla="*/ 3408 w 13597"/>
              <a:gd name="connsiteY1" fmla="*/ 5853 h 10190"/>
              <a:gd name="connsiteX2" fmla="*/ 20 w 13597"/>
              <a:gd name="connsiteY2" fmla="*/ 10187 h 10190"/>
              <a:gd name="connsiteX3" fmla="*/ 4730 w 13597"/>
              <a:gd name="connsiteY3" fmla="*/ 6545 h 10190"/>
              <a:gd name="connsiteX4" fmla="*/ 11509 w 13597"/>
              <a:gd name="connsiteY4" fmla="*/ 4566 h 10190"/>
              <a:gd name="connsiteX5" fmla="*/ 13597 w 13597"/>
              <a:gd name="connsiteY5" fmla="*/ 11 h 10190"/>
              <a:gd name="connsiteX6" fmla="*/ 11544 w 13597"/>
              <a:gd name="connsiteY6" fmla="*/ 3331 h 10190"/>
              <a:gd name="connsiteX0" fmla="*/ 11544 w 13597"/>
              <a:gd name="connsiteY0" fmla="*/ 3347 h 10206"/>
              <a:gd name="connsiteX1" fmla="*/ 3408 w 13597"/>
              <a:gd name="connsiteY1" fmla="*/ 5869 h 10206"/>
              <a:gd name="connsiteX2" fmla="*/ 20 w 13597"/>
              <a:gd name="connsiteY2" fmla="*/ 10203 h 10206"/>
              <a:gd name="connsiteX3" fmla="*/ 4730 w 13597"/>
              <a:gd name="connsiteY3" fmla="*/ 6561 h 10206"/>
              <a:gd name="connsiteX4" fmla="*/ 11541 w 13597"/>
              <a:gd name="connsiteY4" fmla="*/ 5306 h 10206"/>
              <a:gd name="connsiteX5" fmla="*/ 13597 w 13597"/>
              <a:gd name="connsiteY5" fmla="*/ 27 h 10206"/>
              <a:gd name="connsiteX6" fmla="*/ 11544 w 13597"/>
              <a:gd name="connsiteY6" fmla="*/ 3347 h 10206"/>
              <a:gd name="connsiteX0" fmla="*/ 11544 w 13597"/>
              <a:gd name="connsiteY0" fmla="*/ 3347 h 10206"/>
              <a:gd name="connsiteX1" fmla="*/ 3408 w 13597"/>
              <a:gd name="connsiteY1" fmla="*/ 5869 h 10206"/>
              <a:gd name="connsiteX2" fmla="*/ 20 w 13597"/>
              <a:gd name="connsiteY2" fmla="*/ 10203 h 10206"/>
              <a:gd name="connsiteX3" fmla="*/ 4730 w 13597"/>
              <a:gd name="connsiteY3" fmla="*/ 6561 h 10206"/>
              <a:gd name="connsiteX4" fmla="*/ 11573 w 13597"/>
              <a:gd name="connsiteY4" fmla="*/ 5270 h 10206"/>
              <a:gd name="connsiteX5" fmla="*/ 13597 w 13597"/>
              <a:gd name="connsiteY5" fmla="*/ 27 h 10206"/>
              <a:gd name="connsiteX6" fmla="*/ 11544 w 13597"/>
              <a:gd name="connsiteY6" fmla="*/ 3347 h 10206"/>
              <a:gd name="connsiteX0" fmla="*/ 9105 w 13684"/>
              <a:gd name="connsiteY0" fmla="*/ 4053 h 10188"/>
              <a:gd name="connsiteX1" fmla="*/ 3405 w 13684"/>
              <a:gd name="connsiteY1" fmla="*/ 5851 h 10188"/>
              <a:gd name="connsiteX2" fmla="*/ 17 w 13684"/>
              <a:gd name="connsiteY2" fmla="*/ 10185 h 10188"/>
              <a:gd name="connsiteX3" fmla="*/ 4727 w 13684"/>
              <a:gd name="connsiteY3" fmla="*/ 6543 h 10188"/>
              <a:gd name="connsiteX4" fmla="*/ 11570 w 13684"/>
              <a:gd name="connsiteY4" fmla="*/ 5252 h 10188"/>
              <a:gd name="connsiteX5" fmla="*/ 13594 w 13684"/>
              <a:gd name="connsiteY5" fmla="*/ 9 h 10188"/>
              <a:gd name="connsiteX6" fmla="*/ 9105 w 13684"/>
              <a:gd name="connsiteY6" fmla="*/ 4053 h 10188"/>
              <a:gd name="connsiteX0" fmla="*/ 7964 w 13747"/>
              <a:gd name="connsiteY0" fmla="*/ 3068 h 10216"/>
              <a:gd name="connsiteX1" fmla="*/ 3403 w 13747"/>
              <a:gd name="connsiteY1" fmla="*/ 5879 h 10216"/>
              <a:gd name="connsiteX2" fmla="*/ 15 w 13747"/>
              <a:gd name="connsiteY2" fmla="*/ 10213 h 10216"/>
              <a:gd name="connsiteX3" fmla="*/ 4725 w 13747"/>
              <a:gd name="connsiteY3" fmla="*/ 6571 h 10216"/>
              <a:gd name="connsiteX4" fmla="*/ 11568 w 13747"/>
              <a:gd name="connsiteY4" fmla="*/ 5280 h 10216"/>
              <a:gd name="connsiteX5" fmla="*/ 13592 w 13747"/>
              <a:gd name="connsiteY5" fmla="*/ 37 h 10216"/>
              <a:gd name="connsiteX6" fmla="*/ 7964 w 13747"/>
              <a:gd name="connsiteY6" fmla="*/ 3068 h 10216"/>
              <a:gd name="connsiteX0" fmla="*/ 7331 w 13786"/>
              <a:gd name="connsiteY0" fmla="*/ 2355 h 10263"/>
              <a:gd name="connsiteX1" fmla="*/ 3403 w 13786"/>
              <a:gd name="connsiteY1" fmla="*/ 5926 h 10263"/>
              <a:gd name="connsiteX2" fmla="*/ 15 w 13786"/>
              <a:gd name="connsiteY2" fmla="*/ 10260 h 10263"/>
              <a:gd name="connsiteX3" fmla="*/ 4725 w 13786"/>
              <a:gd name="connsiteY3" fmla="*/ 6618 h 10263"/>
              <a:gd name="connsiteX4" fmla="*/ 11568 w 13786"/>
              <a:gd name="connsiteY4" fmla="*/ 5327 h 10263"/>
              <a:gd name="connsiteX5" fmla="*/ 13592 w 13786"/>
              <a:gd name="connsiteY5" fmla="*/ 84 h 10263"/>
              <a:gd name="connsiteX6" fmla="*/ 7331 w 13786"/>
              <a:gd name="connsiteY6" fmla="*/ 2355 h 10263"/>
              <a:gd name="connsiteX0" fmla="*/ 7141 w 13798"/>
              <a:gd name="connsiteY0" fmla="*/ 2061 h 10295"/>
              <a:gd name="connsiteX1" fmla="*/ 3403 w 13798"/>
              <a:gd name="connsiteY1" fmla="*/ 5958 h 10295"/>
              <a:gd name="connsiteX2" fmla="*/ 15 w 13798"/>
              <a:gd name="connsiteY2" fmla="*/ 10292 h 10295"/>
              <a:gd name="connsiteX3" fmla="*/ 4725 w 13798"/>
              <a:gd name="connsiteY3" fmla="*/ 6650 h 10295"/>
              <a:gd name="connsiteX4" fmla="*/ 11568 w 13798"/>
              <a:gd name="connsiteY4" fmla="*/ 5359 h 10295"/>
              <a:gd name="connsiteX5" fmla="*/ 13592 w 13798"/>
              <a:gd name="connsiteY5" fmla="*/ 116 h 10295"/>
              <a:gd name="connsiteX6" fmla="*/ 7141 w 13798"/>
              <a:gd name="connsiteY6" fmla="*/ 2061 h 10295"/>
              <a:gd name="connsiteX0" fmla="*/ 7141 w 13798"/>
              <a:gd name="connsiteY0" fmla="*/ 2147 h 10381"/>
              <a:gd name="connsiteX1" fmla="*/ 3403 w 13798"/>
              <a:gd name="connsiteY1" fmla="*/ 6044 h 10381"/>
              <a:gd name="connsiteX2" fmla="*/ 15 w 13798"/>
              <a:gd name="connsiteY2" fmla="*/ 10378 h 10381"/>
              <a:gd name="connsiteX3" fmla="*/ 4725 w 13798"/>
              <a:gd name="connsiteY3" fmla="*/ 6736 h 10381"/>
              <a:gd name="connsiteX4" fmla="*/ 11568 w 13798"/>
              <a:gd name="connsiteY4" fmla="*/ 5445 h 10381"/>
              <a:gd name="connsiteX5" fmla="*/ 13592 w 13798"/>
              <a:gd name="connsiteY5" fmla="*/ 202 h 10381"/>
              <a:gd name="connsiteX6" fmla="*/ 7141 w 13798"/>
              <a:gd name="connsiteY6" fmla="*/ 2147 h 10381"/>
              <a:gd name="connsiteX0" fmla="*/ 7141 w 13798"/>
              <a:gd name="connsiteY0" fmla="*/ 2110 h 10344"/>
              <a:gd name="connsiteX1" fmla="*/ 3403 w 13798"/>
              <a:gd name="connsiteY1" fmla="*/ 6007 h 10344"/>
              <a:gd name="connsiteX2" fmla="*/ 15 w 13798"/>
              <a:gd name="connsiteY2" fmla="*/ 10341 h 10344"/>
              <a:gd name="connsiteX3" fmla="*/ 4725 w 13798"/>
              <a:gd name="connsiteY3" fmla="*/ 6699 h 10344"/>
              <a:gd name="connsiteX4" fmla="*/ 11568 w 13798"/>
              <a:gd name="connsiteY4" fmla="*/ 5408 h 10344"/>
              <a:gd name="connsiteX5" fmla="*/ 13592 w 13798"/>
              <a:gd name="connsiteY5" fmla="*/ 165 h 10344"/>
              <a:gd name="connsiteX6" fmla="*/ 7141 w 13798"/>
              <a:gd name="connsiteY6" fmla="*/ 2110 h 10344"/>
              <a:gd name="connsiteX0" fmla="*/ 7139 w 13796"/>
              <a:gd name="connsiteY0" fmla="*/ 2110 h 10380"/>
              <a:gd name="connsiteX1" fmla="*/ 3401 w 13796"/>
              <a:gd name="connsiteY1" fmla="*/ 6007 h 10380"/>
              <a:gd name="connsiteX2" fmla="*/ 13 w 13796"/>
              <a:gd name="connsiteY2" fmla="*/ 10341 h 10380"/>
              <a:gd name="connsiteX3" fmla="*/ 4660 w 13796"/>
              <a:gd name="connsiteY3" fmla="*/ 8002 h 10380"/>
              <a:gd name="connsiteX4" fmla="*/ 11566 w 13796"/>
              <a:gd name="connsiteY4" fmla="*/ 5408 h 10380"/>
              <a:gd name="connsiteX5" fmla="*/ 13590 w 13796"/>
              <a:gd name="connsiteY5" fmla="*/ 165 h 10380"/>
              <a:gd name="connsiteX6" fmla="*/ 7139 w 13796"/>
              <a:gd name="connsiteY6" fmla="*/ 2110 h 10380"/>
              <a:gd name="connsiteX0" fmla="*/ 7139 w 13796"/>
              <a:gd name="connsiteY0" fmla="*/ 2110 h 10399"/>
              <a:gd name="connsiteX1" fmla="*/ 3401 w 13796"/>
              <a:gd name="connsiteY1" fmla="*/ 6007 h 10399"/>
              <a:gd name="connsiteX2" fmla="*/ 13 w 13796"/>
              <a:gd name="connsiteY2" fmla="*/ 10341 h 10399"/>
              <a:gd name="connsiteX3" fmla="*/ 4660 w 13796"/>
              <a:gd name="connsiteY3" fmla="*/ 8002 h 10399"/>
              <a:gd name="connsiteX4" fmla="*/ 11566 w 13796"/>
              <a:gd name="connsiteY4" fmla="*/ 5408 h 10399"/>
              <a:gd name="connsiteX5" fmla="*/ 13590 w 13796"/>
              <a:gd name="connsiteY5" fmla="*/ 165 h 10399"/>
              <a:gd name="connsiteX6" fmla="*/ 7139 w 13796"/>
              <a:gd name="connsiteY6" fmla="*/ 2110 h 10399"/>
              <a:gd name="connsiteX0" fmla="*/ 7139 w 13741"/>
              <a:gd name="connsiteY0" fmla="*/ 2110 h 10399"/>
              <a:gd name="connsiteX1" fmla="*/ 3401 w 13741"/>
              <a:gd name="connsiteY1" fmla="*/ 6007 h 10399"/>
              <a:gd name="connsiteX2" fmla="*/ 13 w 13741"/>
              <a:gd name="connsiteY2" fmla="*/ 10341 h 10399"/>
              <a:gd name="connsiteX3" fmla="*/ 4660 w 13741"/>
              <a:gd name="connsiteY3" fmla="*/ 8002 h 10399"/>
              <a:gd name="connsiteX4" fmla="*/ 11566 w 13741"/>
              <a:gd name="connsiteY4" fmla="*/ 5408 h 10399"/>
              <a:gd name="connsiteX5" fmla="*/ 13590 w 13741"/>
              <a:gd name="connsiteY5" fmla="*/ 165 h 10399"/>
              <a:gd name="connsiteX6" fmla="*/ 7139 w 13741"/>
              <a:gd name="connsiteY6" fmla="*/ 2110 h 10399"/>
              <a:gd name="connsiteX0" fmla="*/ 7139 w 13860"/>
              <a:gd name="connsiteY0" fmla="*/ 2110 h 10399"/>
              <a:gd name="connsiteX1" fmla="*/ 3401 w 13860"/>
              <a:gd name="connsiteY1" fmla="*/ 6007 h 10399"/>
              <a:gd name="connsiteX2" fmla="*/ 13 w 13860"/>
              <a:gd name="connsiteY2" fmla="*/ 10341 h 10399"/>
              <a:gd name="connsiteX3" fmla="*/ 4660 w 13860"/>
              <a:gd name="connsiteY3" fmla="*/ 8002 h 10399"/>
              <a:gd name="connsiteX4" fmla="*/ 11566 w 13860"/>
              <a:gd name="connsiteY4" fmla="*/ 5408 h 10399"/>
              <a:gd name="connsiteX5" fmla="*/ 13590 w 13860"/>
              <a:gd name="connsiteY5" fmla="*/ 165 h 10399"/>
              <a:gd name="connsiteX6" fmla="*/ 7139 w 13860"/>
              <a:gd name="connsiteY6" fmla="*/ 2110 h 10399"/>
              <a:gd name="connsiteX0" fmla="*/ 7139 w 13860"/>
              <a:gd name="connsiteY0" fmla="*/ 2110 h 10399"/>
              <a:gd name="connsiteX1" fmla="*/ 3401 w 13860"/>
              <a:gd name="connsiteY1" fmla="*/ 6007 h 10399"/>
              <a:gd name="connsiteX2" fmla="*/ 13 w 13860"/>
              <a:gd name="connsiteY2" fmla="*/ 10341 h 10399"/>
              <a:gd name="connsiteX3" fmla="*/ 4660 w 13860"/>
              <a:gd name="connsiteY3" fmla="*/ 8002 h 10399"/>
              <a:gd name="connsiteX4" fmla="*/ 11566 w 13860"/>
              <a:gd name="connsiteY4" fmla="*/ 5408 h 10399"/>
              <a:gd name="connsiteX5" fmla="*/ 13590 w 13860"/>
              <a:gd name="connsiteY5" fmla="*/ 165 h 10399"/>
              <a:gd name="connsiteX6" fmla="*/ 7139 w 13860"/>
              <a:gd name="connsiteY6" fmla="*/ 2110 h 10399"/>
              <a:gd name="connsiteX0" fmla="*/ 7139 w 13799"/>
              <a:gd name="connsiteY0" fmla="*/ 2110 h 10399"/>
              <a:gd name="connsiteX1" fmla="*/ 3401 w 13799"/>
              <a:gd name="connsiteY1" fmla="*/ 6007 h 10399"/>
              <a:gd name="connsiteX2" fmla="*/ 13 w 13799"/>
              <a:gd name="connsiteY2" fmla="*/ 10341 h 10399"/>
              <a:gd name="connsiteX3" fmla="*/ 4660 w 13799"/>
              <a:gd name="connsiteY3" fmla="*/ 8002 h 10399"/>
              <a:gd name="connsiteX4" fmla="*/ 11566 w 13799"/>
              <a:gd name="connsiteY4" fmla="*/ 5408 h 10399"/>
              <a:gd name="connsiteX5" fmla="*/ 13590 w 13799"/>
              <a:gd name="connsiteY5" fmla="*/ 165 h 10399"/>
              <a:gd name="connsiteX6" fmla="*/ 7139 w 13799"/>
              <a:gd name="connsiteY6" fmla="*/ 2110 h 10399"/>
              <a:gd name="connsiteX0" fmla="*/ 7139 w 14238"/>
              <a:gd name="connsiteY0" fmla="*/ 2167 h 10456"/>
              <a:gd name="connsiteX1" fmla="*/ 3401 w 14238"/>
              <a:gd name="connsiteY1" fmla="*/ 6064 h 10456"/>
              <a:gd name="connsiteX2" fmla="*/ 13 w 14238"/>
              <a:gd name="connsiteY2" fmla="*/ 10398 h 10456"/>
              <a:gd name="connsiteX3" fmla="*/ 4660 w 14238"/>
              <a:gd name="connsiteY3" fmla="*/ 8059 h 10456"/>
              <a:gd name="connsiteX4" fmla="*/ 11566 w 14238"/>
              <a:gd name="connsiteY4" fmla="*/ 5465 h 10456"/>
              <a:gd name="connsiteX5" fmla="*/ 13590 w 14238"/>
              <a:gd name="connsiteY5" fmla="*/ 222 h 10456"/>
              <a:gd name="connsiteX6" fmla="*/ 7139 w 14238"/>
              <a:gd name="connsiteY6" fmla="*/ 2167 h 10456"/>
              <a:gd name="connsiteX0" fmla="*/ 7139 w 15310"/>
              <a:gd name="connsiteY0" fmla="*/ 2097 h 10386"/>
              <a:gd name="connsiteX1" fmla="*/ 3401 w 15310"/>
              <a:gd name="connsiteY1" fmla="*/ 5994 h 10386"/>
              <a:gd name="connsiteX2" fmla="*/ 13 w 15310"/>
              <a:gd name="connsiteY2" fmla="*/ 10328 h 10386"/>
              <a:gd name="connsiteX3" fmla="*/ 4660 w 15310"/>
              <a:gd name="connsiteY3" fmla="*/ 7989 h 10386"/>
              <a:gd name="connsiteX4" fmla="*/ 11566 w 15310"/>
              <a:gd name="connsiteY4" fmla="*/ 5395 h 10386"/>
              <a:gd name="connsiteX5" fmla="*/ 13590 w 15310"/>
              <a:gd name="connsiteY5" fmla="*/ 152 h 10386"/>
              <a:gd name="connsiteX6" fmla="*/ 7139 w 15310"/>
              <a:gd name="connsiteY6" fmla="*/ 2097 h 10386"/>
              <a:gd name="connsiteX0" fmla="*/ 7139 w 15115"/>
              <a:gd name="connsiteY0" fmla="*/ 2484 h 10773"/>
              <a:gd name="connsiteX1" fmla="*/ 3401 w 15115"/>
              <a:gd name="connsiteY1" fmla="*/ 6381 h 10773"/>
              <a:gd name="connsiteX2" fmla="*/ 13 w 15115"/>
              <a:gd name="connsiteY2" fmla="*/ 10715 h 10773"/>
              <a:gd name="connsiteX3" fmla="*/ 4660 w 15115"/>
              <a:gd name="connsiteY3" fmla="*/ 8376 h 10773"/>
              <a:gd name="connsiteX4" fmla="*/ 11566 w 15115"/>
              <a:gd name="connsiteY4" fmla="*/ 5782 h 10773"/>
              <a:gd name="connsiteX5" fmla="*/ 13590 w 15115"/>
              <a:gd name="connsiteY5" fmla="*/ 539 h 10773"/>
              <a:gd name="connsiteX6" fmla="*/ 7139 w 15115"/>
              <a:gd name="connsiteY6" fmla="*/ 2484 h 10773"/>
              <a:gd name="connsiteX0" fmla="*/ 7139 w 14977"/>
              <a:gd name="connsiteY0" fmla="*/ 2592 h 10881"/>
              <a:gd name="connsiteX1" fmla="*/ 3401 w 14977"/>
              <a:gd name="connsiteY1" fmla="*/ 6489 h 10881"/>
              <a:gd name="connsiteX2" fmla="*/ 13 w 14977"/>
              <a:gd name="connsiteY2" fmla="*/ 10823 h 10881"/>
              <a:gd name="connsiteX3" fmla="*/ 4660 w 14977"/>
              <a:gd name="connsiteY3" fmla="*/ 8484 h 10881"/>
              <a:gd name="connsiteX4" fmla="*/ 11566 w 14977"/>
              <a:gd name="connsiteY4" fmla="*/ 5890 h 10881"/>
              <a:gd name="connsiteX5" fmla="*/ 13590 w 14977"/>
              <a:gd name="connsiteY5" fmla="*/ 647 h 10881"/>
              <a:gd name="connsiteX6" fmla="*/ 7139 w 14977"/>
              <a:gd name="connsiteY6" fmla="*/ 2592 h 10881"/>
              <a:gd name="connsiteX0" fmla="*/ 7139 w 14784"/>
              <a:gd name="connsiteY0" fmla="*/ 2168 h 10457"/>
              <a:gd name="connsiteX1" fmla="*/ 3401 w 14784"/>
              <a:gd name="connsiteY1" fmla="*/ 6065 h 10457"/>
              <a:gd name="connsiteX2" fmla="*/ 13 w 14784"/>
              <a:gd name="connsiteY2" fmla="*/ 10399 h 10457"/>
              <a:gd name="connsiteX3" fmla="*/ 4660 w 14784"/>
              <a:gd name="connsiteY3" fmla="*/ 8060 h 10457"/>
              <a:gd name="connsiteX4" fmla="*/ 11566 w 14784"/>
              <a:gd name="connsiteY4" fmla="*/ 5466 h 10457"/>
              <a:gd name="connsiteX5" fmla="*/ 13590 w 14784"/>
              <a:gd name="connsiteY5" fmla="*/ 223 h 10457"/>
              <a:gd name="connsiteX6" fmla="*/ 7139 w 14784"/>
              <a:gd name="connsiteY6" fmla="*/ 2168 h 10457"/>
              <a:gd name="connsiteX0" fmla="*/ 7139 w 14784"/>
              <a:gd name="connsiteY0" fmla="*/ 2168 h 10457"/>
              <a:gd name="connsiteX1" fmla="*/ 3401 w 14784"/>
              <a:gd name="connsiteY1" fmla="*/ 6065 h 10457"/>
              <a:gd name="connsiteX2" fmla="*/ 13 w 14784"/>
              <a:gd name="connsiteY2" fmla="*/ 10399 h 10457"/>
              <a:gd name="connsiteX3" fmla="*/ 4660 w 14784"/>
              <a:gd name="connsiteY3" fmla="*/ 8060 h 10457"/>
              <a:gd name="connsiteX4" fmla="*/ 11566 w 14784"/>
              <a:gd name="connsiteY4" fmla="*/ 5466 h 10457"/>
              <a:gd name="connsiteX5" fmla="*/ 13590 w 14784"/>
              <a:gd name="connsiteY5" fmla="*/ 223 h 10457"/>
              <a:gd name="connsiteX6" fmla="*/ 7139 w 14784"/>
              <a:gd name="connsiteY6" fmla="*/ 2168 h 10457"/>
              <a:gd name="connsiteX0" fmla="*/ 7139 w 13923"/>
              <a:gd name="connsiteY0" fmla="*/ 2168 h 10457"/>
              <a:gd name="connsiteX1" fmla="*/ 3401 w 13923"/>
              <a:gd name="connsiteY1" fmla="*/ 6065 h 10457"/>
              <a:gd name="connsiteX2" fmla="*/ 13 w 13923"/>
              <a:gd name="connsiteY2" fmla="*/ 10399 h 10457"/>
              <a:gd name="connsiteX3" fmla="*/ 4660 w 13923"/>
              <a:gd name="connsiteY3" fmla="*/ 8060 h 10457"/>
              <a:gd name="connsiteX4" fmla="*/ 11566 w 13923"/>
              <a:gd name="connsiteY4" fmla="*/ 5466 h 10457"/>
              <a:gd name="connsiteX5" fmla="*/ 13590 w 13923"/>
              <a:gd name="connsiteY5" fmla="*/ 223 h 10457"/>
              <a:gd name="connsiteX6" fmla="*/ 7139 w 13923"/>
              <a:gd name="connsiteY6" fmla="*/ 2168 h 10457"/>
              <a:gd name="connsiteX0" fmla="*/ 7139 w 13590"/>
              <a:gd name="connsiteY0" fmla="*/ 2168 h 10457"/>
              <a:gd name="connsiteX1" fmla="*/ 3401 w 13590"/>
              <a:gd name="connsiteY1" fmla="*/ 6065 h 10457"/>
              <a:gd name="connsiteX2" fmla="*/ 13 w 13590"/>
              <a:gd name="connsiteY2" fmla="*/ 10399 h 10457"/>
              <a:gd name="connsiteX3" fmla="*/ 4660 w 13590"/>
              <a:gd name="connsiteY3" fmla="*/ 8060 h 10457"/>
              <a:gd name="connsiteX4" fmla="*/ 11566 w 13590"/>
              <a:gd name="connsiteY4" fmla="*/ 5466 h 10457"/>
              <a:gd name="connsiteX5" fmla="*/ 13590 w 13590"/>
              <a:gd name="connsiteY5" fmla="*/ 223 h 10457"/>
              <a:gd name="connsiteX6" fmla="*/ 7139 w 13590"/>
              <a:gd name="connsiteY6" fmla="*/ 2168 h 10457"/>
              <a:gd name="connsiteX0" fmla="*/ 7139 w 13590"/>
              <a:gd name="connsiteY0" fmla="*/ 2168 h 10457"/>
              <a:gd name="connsiteX1" fmla="*/ 3401 w 13590"/>
              <a:gd name="connsiteY1" fmla="*/ 6065 h 10457"/>
              <a:gd name="connsiteX2" fmla="*/ 13 w 13590"/>
              <a:gd name="connsiteY2" fmla="*/ 10399 h 10457"/>
              <a:gd name="connsiteX3" fmla="*/ 4660 w 13590"/>
              <a:gd name="connsiteY3" fmla="*/ 8060 h 10457"/>
              <a:gd name="connsiteX4" fmla="*/ 11566 w 13590"/>
              <a:gd name="connsiteY4" fmla="*/ 5466 h 10457"/>
              <a:gd name="connsiteX5" fmla="*/ 13590 w 13590"/>
              <a:gd name="connsiteY5" fmla="*/ 223 h 10457"/>
              <a:gd name="connsiteX6" fmla="*/ 7139 w 13590"/>
              <a:gd name="connsiteY6" fmla="*/ 2168 h 10457"/>
              <a:gd name="connsiteX0" fmla="*/ 7139 w 13637"/>
              <a:gd name="connsiteY0" fmla="*/ 2168 h 10457"/>
              <a:gd name="connsiteX1" fmla="*/ 3401 w 13637"/>
              <a:gd name="connsiteY1" fmla="*/ 6065 h 10457"/>
              <a:gd name="connsiteX2" fmla="*/ 13 w 13637"/>
              <a:gd name="connsiteY2" fmla="*/ 10399 h 10457"/>
              <a:gd name="connsiteX3" fmla="*/ 4660 w 13637"/>
              <a:gd name="connsiteY3" fmla="*/ 8060 h 10457"/>
              <a:gd name="connsiteX4" fmla="*/ 11566 w 13637"/>
              <a:gd name="connsiteY4" fmla="*/ 5466 h 10457"/>
              <a:gd name="connsiteX5" fmla="*/ 13590 w 13637"/>
              <a:gd name="connsiteY5" fmla="*/ 223 h 10457"/>
              <a:gd name="connsiteX6" fmla="*/ 7139 w 13637"/>
              <a:gd name="connsiteY6" fmla="*/ 2168 h 10457"/>
              <a:gd name="connsiteX0" fmla="*/ 7139 w 13637"/>
              <a:gd name="connsiteY0" fmla="*/ 2168 h 10457"/>
              <a:gd name="connsiteX1" fmla="*/ 3401 w 13637"/>
              <a:gd name="connsiteY1" fmla="*/ 6065 h 10457"/>
              <a:gd name="connsiteX2" fmla="*/ 13 w 13637"/>
              <a:gd name="connsiteY2" fmla="*/ 10399 h 10457"/>
              <a:gd name="connsiteX3" fmla="*/ 4660 w 13637"/>
              <a:gd name="connsiteY3" fmla="*/ 8060 h 10457"/>
              <a:gd name="connsiteX4" fmla="*/ 11566 w 13637"/>
              <a:gd name="connsiteY4" fmla="*/ 5466 h 10457"/>
              <a:gd name="connsiteX5" fmla="*/ 13590 w 13637"/>
              <a:gd name="connsiteY5" fmla="*/ 223 h 10457"/>
              <a:gd name="connsiteX6" fmla="*/ 7139 w 13637"/>
              <a:gd name="connsiteY6" fmla="*/ 2168 h 10457"/>
              <a:gd name="connsiteX0" fmla="*/ 7139 w 13644"/>
              <a:gd name="connsiteY0" fmla="*/ 2168 h 10435"/>
              <a:gd name="connsiteX1" fmla="*/ 3401 w 13644"/>
              <a:gd name="connsiteY1" fmla="*/ 6065 h 10435"/>
              <a:gd name="connsiteX2" fmla="*/ 13 w 13644"/>
              <a:gd name="connsiteY2" fmla="*/ 10399 h 10435"/>
              <a:gd name="connsiteX3" fmla="*/ 4660 w 13644"/>
              <a:gd name="connsiteY3" fmla="*/ 8060 h 10435"/>
              <a:gd name="connsiteX4" fmla="*/ 11724 w 13644"/>
              <a:gd name="connsiteY4" fmla="*/ 6660 h 10435"/>
              <a:gd name="connsiteX5" fmla="*/ 13590 w 13644"/>
              <a:gd name="connsiteY5" fmla="*/ 223 h 10435"/>
              <a:gd name="connsiteX6" fmla="*/ 7139 w 13644"/>
              <a:gd name="connsiteY6" fmla="*/ 2168 h 10435"/>
              <a:gd name="connsiteX0" fmla="*/ 7139 w 13644"/>
              <a:gd name="connsiteY0" fmla="*/ 2168 h 10435"/>
              <a:gd name="connsiteX1" fmla="*/ 3401 w 13644"/>
              <a:gd name="connsiteY1" fmla="*/ 6065 h 10435"/>
              <a:gd name="connsiteX2" fmla="*/ 13 w 13644"/>
              <a:gd name="connsiteY2" fmla="*/ 10399 h 10435"/>
              <a:gd name="connsiteX3" fmla="*/ 4660 w 13644"/>
              <a:gd name="connsiteY3" fmla="*/ 8060 h 10435"/>
              <a:gd name="connsiteX4" fmla="*/ 11724 w 13644"/>
              <a:gd name="connsiteY4" fmla="*/ 6660 h 10435"/>
              <a:gd name="connsiteX5" fmla="*/ 13590 w 13644"/>
              <a:gd name="connsiteY5" fmla="*/ 223 h 10435"/>
              <a:gd name="connsiteX6" fmla="*/ 7139 w 13644"/>
              <a:gd name="connsiteY6" fmla="*/ 2168 h 10435"/>
              <a:gd name="connsiteX0" fmla="*/ 6601 w 13644"/>
              <a:gd name="connsiteY0" fmla="*/ 1118 h 10833"/>
              <a:gd name="connsiteX1" fmla="*/ 3401 w 13644"/>
              <a:gd name="connsiteY1" fmla="*/ 6463 h 10833"/>
              <a:gd name="connsiteX2" fmla="*/ 13 w 13644"/>
              <a:gd name="connsiteY2" fmla="*/ 10797 h 10833"/>
              <a:gd name="connsiteX3" fmla="*/ 4660 w 13644"/>
              <a:gd name="connsiteY3" fmla="*/ 8458 h 10833"/>
              <a:gd name="connsiteX4" fmla="*/ 11724 w 13644"/>
              <a:gd name="connsiteY4" fmla="*/ 7058 h 10833"/>
              <a:gd name="connsiteX5" fmla="*/ 13590 w 13644"/>
              <a:gd name="connsiteY5" fmla="*/ 621 h 10833"/>
              <a:gd name="connsiteX6" fmla="*/ 6601 w 13644"/>
              <a:gd name="connsiteY6" fmla="*/ 1118 h 10833"/>
              <a:gd name="connsiteX0" fmla="*/ 6601 w 13644"/>
              <a:gd name="connsiteY0" fmla="*/ 1358 h 11073"/>
              <a:gd name="connsiteX1" fmla="*/ 3401 w 13644"/>
              <a:gd name="connsiteY1" fmla="*/ 6703 h 11073"/>
              <a:gd name="connsiteX2" fmla="*/ 13 w 13644"/>
              <a:gd name="connsiteY2" fmla="*/ 11037 h 11073"/>
              <a:gd name="connsiteX3" fmla="*/ 4660 w 13644"/>
              <a:gd name="connsiteY3" fmla="*/ 8698 h 11073"/>
              <a:gd name="connsiteX4" fmla="*/ 11724 w 13644"/>
              <a:gd name="connsiteY4" fmla="*/ 7298 h 11073"/>
              <a:gd name="connsiteX5" fmla="*/ 13590 w 13644"/>
              <a:gd name="connsiteY5" fmla="*/ 861 h 11073"/>
              <a:gd name="connsiteX6" fmla="*/ 6601 w 13644"/>
              <a:gd name="connsiteY6" fmla="*/ 1358 h 11073"/>
              <a:gd name="connsiteX0" fmla="*/ 6634 w 13677"/>
              <a:gd name="connsiteY0" fmla="*/ 887 h 10614"/>
              <a:gd name="connsiteX1" fmla="*/ 2548 w 13677"/>
              <a:gd name="connsiteY1" fmla="*/ 5870 h 10614"/>
              <a:gd name="connsiteX2" fmla="*/ 46 w 13677"/>
              <a:gd name="connsiteY2" fmla="*/ 10566 h 10614"/>
              <a:gd name="connsiteX3" fmla="*/ 4693 w 13677"/>
              <a:gd name="connsiteY3" fmla="*/ 8227 h 10614"/>
              <a:gd name="connsiteX4" fmla="*/ 11757 w 13677"/>
              <a:gd name="connsiteY4" fmla="*/ 6827 h 10614"/>
              <a:gd name="connsiteX5" fmla="*/ 13623 w 13677"/>
              <a:gd name="connsiteY5" fmla="*/ 390 h 10614"/>
              <a:gd name="connsiteX6" fmla="*/ 6634 w 13677"/>
              <a:gd name="connsiteY6" fmla="*/ 887 h 10614"/>
              <a:gd name="connsiteX0" fmla="*/ 6677 w 13720"/>
              <a:gd name="connsiteY0" fmla="*/ 871 h 10611"/>
              <a:gd name="connsiteX1" fmla="*/ 2053 w 13720"/>
              <a:gd name="connsiteY1" fmla="*/ 5492 h 10611"/>
              <a:gd name="connsiteX2" fmla="*/ 89 w 13720"/>
              <a:gd name="connsiteY2" fmla="*/ 10550 h 10611"/>
              <a:gd name="connsiteX3" fmla="*/ 4736 w 13720"/>
              <a:gd name="connsiteY3" fmla="*/ 8211 h 10611"/>
              <a:gd name="connsiteX4" fmla="*/ 11800 w 13720"/>
              <a:gd name="connsiteY4" fmla="*/ 6811 h 10611"/>
              <a:gd name="connsiteX5" fmla="*/ 13666 w 13720"/>
              <a:gd name="connsiteY5" fmla="*/ 374 h 10611"/>
              <a:gd name="connsiteX6" fmla="*/ 6677 w 13720"/>
              <a:gd name="connsiteY6" fmla="*/ 871 h 10611"/>
              <a:gd name="connsiteX0" fmla="*/ 6596 w 13639"/>
              <a:gd name="connsiteY0" fmla="*/ 871 h 10592"/>
              <a:gd name="connsiteX1" fmla="*/ 1972 w 13639"/>
              <a:gd name="connsiteY1" fmla="*/ 5492 h 10592"/>
              <a:gd name="connsiteX2" fmla="*/ 8 w 13639"/>
              <a:gd name="connsiteY2" fmla="*/ 10550 h 10592"/>
              <a:gd name="connsiteX3" fmla="*/ 2567 w 13639"/>
              <a:gd name="connsiteY3" fmla="*/ 7849 h 10592"/>
              <a:gd name="connsiteX4" fmla="*/ 11719 w 13639"/>
              <a:gd name="connsiteY4" fmla="*/ 6811 h 10592"/>
              <a:gd name="connsiteX5" fmla="*/ 13585 w 13639"/>
              <a:gd name="connsiteY5" fmla="*/ 374 h 10592"/>
              <a:gd name="connsiteX6" fmla="*/ 6596 w 13639"/>
              <a:gd name="connsiteY6" fmla="*/ 871 h 10592"/>
              <a:gd name="connsiteX0" fmla="*/ 7482 w 13639"/>
              <a:gd name="connsiteY0" fmla="*/ 1114 h 10509"/>
              <a:gd name="connsiteX1" fmla="*/ 1972 w 13639"/>
              <a:gd name="connsiteY1" fmla="*/ 5409 h 10509"/>
              <a:gd name="connsiteX2" fmla="*/ 8 w 13639"/>
              <a:gd name="connsiteY2" fmla="*/ 10467 h 10509"/>
              <a:gd name="connsiteX3" fmla="*/ 2567 w 13639"/>
              <a:gd name="connsiteY3" fmla="*/ 7766 h 10509"/>
              <a:gd name="connsiteX4" fmla="*/ 11719 w 13639"/>
              <a:gd name="connsiteY4" fmla="*/ 6728 h 10509"/>
              <a:gd name="connsiteX5" fmla="*/ 13585 w 13639"/>
              <a:gd name="connsiteY5" fmla="*/ 291 h 10509"/>
              <a:gd name="connsiteX6" fmla="*/ 7482 w 13639"/>
              <a:gd name="connsiteY6" fmla="*/ 1114 h 10509"/>
              <a:gd name="connsiteX0" fmla="*/ 7482 w 13071"/>
              <a:gd name="connsiteY0" fmla="*/ 1084 h 10479"/>
              <a:gd name="connsiteX1" fmla="*/ 1972 w 13071"/>
              <a:gd name="connsiteY1" fmla="*/ 5379 h 10479"/>
              <a:gd name="connsiteX2" fmla="*/ 8 w 13071"/>
              <a:gd name="connsiteY2" fmla="*/ 10437 h 10479"/>
              <a:gd name="connsiteX3" fmla="*/ 2567 w 13071"/>
              <a:gd name="connsiteY3" fmla="*/ 7736 h 10479"/>
              <a:gd name="connsiteX4" fmla="*/ 11719 w 13071"/>
              <a:gd name="connsiteY4" fmla="*/ 6698 h 10479"/>
              <a:gd name="connsiteX5" fmla="*/ 12952 w 13071"/>
              <a:gd name="connsiteY5" fmla="*/ 297 h 10479"/>
              <a:gd name="connsiteX6" fmla="*/ 7482 w 13071"/>
              <a:gd name="connsiteY6" fmla="*/ 1084 h 10479"/>
              <a:gd name="connsiteX0" fmla="*/ 7482 w 12976"/>
              <a:gd name="connsiteY0" fmla="*/ 1084 h 10478"/>
              <a:gd name="connsiteX1" fmla="*/ 1972 w 12976"/>
              <a:gd name="connsiteY1" fmla="*/ 5379 h 10478"/>
              <a:gd name="connsiteX2" fmla="*/ 8 w 12976"/>
              <a:gd name="connsiteY2" fmla="*/ 10437 h 10478"/>
              <a:gd name="connsiteX3" fmla="*/ 2567 w 12976"/>
              <a:gd name="connsiteY3" fmla="*/ 7736 h 10478"/>
              <a:gd name="connsiteX4" fmla="*/ 9852 w 12976"/>
              <a:gd name="connsiteY4" fmla="*/ 6807 h 10478"/>
              <a:gd name="connsiteX5" fmla="*/ 12952 w 12976"/>
              <a:gd name="connsiteY5" fmla="*/ 297 h 10478"/>
              <a:gd name="connsiteX6" fmla="*/ 7482 w 12976"/>
              <a:gd name="connsiteY6" fmla="*/ 1084 h 10478"/>
              <a:gd name="connsiteX0" fmla="*/ 7482 w 17073"/>
              <a:gd name="connsiteY0" fmla="*/ 1026 h 10420"/>
              <a:gd name="connsiteX1" fmla="*/ 1972 w 17073"/>
              <a:gd name="connsiteY1" fmla="*/ 5321 h 10420"/>
              <a:gd name="connsiteX2" fmla="*/ 8 w 17073"/>
              <a:gd name="connsiteY2" fmla="*/ 10379 h 10420"/>
              <a:gd name="connsiteX3" fmla="*/ 2567 w 17073"/>
              <a:gd name="connsiteY3" fmla="*/ 7678 h 10420"/>
              <a:gd name="connsiteX4" fmla="*/ 9852 w 17073"/>
              <a:gd name="connsiteY4" fmla="*/ 6749 h 10420"/>
              <a:gd name="connsiteX5" fmla="*/ 17065 w 17073"/>
              <a:gd name="connsiteY5" fmla="*/ 311 h 10420"/>
              <a:gd name="connsiteX6" fmla="*/ 7482 w 17073"/>
              <a:gd name="connsiteY6" fmla="*/ 1026 h 10420"/>
              <a:gd name="connsiteX0" fmla="*/ 7500 w 17091"/>
              <a:gd name="connsiteY0" fmla="*/ 1026 h 10490"/>
              <a:gd name="connsiteX1" fmla="*/ 1990 w 17091"/>
              <a:gd name="connsiteY1" fmla="*/ 5321 h 10490"/>
              <a:gd name="connsiteX2" fmla="*/ 26 w 17091"/>
              <a:gd name="connsiteY2" fmla="*/ 10379 h 10490"/>
              <a:gd name="connsiteX3" fmla="*/ 3155 w 17091"/>
              <a:gd name="connsiteY3" fmla="*/ 8655 h 10490"/>
              <a:gd name="connsiteX4" fmla="*/ 9870 w 17091"/>
              <a:gd name="connsiteY4" fmla="*/ 6749 h 10490"/>
              <a:gd name="connsiteX5" fmla="*/ 17083 w 17091"/>
              <a:gd name="connsiteY5" fmla="*/ 311 h 10490"/>
              <a:gd name="connsiteX6" fmla="*/ 7500 w 17091"/>
              <a:gd name="connsiteY6" fmla="*/ 1026 h 10490"/>
              <a:gd name="connsiteX0" fmla="*/ 7477 w 17068"/>
              <a:gd name="connsiteY0" fmla="*/ 1045 h 10480"/>
              <a:gd name="connsiteX1" fmla="*/ 2695 w 17068"/>
              <a:gd name="connsiteY1" fmla="*/ 5919 h 10480"/>
              <a:gd name="connsiteX2" fmla="*/ 3 w 17068"/>
              <a:gd name="connsiteY2" fmla="*/ 10398 h 10480"/>
              <a:gd name="connsiteX3" fmla="*/ 3132 w 17068"/>
              <a:gd name="connsiteY3" fmla="*/ 8674 h 10480"/>
              <a:gd name="connsiteX4" fmla="*/ 9847 w 17068"/>
              <a:gd name="connsiteY4" fmla="*/ 6768 h 10480"/>
              <a:gd name="connsiteX5" fmla="*/ 17060 w 17068"/>
              <a:gd name="connsiteY5" fmla="*/ 330 h 10480"/>
              <a:gd name="connsiteX6" fmla="*/ 7477 w 17068"/>
              <a:gd name="connsiteY6" fmla="*/ 1045 h 10480"/>
              <a:gd name="connsiteX0" fmla="*/ 7522 w 17113"/>
              <a:gd name="connsiteY0" fmla="*/ 954 h 10565"/>
              <a:gd name="connsiteX1" fmla="*/ 1727 w 17113"/>
              <a:gd name="connsiteY1" fmla="*/ 2679 h 10565"/>
              <a:gd name="connsiteX2" fmla="*/ 48 w 17113"/>
              <a:gd name="connsiteY2" fmla="*/ 10307 h 10565"/>
              <a:gd name="connsiteX3" fmla="*/ 3177 w 17113"/>
              <a:gd name="connsiteY3" fmla="*/ 8583 h 10565"/>
              <a:gd name="connsiteX4" fmla="*/ 9892 w 17113"/>
              <a:gd name="connsiteY4" fmla="*/ 6677 h 10565"/>
              <a:gd name="connsiteX5" fmla="*/ 17105 w 17113"/>
              <a:gd name="connsiteY5" fmla="*/ 239 h 10565"/>
              <a:gd name="connsiteX6" fmla="*/ 7522 w 17113"/>
              <a:gd name="connsiteY6" fmla="*/ 954 h 10565"/>
              <a:gd name="connsiteX0" fmla="*/ 7522 w 17125"/>
              <a:gd name="connsiteY0" fmla="*/ 954 h 10572"/>
              <a:gd name="connsiteX1" fmla="*/ 1727 w 17125"/>
              <a:gd name="connsiteY1" fmla="*/ 2679 h 10572"/>
              <a:gd name="connsiteX2" fmla="*/ 48 w 17125"/>
              <a:gd name="connsiteY2" fmla="*/ 10307 h 10572"/>
              <a:gd name="connsiteX3" fmla="*/ 3177 w 17125"/>
              <a:gd name="connsiteY3" fmla="*/ 8583 h 10572"/>
              <a:gd name="connsiteX4" fmla="*/ 13562 w 17125"/>
              <a:gd name="connsiteY4" fmla="*/ 6170 h 10572"/>
              <a:gd name="connsiteX5" fmla="*/ 17105 w 17125"/>
              <a:gd name="connsiteY5" fmla="*/ 239 h 10572"/>
              <a:gd name="connsiteX6" fmla="*/ 7522 w 17125"/>
              <a:gd name="connsiteY6" fmla="*/ 954 h 10572"/>
              <a:gd name="connsiteX0" fmla="*/ 7479 w 17082"/>
              <a:gd name="connsiteY0" fmla="*/ 953 h 10573"/>
              <a:gd name="connsiteX1" fmla="*/ 3614 w 17082"/>
              <a:gd name="connsiteY1" fmla="*/ 2642 h 10573"/>
              <a:gd name="connsiteX2" fmla="*/ 5 w 17082"/>
              <a:gd name="connsiteY2" fmla="*/ 10306 h 10573"/>
              <a:gd name="connsiteX3" fmla="*/ 3134 w 17082"/>
              <a:gd name="connsiteY3" fmla="*/ 8582 h 10573"/>
              <a:gd name="connsiteX4" fmla="*/ 13519 w 17082"/>
              <a:gd name="connsiteY4" fmla="*/ 6169 h 10573"/>
              <a:gd name="connsiteX5" fmla="*/ 17062 w 17082"/>
              <a:gd name="connsiteY5" fmla="*/ 238 h 10573"/>
              <a:gd name="connsiteX6" fmla="*/ 7479 w 17082"/>
              <a:gd name="connsiteY6" fmla="*/ 953 h 10573"/>
              <a:gd name="connsiteX0" fmla="*/ 7479 w 17082"/>
              <a:gd name="connsiteY0" fmla="*/ 953 h 10573"/>
              <a:gd name="connsiteX1" fmla="*/ 3614 w 17082"/>
              <a:gd name="connsiteY1" fmla="*/ 2642 h 10573"/>
              <a:gd name="connsiteX2" fmla="*/ 5 w 17082"/>
              <a:gd name="connsiteY2" fmla="*/ 10306 h 10573"/>
              <a:gd name="connsiteX3" fmla="*/ 3134 w 17082"/>
              <a:gd name="connsiteY3" fmla="*/ 8582 h 10573"/>
              <a:gd name="connsiteX4" fmla="*/ 13519 w 17082"/>
              <a:gd name="connsiteY4" fmla="*/ 6169 h 10573"/>
              <a:gd name="connsiteX5" fmla="*/ 17062 w 17082"/>
              <a:gd name="connsiteY5" fmla="*/ 238 h 10573"/>
              <a:gd name="connsiteX6" fmla="*/ 7479 w 17082"/>
              <a:gd name="connsiteY6" fmla="*/ 953 h 10573"/>
              <a:gd name="connsiteX0" fmla="*/ 7479 w 17082"/>
              <a:gd name="connsiteY0" fmla="*/ 953 h 10573"/>
              <a:gd name="connsiteX1" fmla="*/ 3614 w 17082"/>
              <a:gd name="connsiteY1" fmla="*/ 2642 h 10573"/>
              <a:gd name="connsiteX2" fmla="*/ 5 w 17082"/>
              <a:gd name="connsiteY2" fmla="*/ 10306 h 10573"/>
              <a:gd name="connsiteX3" fmla="*/ 3134 w 17082"/>
              <a:gd name="connsiteY3" fmla="*/ 8582 h 10573"/>
              <a:gd name="connsiteX4" fmla="*/ 13519 w 17082"/>
              <a:gd name="connsiteY4" fmla="*/ 6169 h 10573"/>
              <a:gd name="connsiteX5" fmla="*/ 17062 w 17082"/>
              <a:gd name="connsiteY5" fmla="*/ 238 h 10573"/>
              <a:gd name="connsiteX6" fmla="*/ 7479 w 17082"/>
              <a:gd name="connsiteY6" fmla="*/ 953 h 10573"/>
              <a:gd name="connsiteX0" fmla="*/ 10706 w 17082"/>
              <a:gd name="connsiteY0" fmla="*/ 2775 h 10441"/>
              <a:gd name="connsiteX1" fmla="*/ 3614 w 17082"/>
              <a:gd name="connsiteY1" fmla="*/ 2510 h 10441"/>
              <a:gd name="connsiteX2" fmla="*/ 5 w 17082"/>
              <a:gd name="connsiteY2" fmla="*/ 10174 h 10441"/>
              <a:gd name="connsiteX3" fmla="*/ 3134 w 17082"/>
              <a:gd name="connsiteY3" fmla="*/ 8450 h 10441"/>
              <a:gd name="connsiteX4" fmla="*/ 13519 w 17082"/>
              <a:gd name="connsiteY4" fmla="*/ 6037 h 10441"/>
              <a:gd name="connsiteX5" fmla="*/ 17062 w 17082"/>
              <a:gd name="connsiteY5" fmla="*/ 106 h 10441"/>
              <a:gd name="connsiteX6" fmla="*/ 10706 w 17082"/>
              <a:gd name="connsiteY6" fmla="*/ 2775 h 10441"/>
              <a:gd name="connsiteX0" fmla="*/ 10736 w 17112"/>
              <a:gd name="connsiteY0" fmla="*/ 2669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0736 w 17112"/>
              <a:gd name="connsiteY6" fmla="*/ 2669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79 w 17112"/>
              <a:gd name="connsiteY0" fmla="*/ 3176 h 10179"/>
              <a:gd name="connsiteX1" fmla="*/ 4688 w 17112"/>
              <a:gd name="connsiteY1" fmla="*/ 5082 h 10179"/>
              <a:gd name="connsiteX2" fmla="*/ 35 w 17112"/>
              <a:gd name="connsiteY2" fmla="*/ 10068 h 10179"/>
              <a:gd name="connsiteX3" fmla="*/ 3164 w 17112"/>
              <a:gd name="connsiteY3" fmla="*/ 8344 h 10179"/>
              <a:gd name="connsiteX4" fmla="*/ 13549 w 17112"/>
              <a:gd name="connsiteY4" fmla="*/ 5931 h 10179"/>
              <a:gd name="connsiteX5" fmla="*/ 17092 w 17112"/>
              <a:gd name="connsiteY5" fmla="*/ 0 h 10179"/>
              <a:gd name="connsiteX6" fmla="*/ 11179 w 17112"/>
              <a:gd name="connsiteY6" fmla="*/ 3176 h 10179"/>
              <a:gd name="connsiteX0" fmla="*/ 11147 w 17080"/>
              <a:gd name="connsiteY0" fmla="*/ 3176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147 w 17080"/>
              <a:gd name="connsiteY6" fmla="*/ 3176 h 10235"/>
              <a:gd name="connsiteX0" fmla="*/ 11147 w 17080"/>
              <a:gd name="connsiteY0" fmla="*/ 3176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147 w 17080"/>
              <a:gd name="connsiteY6" fmla="*/ 3176 h 10235"/>
              <a:gd name="connsiteX0" fmla="*/ 11052 w 17080"/>
              <a:gd name="connsiteY0" fmla="*/ 2561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052 w 17080"/>
              <a:gd name="connsiteY6" fmla="*/ 2561 h 10235"/>
              <a:gd name="connsiteX0" fmla="*/ 11052 w 17080"/>
              <a:gd name="connsiteY0" fmla="*/ 2561 h 10235"/>
              <a:gd name="connsiteX1" fmla="*/ 3485 w 17080"/>
              <a:gd name="connsiteY1" fmla="*/ 4069 h 10235"/>
              <a:gd name="connsiteX2" fmla="*/ 3 w 17080"/>
              <a:gd name="connsiteY2" fmla="*/ 10068 h 10235"/>
              <a:gd name="connsiteX3" fmla="*/ 3132 w 17080"/>
              <a:gd name="connsiteY3" fmla="*/ 8344 h 10235"/>
              <a:gd name="connsiteX4" fmla="*/ 13517 w 17080"/>
              <a:gd name="connsiteY4" fmla="*/ 5931 h 10235"/>
              <a:gd name="connsiteX5" fmla="*/ 17060 w 17080"/>
              <a:gd name="connsiteY5" fmla="*/ 0 h 10235"/>
              <a:gd name="connsiteX6" fmla="*/ 11052 w 17080"/>
              <a:gd name="connsiteY6" fmla="*/ 2561 h 10235"/>
              <a:gd name="connsiteX0" fmla="*/ 11052 w 16891"/>
              <a:gd name="connsiteY0" fmla="*/ 2887 h 10561"/>
              <a:gd name="connsiteX1" fmla="*/ 3485 w 16891"/>
              <a:gd name="connsiteY1" fmla="*/ 4395 h 10561"/>
              <a:gd name="connsiteX2" fmla="*/ 3 w 16891"/>
              <a:gd name="connsiteY2" fmla="*/ 10394 h 10561"/>
              <a:gd name="connsiteX3" fmla="*/ 3132 w 16891"/>
              <a:gd name="connsiteY3" fmla="*/ 8670 h 10561"/>
              <a:gd name="connsiteX4" fmla="*/ 13517 w 16891"/>
              <a:gd name="connsiteY4" fmla="*/ 6257 h 10561"/>
              <a:gd name="connsiteX5" fmla="*/ 16870 w 16891"/>
              <a:gd name="connsiteY5" fmla="*/ 0 h 10561"/>
              <a:gd name="connsiteX6" fmla="*/ 11052 w 16891"/>
              <a:gd name="connsiteY6" fmla="*/ 2887 h 10561"/>
              <a:gd name="connsiteX0" fmla="*/ 11053 w 16892"/>
              <a:gd name="connsiteY0" fmla="*/ 2887 h 10505"/>
              <a:gd name="connsiteX1" fmla="*/ 3581 w 16892"/>
              <a:gd name="connsiteY1" fmla="*/ 5408 h 10505"/>
              <a:gd name="connsiteX2" fmla="*/ 4 w 16892"/>
              <a:gd name="connsiteY2" fmla="*/ 10394 h 10505"/>
              <a:gd name="connsiteX3" fmla="*/ 3133 w 16892"/>
              <a:gd name="connsiteY3" fmla="*/ 8670 h 10505"/>
              <a:gd name="connsiteX4" fmla="*/ 13518 w 16892"/>
              <a:gd name="connsiteY4" fmla="*/ 6257 h 10505"/>
              <a:gd name="connsiteX5" fmla="*/ 16871 w 16892"/>
              <a:gd name="connsiteY5" fmla="*/ 0 h 10505"/>
              <a:gd name="connsiteX6" fmla="*/ 11053 w 16892"/>
              <a:gd name="connsiteY6" fmla="*/ 2887 h 10505"/>
              <a:gd name="connsiteX0" fmla="*/ 8996 w 16892"/>
              <a:gd name="connsiteY0" fmla="*/ 4443 h 10505"/>
              <a:gd name="connsiteX1" fmla="*/ 3581 w 16892"/>
              <a:gd name="connsiteY1" fmla="*/ 5408 h 10505"/>
              <a:gd name="connsiteX2" fmla="*/ 4 w 16892"/>
              <a:gd name="connsiteY2" fmla="*/ 10394 h 10505"/>
              <a:gd name="connsiteX3" fmla="*/ 3133 w 16892"/>
              <a:gd name="connsiteY3" fmla="*/ 8670 h 10505"/>
              <a:gd name="connsiteX4" fmla="*/ 13518 w 16892"/>
              <a:gd name="connsiteY4" fmla="*/ 6257 h 10505"/>
              <a:gd name="connsiteX5" fmla="*/ 16871 w 16892"/>
              <a:gd name="connsiteY5" fmla="*/ 0 h 10505"/>
              <a:gd name="connsiteX6" fmla="*/ 8996 w 16892"/>
              <a:gd name="connsiteY6" fmla="*/ 4443 h 10505"/>
              <a:gd name="connsiteX0" fmla="*/ 8964 w 16892"/>
              <a:gd name="connsiteY0" fmla="*/ 3828 h 10505"/>
              <a:gd name="connsiteX1" fmla="*/ 3581 w 16892"/>
              <a:gd name="connsiteY1" fmla="*/ 5408 h 10505"/>
              <a:gd name="connsiteX2" fmla="*/ 4 w 16892"/>
              <a:gd name="connsiteY2" fmla="*/ 10394 h 10505"/>
              <a:gd name="connsiteX3" fmla="*/ 3133 w 16892"/>
              <a:gd name="connsiteY3" fmla="*/ 8670 h 10505"/>
              <a:gd name="connsiteX4" fmla="*/ 13518 w 16892"/>
              <a:gd name="connsiteY4" fmla="*/ 6257 h 10505"/>
              <a:gd name="connsiteX5" fmla="*/ 16871 w 16892"/>
              <a:gd name="connsiteY5" fmla="*/ 0 h 10505"/>
              <a:gd name="connsiteX6" fmla="*/ 8964 w 16892"/>
              <a:gd name="connsiteY6" fmla="*/ 3828 h 10505"/>
              <a:gd name="connsiteX0" fmla="*/ 9011 w 16939"/>
              <a:gd name="connsiteY0" fmla="*/ 3828 h 10478"/>
              <a:gd name="connsiteX1" fmla="*/ 2046 w 16939"/>
              <a:gd name="connsiteY1" fmla="*/ 5951 h 10478"/>
              <a:gd name="connsiteX2" fmla="*/ 51 w 16939"/>
              <a:gd name="connsiteY2" fmla="*/ 10394 h 10478"/>
              <a:gd name="connsiteX3" fmla="*/ 3180 w 16939"/>
              <a:gd name="connsiteY3" fmla="*/ 8670 h 10478"/>
              <a:gd name="connsiteX4" fmla="*/ 13565 w 16939"/>
              <a:gd name="connsiteY4" fmla="*/ 6257 h 10478"/>
              <a:gd name="connsiteX5" fmla="*/ 16918 w 16939"/>
              <a:gd name="connsiteY5" fmla="*/ 0 h 10478"/>
              <a:gd name="connsiteX6" fmla="*/ 9011 w 16939"/>
              <a:gd name="connsiteY6" fmla="*/ 3828 h 10478"/>
              <a:gd name="connsiteX0" fmla="*/ 9004 w 16932"/>
              <a:gd name="connsiteY0" fmla="*/ 3828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9004 w 16932"/>
              <a:gd name="connsiteY6" fmla="*/ 3828 h 10414"/>
              <a:gd name="connsiteX0" fmla="*/ 9004 w 16932"/>
              <a:gd name="connsiteY0" fmla="*/ 3828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9004 w 16932"/>
              <a:gd name="connsiteY6" fmla="*/ 3828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168 w 16932"/>
              <a:gd name="connsiteY0" fmla="*/ 3575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168 w 16932"/>
              <a:gd name="connsiteY6" fmla="*/ 3575 h 10414"/>
              <a:gd name="connsiteX0" fmla="*/ 12041 w 16932"/>
              <a:gd name="connsiteY0" fmla="*/ 4299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041 w 16932"/>
              <a:gd name="connsiteY6" fmla="*/ 4299 h 10414"/>
              <a:gd name="connsiteX0" fmla="*/ 12041 w 16932"/>
              <a:gd name="connsiteY0" fmla="*/ 4299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041 w 16932"/>
              <a:gd name="connsiteY6" fmla="*/ 4299 h 10414"/>
              <a:gd name="connsiteX0" fmla="*/ 12041 w 16932"/>
              <a:gd name="connsiteY0" fmla="*/ 4299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2041 w 16932"/>
              <a:gd name="connsiteY6" fmla="*/ 4299 h 10414"/>
              <a:gd name="connsiteX0" fmla="*/ 11978 w 16932"/>
              <a:gd name="connsiteY0" fmla="*/ 3684 h 10414"/>
              <a:gd name="connsiteX1" fmla="*/ 2039 w 16932"/>
              <a:gd name="connsiteY1" fmla="*/ 5951 h 10414"/>
              <a:gd name="connsiteX2" fmla="*/ 44 w 16932"/>
              <a:gd name="connsiteY2" fmla="*/ 10394 h 10414"/>
              <a:gd name="connsiteX3" fmla="*/ 3046 w 16932"/>
              <a:gd name="connsiteY3" fmla="*/ 7548 h 10414"/>
              <a:gd name="connsiteX4" fmla="*/ 13558 w 16932"/>
              <a:gd name="connsiteY4" fmla="*/ 6257 h 10414"/>
              <a:gd name="connsiteX5" fmla="*/ 16911 w 16932"/>
              <a:gd name="connsiteY5" fmla="*/ 0 h 10414"/>
              <a:gd name="connsiteX6" fmla="*/ 11978 w 16932"/>
              <a:gd name="connsiteY6" fmla="*/ 3684 h 10414"/>
              <a:gd name="connsiteX0" fmla="*/ 11978 w 16930"/>
              <a:gd name="connsiteY0" fmla="*/ 3684 h 10415"/>
              <a:gd name="connsiteX1" fmla="*/ 2039 w 16930"/>
              <a:gd name="connsiteY1" fmla="*/ 5951 h 10415"/>
              <a:gd name="connsiteX2" fmla="*/ 44 w 16930"/>
              <a:gd name="connsiteY2" fmla="*/ 10394 h 10415"/>
              <a:gd name="connsiteX3" fmla="*/ 3046 w 16930"/>
              <a:gd name="connsiteY3" fmla="*/ 7548 h 10415"/>
              <a:gd name="connsiteX4" fmla="*/ 13210 w 16930"/>
              <a:gd name="connsiteY4" fmla="*/ 5316 h 10415"/>
              <a:gd name="connsiteX5" fmla="*/ 16911 w 16930"/>
              <a:gd name="connsiteY5" fmla="*/ 0 h 10415"/>
              <a:gd name="connsiteX6" fmla="*/ 11978 w 16930"/>
              <a:gd name="connsiteY6" fmla="*/ 3684 h 10415"/>
              <a:gd name="connsiteX0" fmla="*/ 11978 w 16930"/>
              <a:gd name="connsiteY0" fmla="*/ 3684 h 10415"/>
              <a:gd name="connsiteX1" fmla="*/ 2039 w 16930"/>
              <a:gd name="connsiteY1" fmla="*/ 5951 h 10415"/>
              <a:gd name="connsiteX2" fmla="*/ 44 w 16930"/>
              <a:gd name="connsiteY2" fmla="*/ 10394 h 10415"/>
              <a:gd name="connsiteX3" fmla="*/ 3046 w 16930"/>
              <a:gd name="connsiteY3" fmla="*/ 7548 h 10415"/>
              <a:gd name="connsiteX4" fmla="*/ 13210 w 16930"/>
              <a:gd name="connsiteY4" fmla="*/ 5316 h 10415"/>
              <a:gd name="connsiteX5" fmla="*/ 16911 w 16930"/>
              <a:gd name="connsiteY5" fmla="*/ 0 h 10415"/>
              <a:gd name="connsiteX6" fmla="*/ 11978 w 16930"/>
              <a:gd name="connsiteY6" fmla="*/ 3684 h 10415"/>
              <a:gd name="connsiteX0" fmla="*/ 11971 w 16923"/>
              <a:gd name="connsiteY0" fmla="*/ 3684 h 10443"/>
              <a:gd name="connsiteX1" fmla="*/ 2095 w 16923"/>
              <a:gd name="connsiteY1" fmla="*/ 5010 h 10443"/>
              <a:gd name="connsiteX2" fmla="*/ 37 w 16923"/>
              <a:gd name="connsiteY2" fmla="*/ 10394 h 10443"/>
              <a:gd name="connsiteX3" fmla="*/ 3039 w 16923"/>
              <a:gd name="connsiteY3" fmla="*/ 7548 h 10443"/>
              <a:gd name="connsiteX4" fmla="*/ 13203 w 16923"/>
              <a:gd name="connsiteY4" fmla="*/ 5316 h 10443"/>
              <a:gd name="connsiteX5" fmla="*/ 16904 w 16923"/>
              <a:gd name="connsiteY5" fmla="*/ 0 h 10443"/>
              <a:gd name="connsiteX6" fmla="*/ 11971 w 16923"/>
              <a:gd name="connsiteY6" fmla="*/ 3684 h 10443"/>
              <a:gd name="connsiteX0" fmla="*/ 11971 w 16923"/>
              <a:gd name="connsiteY0" fmla="*/ 3684 h 10407"/>
              <a:gd name="connsiteX1" fmla="*/ 2095 w 16923"/>
              <a:gd name="connsiteY1" fmla="*/ 5010 h 10407"/>
              <a:gd name="connsiteX2" fmla="*/ 37 w 16923"/>
              <a:gd name="connsiteY2" fmla="*/ 10394 h 10407"/>
              <a:gd name="connsiteX3" fmla="*/ 3039 w 16923"/>
              <a:gd name="connsiteY3" fmla="*/ 6498 h 10407"/>
              <a:gd name="connsiteX4" fmla="*/ 13203 w 16923"/>
              <a:gd name="connsiteY4" fmla="*/ 5316 h 10407"/>
              <a:gd name="connsiteX5" fmla="*/ 16904 w 16923"/>
              <a:gd name="connsiteY5" fmla="*/ 0 h 10407"/>
              <a:gd name="connsiteX6" fmla="*/ 11971 w 16923"/>
              <a:gd name="connsiteY6" fmla="*/ 3684 h 10407"/>
              <a:gd name="connsiteX0" fmla="*/ 11971 w 16953"/>
              <a:gd name="connsiteY0" fmla="*/ 3684 h 10407"/>
              <a:gd name="connsiteX1" fmla="*/ 2095 w 16953"/>
              <a:gd name="connsiteY1" fmla="*/ 5010 h 10407"/>
              <a:gd name="connsiteX2" fmla="*/ 37 w 16953"/>
              <a:gd name="connsiteY2" fmla="*/ 10394 h 10407"/>
              <a:gd name="connsiteX3" fmla="*/ 3039 w 16953"/>
              <a:gd name="connsiteY3" fmla="*/ 6498 h 10407"/>
              <a:gd name="connsiteX4" fmla="*/ 14880 w 16953"/>
              <a:gd name="connsiteY4" fmla="*/ 5063 h 10407"/>
              <a:gd name="connsiteX5" fmla="*/ 16904 w 16953"/>
              <a:gd name="connsiteY5" fmla="*/ 0 h 10407"/>
              <a:gd name="connsiteX6" fmla="*/ 11971 w 16953"/>
              <a:gd name="connsiteY6" fmla="*/ 3684 h 10407"/>
              <a:gd name="connsiteX0" fmla="*/ 11655 w 16953"/>
              <a:gd name="connsiteY0" fmla="*/ 897 h 10407"/>
              <a:gd name="connsiteX1" fmla="*/ 2095 w 16953"/>
              <a:gd name="connsiteY1" fmla="*/ 5010 h 10407"/>
              <a:gd name="connsiteX2" fmla="*/ 37 w 16953"/>
              <a:gd name="connsiteY2" fmla="*/ 10394 h 10407"/>
              <a:gd name="connsiteX3" fmla="*/ 3039 w 16953"/>
              <a:gd name="connsiteY3" fmla="*/ 6498 h 10407"/>
              <a:gd name="connsiteX4" fmla="*/ 14880 w 16953"/>
              <a:gd name="connsiteY4" fmla="*/ 5063 h 10407"/>
              <a:gd name="connsiteX5" fmla="*/ 16904 w 16953"/>
              <a:gd name="connsiteY5" fmla="*/ 0 h 10407"/>
              <a:gd name="connsiteX6" fmla="*/ 11655 w 16953"/>
              <a:gd name="connsiteY6" fmla="*/ 897 h 10407"/>
              <a:gd name="connsiteX0" fmla="*/ 11655 w 16953"/>
              <a:gd name="connsiteY0" fmla="*/ 897 h 10407"/>
              <a:gd name="connsiteX1" fmla="*/ 2095 w 16953"/>
              <a:gd name="connsiteY1" fmla="*/ 5010 h 10407"/>
              <a:gd name="connsiteX2" fmla="*/ 37 w 16953"/>
              <a:gd name="connsiteY2" fmla="*/ 10394 h 10407"/>
              <a:gd name="connsiteX3" fmla="*/ 3039 w 16953"/>
              <a:gd name="connsiteY3" fmla="*/ 6498 h 10407"/>
              <a:gd name="connsiteX4" fmla="*/ 14880 w 16953"/>
              <a:gd name="connsiteY4" fmla="*/ 5063 h 10407"/>
              <a:gd name="connsiteX5" fmla="*/ 16904 w 16953"/>
              <a:gd name="connsiteY5" fmla="*/ 0 h 10407"/>
              <a:gd name="connsiteX6" fmla="*/ 11655 w 16953"/>
              <a:gd name="connsiteY6" fmla="*/ 897 h 10407"/>
              <a:gd name="connsiteX0" fmla="*/ 11655 w 16953"/>
              <a:gd name="connsiteY0" fmla="*/ 985 h 10495"/>
              <a:gd name="connsiteX1" fmla="*/ 2095 w 16953"/>
              <a:gd name="connsiteY1" fmla="*/ 5098 h 10495"/>
              <a:gd name="connsiteX2" fmla="*/ 37 w 16953"/>
              <a:gd name="connsiteY2" fmla="*/ 10482 h 10495"/>
              <a:gd name="connsiteX3" fmla="*/ 3039 w 16953"/>
              <a:gd name="connsiteY3" fmla="*/ 6586 h 10495"/>
              <a:gd name="connsiteX4" fmla="*/ 14880 w 16953"/>
              <a:gd name="connsiteY4" fmla="*/ 5151 h 10495"/>
              <a:gd name="connsiteX5" fmla="*/ 16904 w 16953"/>
              <a:gd name="connsiteY5" fmla="*/ 88 h 10495"/>
              <a:gd name="connsiteX6" fmla="*/ 11655 w 16953"/>
              <a:gd name="connsiteY6" fmla="*/ 985 h 10495"/>
              <a:gd name="connsiteX0" fmla="*/ 11655 w 16963"/>
              <a:gd name="connsiteY0" fmla="*/ 985 h 10495"/>
              <a:gd name="connsiteX1" fmla="*/ 2095 w 16963"/>
              <a:gd name="connsiteY1" fmla="*/ 5098 h 10495"/>
              <a:gd name="connsiteX2" fmla="*/ 37 w 16963"/>
              <a:gd name="connsiteY2" fmla="*/ 10482 h 10495"/>
              <a:gd name="connsiteX3" fmla="*/ 3039 w 16963"/>
              <a:gd name="connsiteY3" fmla="*/ 6586 h 10495"/>
              <a:gd name="connsiteX4" fmla="*/ 15070 w 16963"/>
              <a:gd name="connsiteY4" fmla="*/ 5730 h 10495"/>
              <a:gd name="connsiteX5" fmla="*/ 16904 w 16963"/>
              <a:gd name="connsiteY5" fmla="*/ 88 h 10495"/>
              <a:gd name="connsiteX6" fmla="*/ 11655 w 16963"/>
              <a:gd name="connsiteY6" fmla="*/ 985 h 10495"/>
              <a:gd name="connsiteX0" fmla="*/ 11655 w 16947"/>
              <a:gd name="connsiteY0" fmla="*/ 985 h 10495"/>
              <a:gd name="connsiteX1" fmla="*/ 2095 w 16947"/>
              <a:gd name="connsiteY1" fmla="*/ 5098 h 10495"/>
              <a:gd name="connsiteX2" fmla="*/ 37 w 16947"/>
              <a:gd name="connsiteY2" fmla="*/ 10482 h 10495"/>
              <a:gd name="connsiteX3" fmla="*/ 3039 w 16947"/>
              <a:gd name="connsiteY3" fmla="*/ 6586 h 10495"/>
              <a:gd name="connsiteX4" fmla="*/ 15070 w 16947"/>
              <a:gd name="connsiteY4" fmla="*/ 5730 h 10495"/>
              <a:gd name="connsiteX5" fmla="*/ 16904 w 16947"/>
              <a:gd name="connsiteY5" fmla="*/ 88 h 10495"/>
              <a:gd name="connsiteX6" fmla="*/ 11655 w 16947"/>
              <a:gd name="connsiteY6" fmla="*/ 985 h 10495"/>
              <a:gd name="connsiteX0" fmla="*/ 11655 w 17026"/>
              <a:gd name="connsiteY0" fmla="*/ 985 h 10495"/>
              <a:gd name="connsiteX1" fmla="*/ 2095 w 17026"/>
              <a:gd name="connsiteY1" fmla="*/ 5098 h 10495"/>
              <a:gd name="connsiteX2" fmla="*/ 37 w 17026"/>
              <a:gd name="connsiteY2" fmla="*/ 10482 h 10495"/>
              <a:gd name="connsiteX3" fmla="*/ 3039 w 17026"/>
              <a:gd name="connsiteY3" fmla="*/ 6586 h 10495"/>
              <a:gd name="connsiteX4" fmla="*/ 15070 w 17026"/>
              <a:gd name="connsiteY4" fmla="*/ 5730 h 10495"/>
              <a:gd name="connsiteX5" fmla="*/ 16904 w 17026"/>
              <a:gd name="connsiteY5" fmla="*/ 88 h 10495"/>
              <a:gd name="connsiteX6" fmla="*/ 11655 w 17026"/>
              <a:gd name="connsiteY6" fmla="*/ 985 h 10495"/>
              <a:gd name="connsiteX0" fmla="*/ 11655 w 17065"/>
              <a:gd name="connsiteY0" fmla="*/ 985 h 10495"/>
              <a:gd name="connsiteX1" fmla="*/ 2095 w 17065"/>
              <a:gd name="connsiteY1" fmla="*/ 5098 h 10495"/>
              <a:gd name="connsiteX2" fmla="*/ 37 w 17065"/>
              <a:gd name="connsiteY2" fmla="*/ 10482 h 10495"/>
              <a:gd name="connsiteX3" fmla="*/ 3039 w 17065"/>
              <a:gd name="connsiteY3" fmla="*/ 6586 h 10495"/>
              <a:gd name="connsiteX4" fmla="*/ 15070 w 17065"/>
              <a:gd name="connsiteY4" fmla="*/ 5730 h 10495"/>
              <a:gd name="connsiteX5" fmla="*/ 16904 w 17065"/>
              <a:gd name="connsiteY5" fmla="*/ 88 h 10495"/>
              <a:gd name="connsiteX6" fmla="*/ 11655 w 17065"/>
              <a:gd name="connsiteY6" fmla="*/ 985 h 10495"/>
              <a:gd name="connsiteX0" fmla="*/ 11054 w 17065"/>
              <a:gd name="connsiteY0" fmla="*/ 3594 h 10426"/>
              <a:gd name="connsiteX1" fmla="*/ 2095 w 17065"/>
              <a:gd name="connsiteY1" fmla="*/ 5029 h 10426"/>
              <a:gd name="connsiteX2" fmla="*/ 37 w 17065"/>
              <a:gd name="connsiteY2" fmla="*/ 10413 h 10426"/>
              <a:gd name="connsiteX3" fmla="*/ 3039 w 17065"/>
              <a:gd name="connsiteY3" fmla="*/ 6517 h 10426"/>
              <a:gd name="connsiteX4" fmla="*/ 15070 w 17065"/>
              <a:gd name="connsiteY4" fmla="*/ 5661 h 10426"/>
              <a:gd name="connsiteX5" fmla="*/ 16904 w 17065"/>
              <a:gd name="connsiteY5" fmla="*/ 19 h 10426"/>
              <a:gd name="connsiteX6" fmla="*/ 11054 w 17065"/>
              <a:gd name="connsiteY6" fmla="*/ 3594 h 10426"/>
              <a:gd name="connsiteX0" fmla="*/ 11054 w 17550"/>
              <a:gd name="connsiteY0" fmla="*/ 3342 h 10174"/>
              <a:gd name="connsiteX1" fmla="*/ 2095 w 17550"/>
              <a:gd name="connsiteY1" fmla="*/ 4777 h 10174"/>
              <a:gd name="connsiteX2" fmla="*/ 37 w 17550"/>
              <a:gd name="connsiteY2" fmla="*/ 10161 h 10174"/>
              <a:gd name="connsiteX3" fmla="*/ 3039 w 17550"/>
              <a:gd name="connsiteY3" fmla="*/ 6265 h 10174"/>
              <a:gd name="connsiteX4" fmla="*/ 15070 w 17550"/>
              <a:gd name="connsiteY4" fmla="*/ 5409 h 10174"/>
              <a:gd name="connsiteX5" fmla="*/ 17474 w 17550"/>
              <a:gd name="connsiteY5" fmla="*/ 20 h 10174"/>
              <a:gd name="connsiteX6" fmla="*/ 11054 w 17550"/>
              <a:gd name="connsiteY6" fmla="*/ 3342 h 10174"/>
              <a:gd name="connsiteX0" fmla="*/ 11054 w 17550"/>
              <a:gd name="connsiteY0" fmla="*/ 3322 h 10154"/>
              <a:gd name="connsiteX1" fmla="*/ 2095 w 17550"/>
              <a:gd name="connsiteY1" fmla="*/ 4757 h 10154"/>
              <a:gd name="connsiteX2" fmla="*/ 37 w 17550"/>
              <a:gd name="connsiteY2" fmla="*/ 10141 h 10154"/>
              <a:gd name="connsiteX3" fmla="*/ 3039 w 17550"/>
              <a:gd name="connsiteY3" fmla="*/ 6245 h 10154"/>
              <a:gd name="connsiteX4" fmla="*/ 15070 w 17550"/>
              <a:gd name="connsiteY4" fmla="*/ 5389 h 10154"/>
              <a:gd name="connsiteX5" fmla="*/ 17474 w 17550"/>
              <a:gd name="connsiteY5" fmla="*/ 0 h 10154"/>
              <a:gd name="connsiteX6" fmla="*/ 11054 w 17550"/>
              <a:gd name="connsiteY6" fmla="*/ 3322 h 10154"/>
              <a:gd name="connsiteX0" fmla="*/ 11054 w 17550"/>
              <a:gd name="connsiteY0" fmla="*/ 3348 h 10180"/>
              <a:gd name="connsiteX1" fmla="*/ 2095 w 17550"/>
              <a:gd name="connsiteY1" fmla="*/ 4783 h 10180"/>
              <a:gd name="connsiteX2" fmla="*/ 37 w 17550"/>
              <a:gd name="connsiteY2" fmla="*/ 10167 h 10180"/>
              <a:gd name="connsiteX3" fmla="*/ 3039 w 17550"/>
              <a:gd name="connsiteY3" fmla="*/ 6271 h 10180"/>
              <a:gd name="connsiteX4" fmla="*/ 15070 w 17550"/>
              <a:gd name="connsiteY4" fmla="*/ 5415 h 10180"/>
              <a:gd name="connsiteX5" fmla="*/ 17474 w 17550"/>
              <a:gd name="connsiteY5" fmla="*/ 26 h 10180"/>
              <a:gd name="connsiteX6" fmla="*/ 11078 w 17550"/>
              <a:gd name="connsiteY6" fmla="*/ 3313 h 10180"/>
              <a:gd name="connsiteX7" fmla="*/ 11054 w 17550"/>
              <a:gd name="connsiteY7" fmla="*/ 3348 h 10180"/>
              <a:gd name="connsiteX0" fmla="*/ 11687 w 17550"/>
              <a:gd name="connsiteY0" fmla="*/ 3457 h 10180"/>
              <a:gd name="connsiteX1" fmla="*/ 2095 w 17550"/>
              <a:gd name="connsiteY1" fmla="*/ 4783 h 10180"/>
              <a:gd name="connsiteX2" fmla="*/ 37 w 17550"/>
              <a:gd name="connsiteY2" fmla="*/ 10167 h 10180"/>
              <a:gd name="connsiteX3" fmla="*/ 3039 w 17550"/>
              <a:gd name="connsiteY3" fmla="*/ 6271 h 10180"/>
              <a:gd name="connsiteX4" fmla="*/ 15070 w 17550"/>
              <a:gd name="connsiteY4" fmla="*/ 5415 h 10180"/>
              <a:gd name="connsiteX5" fmla="*/ 17474 w 17550"/>
              <a:gd name="connsiteY5" fmla="*/ 26 h 10180"/>
              <a:gd name="connsiteX6" fmla="*/ 11078 w 17550"/>
              <a:gd name="connsiteY6" fmla="*/ 3313 h 10180"/>
              <a:gd name="connsiteX7" fmla="*/ 11687 w 17550"/>
              <a:gd name="connsiteY7" fmla="*/ 3457 h 10180"/>
              <a:gd name="connsiteX0" fmla="*/ 11687 w 17550"/>
              <a:gd name="connsiteY0" fmla="*/ 3456 h 10179"/>
              <a:gd name="connsiteX1" fmla="*/ 2095 w 17550"/>
              <a:gd name="connsiteY1" fmla="*/ 4782 h 10179"/>
              <a:gd name="connsiteX2" fmla="*/ 37 w 17550"/>
              <a:gd name="connsiteY2" fmla="*/ 10166 h 10179"/>
              <a:gd name="connsiteX3" fmla="*/ 3039 w 17550"/>
              <a:gd name="connsiteY3" fmla="*/ 6270 h 10179"/>
              <a:gd name="connsiteX4" fmla="*/ 15070 w 17550"/>
              <a:gd name="connsiteY4" fmla="*/ 5414 h 10179"/>
              <a:gd name="connsiteX5" fmla="*/ 17474 w 17550"/>
              <a:gd name="connsiteY5" fmla="*/ 25 h 10179"/>
              <a:gd name="connsiteX6" fmla="*/ 11687 w 17550"/>
              <a:gd name="connsiteY6" fmla="*/ 3456 h 10179"/>
              <a:gd name="connsiteX0" fmla="*/ 12826 w 17550"/>
              <a:gd name="connsiteY0" fmla="*/ 3025 h 10182"/>
              <a:gd name="connsiteX1" fmla="*/ 2095 w 17550"/>
              <a:gd name="connsiteY1" fmla="*/ 4785 h 10182"/>
              <a:gd name="connsiteX2" fmla="*/ 37 w 17550"/>
              <a:gd name="connsiteY2" fmla="*/ 10169 h 10182"/>
              <a:gd name="connsiteX3" fmla="*/ 3039 w 17550"/>
              <a:gd name="connsiteY3" fmla="*/ 6273 h 10182"/>
              <a:gd name="connsiteX4" fmla="*/ 15070 w 17550"/>
              <a:gd name="connsiteY4" fmla="*/ 5417 h 10182"/>
              <a:gd name="connsiteX5" fmla="*/ 17474 w 17550"/>
              <a:gd name="connsiteY5" fmla="*/ 28 h 10182"/>
              <a:gd name="connsiteX6" fmla="*/ 12826 w 17550"/>
              <a:gd name="connsiteY6" fmla="*/ 3025 h 10182"/>
              <a:gd name="connsiteX0" fmla="*/ 12826 w 17550"/>
              <a:gd name="connsiteY0" fmla="*/ 3027 h 10184"/>
              <a:gd name="connsiteX1" fmla="*/ 2095 w 17550"/>
              <a:gd name="connsiteY1" fmla="*/ 4787 h 10184"/>
              <a:gd name="connsiteX2" fmla="*/ 37 w 17550"/>
              <a:gd name="connsiteY2" fmla="*/ 10171 h 10184"/>
              <a:gd name="connsiteX3" fmla="*/ 3039 w 17550"/>
              <a:gd name="connsiteY3" fmla="*/ 6275 h 10184"/>
              <a:gd name="connsiteX4" fmla="*/ 15070 w 17550"/>
              <a:gd name="connsiteY4" fmla="*/ 5419 h 10184"/>
              <a:gd name="connsiteX5" fmla="*/ 17474 w 17550"/>
              <a:gd name="connsiteY5" fmla="*/ 30 h 10184"/>
              <a:gd name="connsiteX6" fmla="*/ 12826 w 17550"/>
              <a:gd name="connsiteY6" fmla="*/ 3027 h 10184"/>
              <a:gd name="connsiteX0" fmla="*/ 13997 w 17550"/>
              <a:gd name="connsiteY0" fmla="*/ 3494 h 10181"/>
              <a:gd name="connsiteX1" fmla="*/ 2095 w 17550"/>
              <a:gd name="connsiteY1" fmla="*/ 4784 h 10181"/>
              <a:gd name="connsiteX2" fmla="*/ 37 w 17550"/>
              <a:gd name="connsiteY2" fmla="*/ 10168 h 10181"/>
              <a:gd name="connsiteX3" fmla="*/ 3039 w 17550"/>
              <a:gd name="connsiteY3" fmla="*/ 6272 h 10181"/>
              <a:gd name="connsiteX4" fmla="*/ 15070 w 17550"/>
              <a:gd name="connsiteY4" fmla="*/ 5416 h 10181"/>
              <a:gd name="connsiteX5" fmla="*/ 17474 w 17550"/>
              <a:gd name="connsiteY5" fmla="*/ 27 h 10181"/>
              <a:gd name="connsiteX6" fmla="*/ 13997 w 17550"/>
              <a:gd name="connsiteY6" fmla="*/ 3494 h 10181"/>
              <a:gd name="connsiteX0" fmla="*/ 13238 w 17550"/>
              <a:gd name="connsiteY0" fmla="*/ 3313 h 10181"/>
              <a:gd name="connsiteX1" fmla="*/ 2095 w 17550"/>
              <a:gd name="connsiteY1" fmla="*/ 4784 h 10181"/>
              <a:gd name="connsiteX2" fmla="*/ 37 w 17550"/>
              <a:gd name="connsiteY2" fmla="*/ 10168 h 10181"/>
              <a:gd name="connsiteX3" fmla="*/ 3039 w 17550"/>
              <a:gd name="connsiteY3" fmla="*/ 6272 h 10181"/>
              <a:gd name="connsiteX4" fmla="*/ 15070 w 17550"/>
              <a:gd name="connsiteY4" fmla="*/ 5416 h 10181"/>
              <a:gd name="connsiteX5" fmla="*/ 17474 w 17550"/>
              <a:gd name="connsiteY5" fmla="*/ 27 h 10181"/>
              <a:gd name="connsiteX6" fmla="*/ 13238 w 17550"/>
              <a:gd name="connsiteY6" fmla="*/ 3313 h 10181"/>
              <a:gd name="connsiteX0" fmla="*/ 13238 w 17553"/>
              <a:gd name="connsiteY0" fmla="*/ 3313 h 10181"/>
              <a:gd name="connsiteX1" fmla="*/ 2095 w 17553"/>
              <a:gd name="connsiteY1" fmla="*/ 4784 h 10181"/>
              <a:gd name="connsiteX2" fmla="*/ 37 w 17553"/>
              <a:gd name="connsiteY2" fmla="*/ 10168 h 10181"/>
              <a:gd name="connsiteX3" fmla="*/ 3039 w 17553"/>
              <a:gd name="connsiteY3" fmla="*/ 6272 h 10181"/>
              <a:gd name="connsiteX4" fmla="*/ 15102 w 17553"/>
              <a:gd name="connsiteY4" fmla="*/ 5090 h 10181"/>
              <a:gd name="connsiteX5" fmla="*/ 17474 w 17553"/>
              <a:gd name="connsiteY5" fmla="*/ 27 h 10181"/>
              <a:gd name="connsiteX6" fmla="*/ 13238 w 17553"/>
              <a:gd name="connsiteY6" fmla="*/ 3313 h 10181"/>
              <a:gd name="connsiteX0" fmla="*/ 13230 w 17545"/>
              <a:gd name="connsiteY0" fmla="*/ 3313 h 10181"/>
              <a:gd name="connsiteX1" fmla="*/ 2087 w 17545"/>
              <a:gd name="connsiteY1" fmla="*/ 4784 h 10181"/>
              <a:gd name="connsiteX2" fmla="*/ 29 w 17545"/>
              <a:gd name="connsiteY2" fmla="*/ 10168 h 10181"/>
              <a:gd name="connsiteX3" fmla="*/ 3031 w 17545"/>
              <a:gd name="connsiteY3" fmla="*/ 6272 h 10181"/>
              <a:gd name="connsiteX4" fmla="*/ 15094 w 17545"/>
              <a:gd name="connsiteY4" fmla="*/ 5090 h 10181"/>
              <a:gd name="connsiteX5" fmla="*/ 17466 w 17545"/>
              <a:gd name="connsiteY5" fmla="*/ 27 h 10181"/>
              <a:gd name="connsiteX6" fmla="*/ 13230 w 17545"/>
              <a:gd name="connsiteY6" fmla="*/ 3313 h 10181"/>
              <a:gd name="connsiteX0" fmla="*/ 13230 w 17545"/>
              <a:gd name="connsiteY0" fmla="*/ 3313 h 10181"/>
              <a:gd name="connsiteX1" fmla="*/ 2087 w 17545"/>
              <a:gd name="connsiteY1" fmla="*/ 4784 h 10181"/>
              <a:gd name="connsiteX2" fmla="*/ 29 w 17545"/>
              <a:gd name="connsiteY2" fmla="*/ 10168 h 10181"/>
              <a:gd name="connsiteX3" fmla="*/ 3031 w 17545"/>
              <a:gd name="connsiteY3" fmla="*/ 6272 h 10181"/>
              <a:gd name="connsiteX4" fmla="*/ 15094 w 17545"/>
              <a:gd name="connsiteY4" fmla="*/ 5090 h 10181"/>
              <a:gd name="connsiteX5" fmla="*/ 17466 w 17545"/>
              <a:gd name="connsiteY5" fmla="*/ 27 h 10181"/>
              <a:gd name="connsiteX6" fmla="*/ 13230 w 17545"/>
              <a:gd name="connsiteY6" fmla="*/ 3313 h 10181"/>
              <a:gd name="connsiteX0" fmla="*/ 13230 w 17545"/>
              <a:gd name="connsiteY0" fmla="*/ 3316 h 10184"/>
              <a:gd name="connsiteX1" fmla="*/ 2087 w 17545"/>
              <a:gd name="connsiteY1" fmla="*/ 4787 h 10184"/>
              <a:gd name="connsiteX2" fmla="*/ 29 w 17545"/>
              <a:gd name="connsiteY2" fmla="*/ 10171 h 10184"/>
              <a:gd name="connsiteX3" fmla="*/ 3031 w 17545"/>
              <a:gd name="connsiteY3" fmla="*/ 6275 h 10184"/>
              <a:gd name="connsiteX4" fmla="*/ 15094 w 17545"/>
              <a:gd name="connsiteY4" fmla="*/ 5093 h 10184"/>
              <a:gd name="connsiteX5" fmla="*/ 17466 w 17545"/>
              <a:gd name="connsiteY5" fmla="*/ 30 h 10184"/>
              <a:gd name="connsiteX6" fmla="*/ 13230 w 17545"/>
              <a:gd name="connsiteY6" fmla="*/ 3316 h 10184"/>
              <a:gd name="connsiteX0" fmla="*/ 13230 w 17545"/>
              <a:gd name="connsiteY0" fmla="*/ 3297 h 10165"/>
              <a:gd name="connsiteX1" fmla="*/ 2087 w 17545"/>
              <a:gd name="connsiteY1" fmla="*/ 4768 h 10165"/>
              <a:gd name="connsiteX2" fmla="*/ 29 w 17545"/>
              <a:gd name="connsiteY2" fmla="*/ 10152 h 10165"/>
              <a:gd name="connsiteX3" fmla="*/ 3031 w 17545"/>
              <a:gd name="connsiteY3" fmla="*/ 6256 h 10165"/>
              <a:gd name="connsiteX4" fmla="*/ 15094 w 17545"/>
              <a:gd name="connsiteY4" fmla="*/ 5074 h 10165"/>
              <a:gd name="connsiteX5" fmla="*/ 17466 w 17545"/>
              <a:gd name="connsiteY5" fmla="*/ 11 h 10165"/>
              <a:gd name="connsiteX6" fmla="*/ 13230 w 17545"/>
              <a:gd name="connsiteY6" fmla="*/ 3297 h 10165"/>
              <a:gd name="connsiteX0" fmla="*/ 13230 w 17466"/>
              <a:gd name="connsiteY0" fmla="*/ 3297 h 10165"/>
              <a:gd name="connsiteX1" fmla="*/ 2087 w 17466"/>
              <a:gd name="connsiteY1" fmla="*/ 4768 h 10165"/>
              <a:gd name="connsiteX2" fmla="*/ 29 w 17466"/>
              <a:gd name="connsiteY2" fmla="*/ 10152 h 10165"/>
              <a:gd name="connsiteX3" fmla="*/ 3031 w 17466"/>
              <a:gd name="connsiteY3" fmla="*/ 6256 h 10165"/>
              <a:gd name="connsiteX4" fmla="*/ 15094 w 17466"/>
              <a:gd name="connsiteY4" fmla="*/ 5074 h 10165"/>
              <a:gd name="connsiteX5" fmla="*/ 17466 w 17466"/>
              <a:gd name="connsiteY5" fmla="*/ 11 h 10165"/>
              <a:gd name="connsiteX6" fmla="*/ 13230 w 17466"/>
              <a:gd name="connsiteY6" fmla="*/ 3297 h 10165"/>
              <a:gd name="connsiteX0" fmla="*/ 13230 w 17472"/>
              <a:gd name="connsiteY0" fmla="*/ 3297 h 10165"/>
              <a:gd name="connsiteX1" fmla="*/ 2087 w 17472"/>
              <a:gd name="connsiteY1" fmla="*/ 4768 h 10165"/>
              <a:gd name="connsiteX2" fmla="*/ 29 w 17472"/>
              <a:gd name="connsiteY2" fmla="*/ 10152 h 10165"/>
              <a:gd name="connsiteX3" fmla="*/ 3031 w 17472"/>
              <a:gd name="connsiteY3" fmla="*/ 6256 h 10165"/>
              <a:gd name="connsiteX4" fmla="*/ 15094 w 17472"/>
              <a:gd name="connsiteY4" fmla="*/ 5074 h 10165"/>
              <a:gd name="connsiteX5" fmla="*/ 17466 w 17472"/>
              <a:gd name="connsiteY5" fmla="*/ 11 h 10165"/>
              <a:gd name="connsiteX6" fmla="*/ 13230 w 17472"/>
              <a:gd name="connsiteY6" fmla="*/ 3297 h 10165"/>
              <a:gd name="connsiteX0" fmla="*/ 13230 w 17472"/>
              <a:gd name="connsiteY0" fmla="*/ 2972 h 10166"/>
              <a:gd name="connsiteX1" fmla="*/ 2087 w 17472"/>
              <a:gd name="connsiteY1" fmla="*/ 4769 h 10166"/>
              <a:gd name="connsiteX2" fmla="*/ 29 w 17472"/>
              <a:gd name="connsiteY2" fmla="*/ 10153 h 10166"/>
              <a:gd name="connsiteX3" fmla="*/ 3031 w 17472"/>
              <a:gd name="connsiteY3" fmla="*/ 6257 h 10166"/>
              <a:gd name="connsiteX4" fmla="*/ 15094 w 17472"/>
              <a:gd name="connsiteY4" fmla="*/ 5075 h 10166"/>
              <a:gd name="connsiteX5" fmla="*/ 17466 w 17472"/>
              <a:gd name="connsiteY5" fmla="*/ 12 h 10166"/>
              <a:gd name="connsiteX6" fmla="*/ 13230 w 17472"/>
              <a:gd name="connsiteY6" fmla="*/ 2972 h 10166"/>
              <a:gd name="connsiteX0" fmla="*/ 13230 w 17472"/>
              <a:gd name="connsiteY0" fmla="*/ 2577 h 10169"/>
              <a:gd name="connsiteX1" fmla="*/ 2087 w 17472"/>
              <a:gd name="connsiteY1" fmla="*/ 4772 h 10169"/>
              <a:gd name="connsiteX2" fmla="*/ 29 w 17472"/>
              <a:gd name="connsiteY2" fmla="*/ 10156 h 10169"/>
              <a:gd name="connsiteX3" fmla="*/ 3031 w 17472"/>
              <a:gd name="connsiteY3" fmla="*/ 6260 h 10169"/>
              <a:gd name="connsiteX4" fmla="*/ 15094 w 17472"/>
              <a:gd name="connsiteY4" fmla="*/ 5078 h 10169"/>
              <a:gd name="connsiteX5" fmla="*/ 17466 w 17472"/>
              <a:gd name="connsiteY5" fmla="*/ 15 h 10169"/>
              <a:gd name="connsiteX6" fmla="*/ 13230 w 17472"/>
              <a:gd name="connsiteY6" fmla="*/ 2577 h 10169"/>
              <a:gd name="connsiteX0" fmla="*/ 13223 w 17465"/>
              <a:gd name="connsiteY0" fmla="*/ 2577 h 10193"/>
              <a:gd name="connsiteX1" fmla="*/ 2080 w 17465"/>
              <a:gd name="connsiteY1" fmla="*/ 4772 h 10193"/>
              <a:gd name="connsiteX2" fmla="*/ 22 w 17465"/>
              <a:gd name="connsiteY2" fmla="*/ 10156 h 10193"/>
              <a:gd name="connsiteX3" fmla="*/ 2866 w 17465"/>
              <a:gd name="connsiteY3" fmla="*/ 7056 h 10193"/>
              <a:gd name="connsiteX4" fmla="*/ 15087 w 17465"/>
              <a:gd name="connsiteY4" fmla="*/ 5078 h 10193"/>
              <a:gd name="connsiteX5" fmla="*/ 17459 w 17465"/>
              <a:gd name="connsiteY5" fmla="*/ 15 h 10193"/>
              <a:gd name="connsiteX6" fmla="*/ 13223 w 17465"/>
              <a:gd name="connsiteY6" fmla="*/ 2577 h 10193"/>
              <a:gd name="connsiteX0" fmla="*/ 13221 w 17463"/>
              <a:gd name="connsiteY0" fmla="*/ 2577 h 10167"/>
              <a:gd name="connsiteX1" fmla="*/ 2110 w 17463"/>
              <a:gd name="connsiteY1" fmla="*/ 5858 h 10167"/>
              <a:gd name="connsiteX2" fmla="*/ 20 w 17463"/>
              <a:gd name="connsiteY2" fmla="*/ 10156 h 10167"/>
              <a:gd name="connsiteX3" fmla="*/ 2864 w 17463"/>
              <a:gd name="connsiteY3" fmla="*/ 7056 h 10167"/>
              <a:gd name="connsiteX4" fmla="*/ 15085 w 17463"/>
              <a:gd name="connsiteY4" fmla="*/ 5078 h 10167"/>
              <a:gd name="connsiteX5" fmla="*/ 17457 w 17463"/>
              <a:gd name="connsiteY5" fmla="*/ 15 h 10167"/>
              <a:gd name="connsiteX6" fmla="*/ 13221 w 17463"/>
              <a:gd name="connsiteY6" fmla="*/ 2577 h 10167"/>
              <a:gd name="connsiteX0" fmla="*/ 13221 w 16934"/>
              <a:gd name="connsiteY0" fmla="*/ 1971 h 9561"/>
              <a:gd name="connsiteX1" fmla="*/ 2110 w 16934"/>
              <a:gd name="connsiteY1" fmla="*/ 5252 h 9561"/>
              <a:gd name="connsiteX2" fmla="*/ 20 w 16934"/>
              <a:gd name="connsiteY2" fmla="*/ 9550 h 9561"/>
              <a:gd name="connsiteX3" fmla="*/ 2864 w 16934"/>
              <a:gd name="connsiteY3" fmla="*/ 6450 h 9561"/>
              <a:gd name="connsiteX4" fmla="*/ 15085 w 16934"/>
              <a:gd name="connsiteY4" fmla="*/ 4472 h 9561"/>
              <a:gd name="connsiteX5" fmla="*/ 16856 w 16934"/>
              <a:gd name="connsiteY5" fmla="*/ 24 h 9561"/>
              <a:gd name="connsiteX6" fmla="*/ 13221 w 16934"/>
              <a:gd name="connsiteY6" fmla="*/ 1971 h 9561"/>
              <a:gd name="connsiteX0" fmla="*/ 7900 w 10093"/>
              <a:gd name="connsiteY0" fmla="*/ 2061 h 10034"/>
              <a:gd name="connsiteX1" fmla="*/ 1339 w 10093"/>
              <a:gd name="connsiteY1" fmla="*/ 5493 h 10034"/>
              <a:gd name="connsiteX2" fmla="*/ 105 w 10093"/>
              <a:gd name="connsiteY2" fmla="*/ 9988 h 10034"/>
              <a:gd name="connsiteX3" fmla="*/ 3428 w 10093"/>
              <a:gd name="connsiteY3" fmla="*/ 7654 h 10034"/>
              <a:gd name="connsiteX4" fmla="*/ 9001 w 10093"/>
              <a:gd name="connsiteY4" fmla="*/ 4677 h 10034"/>
              <a:gd name="connsiteX5" fmla="*/ 10047 w 10093"/>
              <a:gd name="connsiteY5" fmla="*/ 25 h 10034"/>
              <a:gd name="connsiteX6" fmla="*/ 7900 w 10093"/>
              <a:gd name="connsiteY6" fmla="*/ 2061 h 10034"/>
              <a:gd name="connsiteX0" fmla="*/ 7798 w 9991"/>
              <a:gd name="connsiteY0" fmla="*/ 2061 h 10034"/>
              <a:gd name="connsiteX1" fmla="*/ 2863 w 9991"/>
              <a:gd name="connsiteY1" fmla="*/ 5493 h 10034"/>
              <a:gd name="connsiteX2" fmla="*/ 3 w 9991"/>
              <a:gd name="connsiteY2" fmla="*/ 9988 h 10034"/>
              <a:gd name="connsiteX3" fmla="*/ 3326 w 9991"/>
              <a:gd name="connsiteY3" fmla="*/ 7654 h 10034"/>
              <a:gd name="connsiteX4" fmla="*/ 8899 w 9991"/>
              <a:gd name="connsiteY4" fmla="*/ 4677 h 10034"/>
              <a:gd name="connsiteX5" fmla="*/ 9945 w 9991"/>
              <a:gd name="connsiteY5" fmla="*/ 25 h 10034"/>
              <a:gd name="connsiteX6" fmla="*/ 7798 w 9991"/>
              <a:gd name="connsiteY6" fmla="*/ 2061 h 10034"/>
              <a:gd name="connsiteX0" fmla="*/ 8291 w 10000"/>
              <a:gd name="connsiteY0" fmla="*/ 3248 h 9987"/>
              <a:gd name="connsiteX1" fmla="*/ 2866 w 10000"/>
              <a:gd name="connsiteY1" fmla="*/ 5461 h 9987"/>
              <a:gd name="connsiteX2" fmla="*/ 3 w 10000"/>
              <a:gd name="connsiteY2" fmla="*/ 9941 h 9987"/>
              <a:gd name="connsiteX3" fmla="*/ 3329 w 10000"/>
              <a:gd name="connsiteY3" fmla="*/ 7615 h 9987"/>
              <a:gd name="connsiteX4" fmla="*/ 8907 w 10000"/>
              <a:gd name="connsiteY4" fmla="*/ 4648 h 9987"/>
              <a:gd name="connsiteX5" fmla="*/ 9954 w 10000"/>
              <a:gd name="connsiteY5" fmla="*/ 12 h 9987"/>
              <a:gd name="connsiteX6" fmla="*/ 8291 w 10000"/>
              <a:gd name="connsiteY6" fmla="*/ 3248 h 9987"/>
              <a:gd name="connsiteX0" fmla="*/ 8289 w 9998"/>
              <a:gd name="connsiteY0" fmla="*/ 3252 h 9962"/>
              <a:gd name="connsiteX1" fmla="*/ 3406 w 9998"/>
              <a:gd name="connsiteY1" fmla="*/ 6790 h 9962"/>
              <a:gd name="connsiteX2" fmla="*/ 1 w 9998"/>
              <a:gd name="connsiteY2" fmla="*/ 9954 h 9962"/>
              <a:gd name="connsiteX3" fmla="*/ 3327 w 9998"/>
              <a:gd name="connsiteY3" fmla="*/ 7625 h 9962"/>
              <a:gd name="connsiteX4" fmla="*/ 8905 w 9998"/>
              <a:gd name="connsiteY4" fmla="*/ 4654 h 9962"/>
              <a:gd name="connsiteX5" fmla="*/ 9952 w 9998"/>
              <a:gd name="connsiteY5" fmla="*/ 12 h 9962"/>
              <a:gd name="connsiteX6" fmla="*/ 8289 w 9998"/>
              <a:gd name="connsiteY6" fmla="*/ 3252 h 9962"/>
              <a:gd name="connsiteX0" fmla="*/ 8294 w 10003"/>
              <a:gd name="connsiteY0" fmla="*/ 3264 h 9998"/>
              <a:gd name="connsiteX1" fmla="*/ 2680 w 10003"/>
              <a:gd name="connsiteY1" fmla="*/ 6930 h 9998"/>
              <a:gd name="connsiteX2" fmla="*/ 4 w 10003"/>
              <a:gd name="connsiteY2" fmla="*/ 9992 h 9998"/>
              <a:gd name="connsiteX3" fmla="*/ 3331 w 10003"/>
              <a:gd name="connsiteY3" fmla="*/ 7654 h 9998"/>
              <a:gd name="connsiteX4" fmla="*/ 8910 w 10003"/>
              <a:gd name="connsiteY4" fmla="*/ 4672 h 9998"/>
              <a:gd name="connsiteX5" fmla="*/ 9957 w 10003"/>
              <a:gd name="connsiteY5" fmla="*/ 12 h 9998"/>
              <a:gd name="connsiteX6" fmla="*/ 8294 w 10003"/>
              <a:gd name="connsiteY6" fmla="*/ 3264 h 9998"/>
              <a:gd name="connsiteX0" fmla="*/ 7581 w 10000"/>
              <a:gd name="connsiteY0" fmla="*/ 3417 h 10000"/>
              <a:gd name="connsiteX1" fmla="*/ 2679 w 10000"/>
              <a:gd name="connsiteY1" fmla="*/ 6931 h 10000"/>
              <a:gd name="connsiteX2" fmla="*/ 4 w 10000"/>
              <a:gd name="connsiteY2" fmla="*/ 9994 h 10000"/>
              <a:gd name="connsiteX3" fmla="*/ 3330 w 10000"/>
              <a:gd name="connsiteY3" fmla="*/ 7656 h 10000"/>
              <a:gd name="connsiteX4" fmla="*/ 8907 w 10000"/>
              <a:gd name="connsiteY4" fmla="*/ 4673 h 10000"/>
              <a:gd name="connsiteX5" fmla="*/ 9954 w 10000"/>
              <a:gd name="connsiteY5" fmla="*/ 12 h 10000"/>
              <a:gd name="connsiteX6" fmla="*/ 7581 w 10000"/>
              <a:gd name="connsiteY6" fmla="*/ 3417 h 10000"/>
              <a:gd name="connsiteX0" fmla="*/ 7581 w 10000"/>
              <a:gd name="connsiteY0" fmla="*/ 3417 h 10000"/>
              <a:gd name="connsiteX1" fmla="*/ 2679 w 10000"/>
              <a:gd name="connsiteY1" fmla="*/ 6931 h 10000"/>
              <a:gd name="connsiteX2" fmla="*/ 4 w 10000"/>
              <a:gd name="connsiteY2" fmla="*/ 9994 h 10000"/>
              <a:gd name="connsiteX3" fmla="*/ 3330 w 10000"/>
              <a:gd name="connsiteY3" fmla="*/ 7656 h 10000"/>
              <a:gd name="connsiteX4" fmla="*/ 8907 w 10000"/>
              <a:gd name="connsiteY4" fmla="*/ 4673 h 10000"/>
              <a:gd name="connsiteX5" fmla="*/ 9954 w 10000"/>
              <a:gd name="connsiteY5" fmla="*/ 12 h 10000"/>
              <a:gd name="connsiteX6" fmla="*/ 7581 w 10000"/>
              <a:gd name="connsiteY6" fmla="*/ 3417 h 10000"/>
              <a:gd name="connsiteX0" fmla="*/ 7581 w 10000"/>
              <a:gd name="connsiteY0" fmla="*/ 3415 h 9998"/>
              <a:gd name="connsiteX1" fmla="*/ 2679 w 10000"/>
              <a:gd name="connsiteY1" fmla="*/ 6929 h 9998"/>
              <a:gd name="connsiteX2" fmla="*/ 4 w 10000"/>
              <a:gd name="connsiteY2" fmla="*/ 9992 h 9998"/>
              <a:gd name="connsiteX3" fmla="*/ 3330 w 10000"/>
              <a:gd name="connsiteY3" fmla="*/ 7654 h 9998"/>
              <a:gd name="connsiteX4" fmla="*/ 8907 w 10000"/>
              <a:gd name="connsiteY4" fmla="*/ 4671 h 9998"/>
              <a:gd name="connsiteX5" fmla="*/ 9954 w 10000"/>
              <a:gd name="connsiteY5" fmla="*/ 10 h 9998"/>
              <a:gd name="connsiteX6" fmla="*/ 7581 w 10000"/>
              <a:gd name="connsiteY6" fmla="*/ 3415 h 9998"/>
              <a:gd name="connsiteX0" fmla="*/ 7731 w 10000"/>
              <a:gd name="connsiteY0" fmla="*/ 3945 h 9998"/>
              <a:gd name="connsiteX1" fmla="*/ 2679 w 10000"/>
              <a:gd name="connsiteY1" fmla="*/ 6928 h 9998"/>
              <a:gd name="connsiteX2" fmla="*/ 4 w 10000"/>
              <a:gd name="connsiteY2" fmla="*/ 9992 h 9998"/>
              <a:gd name="connsiteX3" fmla="*/ 3330 w 10000"/>
              <a:gd name="connsiteY3" fmla="*/ 7654 h 9998"/>
              <a:gd name="connsiteX4" fmla="*/ 8907 w 10000"/>
              <a:gd name="connsiteY4" fmla="*/ 4670 h 9998"/>
              <a:gd name="connsiteX5" fmla="*/ 9954 w 10000"/>
              <a:gd name="connsiteY5" fmla="*/ 8 h 9998"/>
              <a:gd name="connsiteX6" fmla="*/ 7731 w 10000"/>
              <a:gd name="connsiteY6" fmla="*/ 3945 h 9998"/>
              <a:gd name="connsiteX0" fmla="*/ 7731 w 10000"/>
              <a:gd name="connsiteY0" fmla="*/ 3938 h 9992"/>
              <a:gd name="connsiteX1" fmla="*/ 2679 w 10000"/>
              <a:gd name="connsiteY1" fmla="*/ 6921 h 9992"/>
              <a:gd name="connsiteX2" fmla="*/ 4 w 10000"/>
              <a:gd name="connsiteY2" fmla="*/ 9986 h 9992"/>
              <a:gd name="connsiteX3" fmla="*/ 3330 w 10000"/>
              <a:gd name="connsiteY3" fmla="*/ 7648 h 9992"/>
              <a:gd name="connsiteX4" fmla="*/ 8907 w 10000"/>
              <a:gd name="connsiteY4" fmla="*/ 4663 h 9992"/>
              <a:gd name="connsiteX5" fmla="*/ 9954 w 10000"/>
              <a:gd name="connsiteY5" fmla="*/ 0 h 9992"/>
              <a:gd name="connsiteX6" fmla="*/ 7731 w 10000"/>
              <a:gd name="connsiteY6" fmla="*/ 3938 h 9992"/>
              <a:gd name="connsiteX0" fmla="*/ 7731 w 10000"/>
              <a:gd name="connsiteY0" fmla="*/ 3941 h 10000"/>
              <a:gd name="connsiteX1" fmla="*/ 2679 w 10000"/>
              <a:gd name="connsiteY1" fmla="*/ 6927 h 10000"/>
              <a:gd name="connsiteX2" fmla="*/ 4 w 10000"/>
              <a:gd name="connsiteY2" fmla="*/ 9994 h 10000"/>
              <a:gd name="connsiteX3" fmla="*/ 3330 w 10000"/>
              <a:gd name="connsiteY3" fmla="*/ 7654 h 10000"/>
              <a:gd name="connsiteX4" fmla="*/ 8907 w 10000"/>
              <a:gd name="connsiteY4" fmla="*/ 4667 h 10000"/>
              <a:gd name="connsiteX5" fmla="*/ 9954 w 10000"/>
              <a:gd name="connsiteY5" fmla="*/ 0 h 10000"/>
              <a:gd name="connsiteX6" fmla="*/ 7731 w 10000"/>
              <a:gd name="connsiteY6" fmla="*/ 3941 h 10000"/>
              <a:gd name="connsiteX0" fmla="*/ 7731 w 10000"/>
              <a:gd name="connsiteY0" fmla="*/ 3941 h 10000"/>
              <a:gd name="connsiteX1" fmla="*/ 2679 w 10000"/>
              <a:gd name="connsiteY1" fmla="*/ 6927 h 10000"/>
              <a:gd name="connsiteX2" fmla="*/ 4 w 10000"/>
              <a:gd name="connsiteY2" fmla="*/ 9994 h 10000"/>
              <a:gd name="connsiteX3" fmla="*/ 3330 w 10000"/>
              <a:gd name="connsiteY3" fmla="*/ 7654 h 10000"/>
              <a:gd name="connsiteX4" fmla="*/ 8907 w 10000"/>
              <a:gd name="connsiteY4" fmla="*/ 4667 h 10000"/>
              <a:gd name="connsiteX5" fmla="*/ 9954 w 10000"/>
              <a:gd name="connsiteY5" fmla="*/ 0 h 10000"/>
              <a:gd name="connsiteX6" fmla="*/ 7731 w 10000"/>
              <a:gd name="connsiteY6" fmla="*/ 3941 h 10000"/>
              <a:gd name="connsiteX0" fmla="*/ 7394 w 10000"/>
              <a:gd name="connsiteY0" fmla="*/ 3106 h 10000"/>
              <a:gd name="connsiteX1" fmla="*/ 2679 w 10000"/>
              <a:gd name="connsiteY1" fmla="*/ 6927 h 10000"/>
              <a:gd name="connsiteX2" fmla="*/ 4 w 10000"/>
              <a:gd name="connsiteY2" fmla="*/ 9994 h 10000"/>
              <a:gd name="connsiteX3" fmla="*/ 3330 w 10000"/>
              <a:gd name="connsiteY3" fmla="*/ 7654 h 10000"/>
              <a:gd name="connsiteX4" fmla="*/ 8907 w 10000"/>
              <a:gd name="connsiteY4" fmla="*/ 4667 h 10000"/>
              <a:gd name="connsiteX5" fmla="*/ 9954 w 10000"/>
              <a:gd name="connsiteY5" fmla="*/ 0 h 10000"/>
              <a:gd name="connsiteX6" fmla="*/ 7394 w 10000"/>
              <a:gd name="connsiteY6" fmla="*/ 3106 h 10000"/>
              <a:gd name="connsiteX0" fmla="*/ 7394 w 10000"/>
              <a:gd name="connsiteY0" fmla="*/ 3106 h 10000"/>
              <a:gd name="connsiteX1" fmla="*/ 2679 w 10000"/>
              <a:gd name="connsiteY1" fmla="*/ 6927 h 10000"/>
              <a:gd name="connsiteX2" fmla="*/ 4 w 10000"/>
              <a:gd name="connsiteY2" fmla="*/ 9994 h 10000"/>
              <a:gd name="connsiteX3" fmla="*/ 3330 w 10000"/>
              <a:gd name="connsiteY3" fmla="*/ 7654 h 10000"/>
              <a:gd name="connsiteX4" fmla="*/ 8907 w 10000"/>
              <a:gd name="connsiteY4" fmla="*/ 4667 h 10000"/>
              <a:gd name="connsiteX5" fmla="*/ 9954 w 10000"/>
              <a:gd name="connsiteY5" fmla="*/ 0 h 10000"/>
              <a:gd name="connsiteX6" fmla="*/ 7394 w 10000"/>
              <a:gd name="connsiteY6" fmla="*/ 3106 h 10000"/>
              <a:gd name="connsiteX0" fmla="*/ 9957 w 10003"/>
              <a:gd name="connsiteY0" fmla="*/ 0 h 10000"/>
              <a:gd name="connsiteX1" fmla="*/ 2682 w 10003"/>
              <a:gd name="connsiteY1" fmla="*/ 6927 h 10000"/>
              <a:gd name="connsiteX2" fmla="*/ 7 w 10003"/>
              <a:gd name="connsiteY2" fmla="*/ 9994 h 10000"/>
              <a:gd name="connsiteX3" fmla="*/ 3333 w 10003"/>
              <a:gd name="connsiteY3" fmla="*/ 7654 h 10000"/>
              <a:gd name="connsiteX4" fmla="*/ 8910 w 10003"/>
              <a:gd name="connsiteY4" fmla="*/ 4667 h 10000"/>
              <a:gd name="connsiteX5" fmla="*/ 9957 w 10003"/>
              <a:gd name="connsiteY5" fmla="*/ 0 h 10000"/>
              <a:gd name="connsiteX0" fmla="*/ 9959 w 10005"/>
              <a:gd name="connsiteY0" fmla="*/ 0 h 10051"/>
              <a:gd name="connsiteX1" fmla="*/ 2684 w 10005"/>
              <a:gd name="connsiteY1" fmla="*/ 6927 h 10051"/>
              <a:gd name="connsiteX2" fmla="*/ 9 w 10005"/>
              <a:gd name="connsiteY2" fmla="*/ 9994 h 10051"/>
              <a:gd name="connsiteX3" fmla="*/ 3447 w 10005"/>
              <a:gd name="connsiteY3" fmla="*/ 8603 h 10051"/>
              <a:gd name="connsiteX4" fmla="*/ 8912 w 10005"/>
              <a:gd name="connsiteY4" fmla="*/ 4667 h 10051"/>
              <a:gd name="connsiteX5" fmla="*/ 9959 w 10005"/>
              <a:gd name="connsiteY5" fmla="*/ 0 h 10051"/>
              <a:gd name="connsiteX0" fmla="*/ 9959 w 9960"/>
              <a:gd name="connsiteY0" fmla="*/ 0 h 10040"/>
              <a:gd name="connsiteX1" fmla="*/ 2684 w 9960"/>
              <a:gd name="connsiteY1" fmla="*/ 6927 h 10040"/>
              <a:gd name="connsiteX2" fmla="*/ 9 w 9960"/>
              <a:gd name="connsiteY2" fmla="*/ 9994 h 10040"/>
              <a:gd name="connsiteX3" fmla="*/ 3447 w 9960"/>
              <a:gd name="connsiteY3" fmla="*/ 8603 h 10040"/>
              <a:gd name="connsiteX4" fmla="*/ 8388 w 9960"/>
              <a:gd name="connsiteY4" fmla="*/ 6262 h 10040"/>
              <a:gd name="connsiteX5" fmla="*/ 9959 w 9960"/>
              <a:gd name="connsiteY5" fmla="*/ 0 h 10040"/>
              <a:gd name="connsiteX0" fmla="*/ 10074 w 10075"/>
              <a:gd name="connsiteY0" fmla="*/ 0 h 8147"/>
              <a:gd name="connsiteX1" fmla="*/ 2695 w 10075"/>
              <a:gd name="connsiteY1" fmla="*/ 5046 h 8147"/>
              <a:gd name="connsiteX2" fmla="*/ 9 w 10075"/>
              <a:gd name="connsiteY2" fmla="*/ 8101 h 8147"/>
              <a:gd name="connsiteX3" fmla="*/ 3461 w 10075"/>
              <a:gd name="connsiteY3" fmla="*/ 6716 h 8147"/>
              <a:gd name="connsiteX4" fmla="*/ 8422 w 10075"/>
              <a:gd name="connsiteY4" fmla="*/ 4384 h 8147"/>
              <a:gd name="connsiteX5" fmla="*/ 10074 w 10075"/>
              <a:gd name="connsiteY5" fmla="*/ 0 h 8147"/>
              <a:gd name="connsiteX0" fmla="*/ 9999 w 10000"/>
              <a:gd name="connsiteY0" fmla="*/ 352 h 10352"/>
              <a:gd name="connsiteX1" fmla="*/ 2675 w 10000"/>
              <a:gd name="connsiteY1" fmla="*/ 6546 h 10352"/>
              <a:gd name="connsiteX2" fmla="*/ 9 w 10000"/>
              <a:gd name="connsiteY2" fmla="*/ 10296 h 10352"/>
              <a:gd name="connsiteX3" fmla="*/ 3435 w 10000"/>
              <a:gd name="connsiteY3" fmla="*/ 8596 h 10352"/>
              <a:gd name="connsiteX4" fmla="*/ 8359 w 10000"/>
              <a:gd name="connsiteY4" fmla="*/ 5733 h 10352"/>
              <a:gd name="connsiteX5" fmla="*/ 9999 w 10000"/>
              <a:gd name="connsiteY5" fmla="*/ 352 h 10352"/>
              <a:gd name="connsiteX0" fmla="*/ 9999 w 10000"/>
              <a:gd name="connsiteY0" fmla="*/ 123 h 10123"/>
              <a:gd name="connsiteX1" fmla="*/ 2675 w 10000"/>
              <a:gd name="connsiteY1" fmla="*/ 6317 h 10123"/>
              <a:gd name="connsiteX2" fmla="*/ 9 w 10000"/>
              <a:gd name="connsiteY2" fmla="*/ 10067 h 10123"/>
              <a:gd name="connsiteX3" fmla="*/ 3435 w 10000"/>
              <a:gd name="connsiteY3" fmla="*/ 8367 h 10123"/>
              <a:gd name="connsiteX4" fmla="*/ 8359 w 10000"/>
              <a:gd name="connsiteY4" fmla="*/ 5504 h 10123"/>
              <a:gd name="connsiteX5" fmla="*/ 9999 w 10000"/>
              <a:gd name="connsiteY5" fmla="*/ 123 h 10123"/>
              <a:gd name="connsiteX0" fmla="*/ 9991 w 9992"/>
              <a:gd name="connsiteY0" fmla="*/ 176 h 10270"/>
              <a:gd name="connsiteX1" fmla="*/ 3226 w 9992"/>
              <a:gd name="connsiteY1" fmla="*/ 4560 h 10270"/>
              <a:gd name="connsiteX2" fmla="*/ 1 w 9992"/>
              <a:gd name="connsiteY2" fmla="*/ 10120 h 10270"/>
              <a:gd name="connsiteX3" fmla="*/ 3427 w 9992"/>
              <a:gd name="connsiteY3" fmla="*/ 8420 h 10270"/>
              <a:gd name="connsiteX4" fmla="*/ 8351 w 9992"/>
              <a:gd name="connsiteY4" fmla="*/ 5557 h 10270"/>
              <a:gd name="connsiteX5" fmla="*/ 9991 w 9992"/>
              <a:gd name="connsiteY5" fmla="*/ 176 h 10270"/>
              <a:gd name="connsiteX0" fmla="*/ 10009 w 10010"/>
              <a:gd name="connsiteY0" fmla="*/ 496 h 10500"/>
              <a:gd name="connsiteX1" fmla="*/ 4582 w 10010"/>
              <a:gd name="connsiteY1" fmla="*/ 1917 h 10500"/>
              <a:gd name="connsiteX2" fmla="*/ 11 w 10010"/>
              <a:gd name="connsiteY2" fmla="*/ 10179 h 10500"/>
              <a:gd name="connsiteX3" fmla="*/ 3440 w 10010"/>
              <a:gd name="connsiteY3" fmla="*/ 8524 h 10500"/>
              <a:gd name="connsiteX4" fmla="*/ 8368 w 10010"/>
              <a:gd name="connsiteY4" fmla="*/ 5736 h 10500"/>
              <a:gd name="connsiteX5" fmla="*/ 10009 w 10010"/>
              <a:gd name="connsiteY5" fmla="*/ 496 h 10500"/>
              <a:gd name="connsiteX0" fmla="*/ 10009 w 10010"/>
              <a:gd name="connsiteY0" fmla="*/ 304 h 10308"/>
              <a:gd name="connsiteX1" fmla="*/ 4582 w 10010"/>
              <a:gd name="connsiteY1" fmla="*/ 1725 h 10308"/>
              <a:gd name="connsiteX2" fmla="*/ 11 w 10010"/>
              <a:gd name="connsiteY2" fmla="*/ 9987 h 10308"/>
              <a:gd name="connsiteX3" fmla="*/ 3440 w 10010"/>
              <a:gd name="connsiteY3" fmla="*/ 8332 h 10308"/>
              <a:gd name="connsiteX4" fmla="*/ 8368 w 10010"/>
              <a:gd name="connsiteY4" fmla="*/ 5544 h 10308"/>
              <a:gd name="connsiteX5" fmla="*/ 10009 w 10010"/>
              <a:gd name="connsiteY5" fmla="*/ 304 h 10308"/>
              <a:gd name="connsiteX0" fmla="*/ 10065 w 10066"/>
              <a:gd name="connsiteY0" fmla="*/ 555 h 10634"/>
              <a:gd name="connsiteX1" fmla="*/ 6578 w 10066"/>
              <a:gd name="connsiteY1" fmla="*/ 846 h 10634"/>
              <a:gd name="connsiteX2" fmla="*/ 67 w 10066"/>
              <a:gd name="connsiteY2" fmla="*/ 10238 h 10634"/>
              <a:gd name="connsiteX3" fmla="*/ 3496 w 10066"/>
              <a:gd name="connsiteY3" fmla="*/ 8583 h 10634"/>
              <a:gd name="connsiteX4" fmla="*/ 8424 w 10066"/>
              <a:gd name="connsiteY4" fmla="*/ 5795 h 10634"/>
              <a:gd name="connsiteX5" fmla="*/ 10065 w 10066"/>
              <a:gd name="connsiteY5" fmla="*/ 555 h 10634"/>
              <a:gd name="connsiteX0" fmla="*/ 10065 w 10066"/>
              <a:gd name="connsiteY0" fmla="*/ 555 h 10634"/>
              <a:gd name="connsiteX1" fmla="*/ 6578 w 10066"/>
              <a:gd name="connsiteY1" fmla="*/ 846 h 10634"/>
              <a:gd name="connsiteX2" fmla="*/ 67 w 10066"/>
              <a:gd name="connsiteY2" fmla="*/ 10238 h 10634"/>
              <a:gd name="connsiteX3" fmla="*/ 3496 w 10066"/>
              <a:gd name="connsiteY3" fmla="*/ 8583 h 10634"/>
              <a:gd name="connsiteX4" fmla="*/ 8424 w 10066"/>
              <a:gd name="connsiteY4" fmla="*/ 5795 h 10634"/>
              <a:gd name="connsiteX5" fmla="*/ 10065 w 10066"/>
              <a:gd name="connsiteY5" fmla="*/ 555 h 10634"/>
              <a:gd name="connsiteX0" fmla="*/ 10065 w 10066"/>
              <a:gd name="connsiteY0" fmla="*/ 383 h 10462"/>
              <a:gd name="connsiteX1" fmla="*/ 6578 w 10066"/>
              <a:gd name="connsiteY1" fmla="*/ 674 h 10462"/>
              <a:gd name="connsiteX2" fmla="*/ 67 w 10066"/>
              <a:gd name="connsiteY2" fmla="*/ 10066 h 10462"/>
              <a:gd name="connsiteX3" fmla="*/ 3496 w 10066"/>
              <a:gd name="connsiteY3" fmla="*/ 8411 h 10462"/>
              <a:gd name="connsiteX4" fmla="*/ 8424 w 10066"/>
              <a:gd name="connsiteY4" fmla="*/ 5623 h 10462"/>
              <a:gd name="connsiteX5" fmla="*/ 10065 w 10066"/>
              <a:gd name="connsiteY5" fmla="*/ 383 h 10462"/>
              <a:gd name="connsiteX0" fmla="*/ 10065 w 10066"/>
              <a:gd name="connsiteY0" fmla="*/ 399 h 10478"/>
              <a:gd name="connsiteX1" fmla="*/ 6578 w 10066"/>
              <a:gd name="connsiteY1" fmla="*/ 690 h 10478"/>
              <a:gd name="connsiteX2" fmla="*/ 67 w 10066"/>
              <a:gd name="connsiteY2" fmla="*/ 10082 h 10478"/>
              <a:gd name="connsiteX3" fmla="*/ 3496 w 10066"/>
              <a:gd name="connsiteY3" fmla="*/ 8427 h 10478"/>
              <a:gd name="connsiteX4" fmla="*/ 8424 w 10066"/>
              <a:gd name="connsiteY4" fmla="*/ 5639 h 10478"/>
              <a:gd name="connsiteX5" fmla="*/ 10065 w 10066"/>
              <a:gd name="connsiteY5" fmla="*/ 399 h 10478"/>
              <a:gd name="connsiteX0" fmla="*/ 10065 w 10066"/>
              <a:gd name="connsiteY0" fmla="*/ 0 h 10079"/>
              <a:gd name="connsiteX1" fmla="*/ 6578 w 10066"/>
              <a:gd name="connsiteY1" fmla="*/ 291 h 10079"/>
              <a:gd name="connsiteX2" fmla="*/ 67 w 10066"/>
              <a:gd name="connsiteY2" fmla="*/ 9683 h 10079"/>
              <a:gd name="connsiteX3" fmla="*/ 3496 w 10066"/>
              <a:gd name="connsiteY3" fmla="*/ 8028 h 10079"/>
              <a:gd name="connsiteX4" fmla="*/ 8424 w 10066"/>
              <a:gd name="connsiteY4" fmla="*/ 5240 h 10079"/>
              <a:gd name="connsiteX5" fmla="*/ 10065 w 10066"/>
              <a:gd name="connsiteY5" fmla="*/ 0 h 10079"/>
              <a:gd name="connsiteX0" fmla="*/ 10017 w 10018"/>
              <a:gd name="connsiteY0" fmla="*/ 0 h 10097"/>
              <a:gd name="connsiteX1" fmla="*/ 6530 w 10018"/>
              <a:gd name="connsiteY1" fmla="*/ 291 h 10097"/>
              <a:gd name="connsiteX2" fmla="*/ 19 w 10018"/>
              <a:gd name="connsiteY2" fmla="*/ 9683 h 10097"/>
              <a:gd name="connsiteX3" fmla="*/ 3448 w 10018"/>
              <a:gd name="connsiteY3" fmla="*/ 8028 h 10097"/>
              <a:gd name="connsiteX4" fmla="*/ 8376 w 10018"/>
              <a:gd name="connsiteY4" fmla="*/ 5240 h 10097"/>
              <a:gd name="connsiteX5" fmla="*/ 10017 w 10018"/>
              <a:gd name="connsiteY5" fmla="*/ 0 h 10097"/>
              <a:gd name="connsiteX0" fmla="*/ 10017 w 10018"/>
              <a:gd name="connsiteY0" fmla="*/ 0 h 10097"/>
              <a:gd name="connsiteX1" fmla="*/ 6530 w 10018"/>
              <a:gd name="connsiteY1" fmla="*/ 291 h 10097"/>
              <a:gd name="connsiteX2" fmla="*/ 19 w 10018"/>
              <a:gd name="connsiteY2" fmla="*/ 9683 h 10097"/>
              <a:gd name="connsiteX3" fmla="*/ 3448 w 10018"/>
              <a:gd name="connsiteY3" fmla="*/ 8028 h 10097"/>
              <a:gd name="connsiteX4" fmla="*/ 8376 w 10018"/>
              <a:gd name="connsiteY4" fmla="*/ 5240 h 10097"/>
              <a:gd name="connsiteX5" fmla="*/ 10017 w 10018"/>
              <a:gd name="connsiteY5" fmla="*/ 0 h 10097"/>
              <a:gd name="connsiteX0" fmla="*/ 10017 w 10018"/>
              <a:gd name="connsiteY0" fmla="*/ 0 h 9683"/>
              <a:gd name="connsiteX1" fmla="*/ 6530 w 10018"/>
              <a:gd name="connsiteY1" fmla="*/ 291 h 9683"/>
              <a:gd name="connsiteX2" fmla="*/ 19 w 10018"/>
              <a:gd name="connsiteY2" fmla="*/ 9683 h 9683"/>
              <a:gd name="connsiteX3" fmla="*/ 3448 w 10018"/>
              <a:gd name="connsiteY3" fmla="*/ 8028 h 9683"/>
              <a:gd name="connsiteX4" fmla="*/ 8376 w 10018"/>
              <a:gd name="connsiteY4" fmla="*/ 5240 h 9683"/>
              <a:gd name="connsiteX5" fmla="*/ 10017 w 10018"/>
              <a:gd name="connsiteY5" fmla="*/ 0 h 9683"/>
              <a:gd name="connsiteX0" fmla="*/ 9980 w 9981"/>
              <a:gd name="connsiteY0" fmla="*/ 0 h 10000"/>
              <a:gd name="connsiteX1" fmla="*/ 6499 w 9981"/>
              <a:gd name="connsiteY1" fmla="*/ 301 h 10000"/>
              <a:gd name="connsiteX2" fmla="*/ 0 w 9981"/>
              <a:gd name="connsiteY2" fmla="*/ 10000 h 10000"/>
              <a:gd name="connsiteX3" fmla="*/ 3423 w 9981"/>
              <a:gd name="connsiteY3" fmla="*/ 8291 h 10000"/>
              <a:gd name="connsiteX4" fmla="*/ 8342 w 9981"/>
              <a:gd name="connsiteY4" fmla="*/ 5412 h 10000"/>
              <a:gd name="connsiteX5" fmla="*/ 9980 w 9981"/>
              <a:gd name="connsiteY5" fmla="*/ 0 h 10000"/>
              <a:gd name="connsiteX0" fmla="*/ 9999 w 10000"/>
              <a:gd name="connsiteY0" fmla="*/ 0 h 10000"/>
              <a:gd name="connsiteX1" fmla="*/ 6511 w 10000"/>
              <a:gd name="connsiteY1" fmla="*/ 301 h 10000"/>
              <a:gd name="connsiteX2" fmla="*/ 0 w 10000"/>
              <a:gd name="connsiteY2" fmla="*/ 10000 h 10000"/>
              <a:gd name="connsiteX3" fmla="*/ 3859 w 10000"/>
              <a:gd name="connsiteY3" fmla="*/ 8571 h 10000"/>
              <a:gd name="connsiteX4" fmla="*/ 8358 w 10000"/>
              <a:gd name="connsiteY4" fmla="*/ 5412 h 10000"/>
              <a:gd name="connsiteX5" fmla="*/ 9999 w 10000"/>
              <a:gd name="connsiteY5" fmla="*/ 0 h 10000"/>
              <a:gd name="connsiteX0" fmla="*/ 9999 w 10000"/>
              <a:gd name="connsiteY0" fmla="*/ 0 h 10000"/>
              <a:gd name="connsiteX1" fmla="*/ 6772 w 10000"/>
              <a:gd name="connsiteY1" fmla="*/ 161 h 10000"/>
              <a:gd name="connsiteX2" fmla="*/ 0 w 10000"/>
              <a:gd name="connsiteY2" fmla="*/ 10000 h 10000"/>
              <a:gd name="connsiteX3" fmla="*/ 3859 w 10000"/>
              <a:gd name="connsiteY3" fmla="*/ 8571 h 10000"/>
              <a:gd name="connsiteX4" fmla="*/ 8358 w 10000"/>
              <a:gd name="connsiteY4" fmla="*/ 5412 h 10000"/>
              <a:gd name="connsiteX5" fmla="*/ 9999 w 10000"/>
              <a:gd name="connsiteY5" fmla="*/ 0 h 10000"/>
              <a:gd name="connsiteX0" fmla="*/ 9999 w 10000"/>
              <a:gd name="connsiteY0" fmla="*/ 0 h 10000"/>
              <a:gd name="connsiteX1" fmla="*/ 6772 w 10000"/>
              <a:gd name="connsiteY1" fmla="*/ 161 h 10000"/>
              <a:gd name="connsiteX2" fmla="*/ 0 w 10000"/>
              <a:gd name="connsiteY2" fmla="*/ 10000 h 10000"/>
              <a:gd name="connsiteX3" fmla="*/ 3859 w 10000"/>
              <a:gd name="connsiteY3" fmla="*/ 8571 h 10000"/>
              <a:gd name="connsiteX4" fmla="*/ 8358 w 10000"/>
              <a:gd name="connsiteY4" fmla="*/ 5412 h 10000"/>
              <a:gd name="connsiteX5" fmla="*/ 9999 w 10000"/>
              <a:gd name="connsiteY5" fmla="*/ 0 h 10000"/>
              <a:gd name="connsiteX0" fmla="*/ 9999 w 10000"/>
              <a:gd name="connsiteY0" fmla="*/ 0 h 10129"/>
              <a:gd name="connsiteX1" fmla="*/ 6772 w 10000"/>
              <a:gd name="connsiteY1" fmla="*/ 161 h 10129"/>
              <a:gd name="connsiteX2" fmla="*/ 0 w 10000"/>
              <a:gd name="connsiteY2" fmla="*/ 10000 h 10129"/>
              <a:gd name="connsiteX3" fmla="*/ 8358 w 10000"/>
              <a:gd name="connsiteY3" fmla="*/ 5412 h 10129"/>
              <a:gd name="connsiteX4" fmla="*/ 9999 w 10000"/>
              <a:gd name="connsiteY4" fmla="*/ 0 h 10129"/>
              <a:gd name="connsiteX0" fmla="*/ 9999 w 10615"/>
              <a:gd name="connsiteY0" fmla="*/ 0 h 10911"/>
              <a:gd name="connsiteX1" fmla="*/ 6772 w 10615"/>
              <a:gd name="connsiteY1" fmla="*/ 161 h 10911"/>
              <a:gd name="connsiteX2" fmla="*/ 0 w 10615"/>
              <a:gd name="connsiteY2" fmla="*/ 10000 h 10911"/>
              <a:gd name="connsiteX3" fmla="*/ 9999 w 10615"/>
              <a:gd name="connsiteY3" fmla="*/ 9893 h 10911"/>
              <a:gd name="connsiteX4" fmla="*/ 9999 w 10615"/>
              <a:gd name="connsiteY4" fmla="*/ 0 h 10911"/>
              <a:gd name="connsiteX0" fmla="*/ 9999 w 10615"/>
              <a:gd name="connsiteY0" fmla="*/ 0 h 10911"/>
              <a:gd name="connsiteX1" fmla="*/ 6772 w 10615"/>
              <a:gd name="connsiteY1" fmla="*/ 161 h 10911"/>
              <a:gd name="connsiteX2" fmla="*/ 0 w 10615"/>
              <a:gd name="connsiteY2" fmla="*/ 10000 h 10911"/>
              <a:gd name="connsiteX3" fmla="*/ 9999 w 10615"/>
              <a:gd name="connsiteY3" fmla="*/ 9893 h 10911"/>
              <a:gd name="connsiteX4" fmla="*/ 9999 w 10615"/>
              <a:gd name="connsiteY4" fmla="*/ 0 h 10911"/>
              <a:gd name="connsiteX0" fmla="*/ 9999 w 10003"/>
              <a:gd name="connsiteY0" fmla="*/ 0 h 10911"/>
              <a:gd name="connsiteX1" fmla="*/ 6772 w 10003"/>
              <a:gd name="connsiteY1" fmla="*/ 161 h 10911"/>
              <a:gd name="connsiteX2" fmla="*/ 0 w 10003"/>
              <a:gd name="connsiteY2" fmla="*/ 10000 h 10911"/>
              <a:gd name="connsiteX3" fmla="*/ 9999 w 10003"/>
              <a:gd name="connsiteY3" fmla="*/ 9893 h 10911"/>
              <a:gd name="connsiteX4" fmla="*/ 9999 w 10003"/>
              <a:gd name="connsiteY4" fmla="*/ 0 h 10911"/>
              <a:gd name="connsiteX0" fmla="*/ 9999 w 10003"/>
              <a:gd name="connsiteY0" fmla="*/ 0 h 10342"/>
              <a:gd name="connsiteX1" fmla="*/ 6772 w 10003"/>
              <a:gd name="connsiteY1" fmla="*/ 161 h 10342"/>
              <a:gd name="connsiteX2" fmla="*/ 0 w 10003"/>
              <a:gd name="connsiteY2" fmla="*/ 10000 h 10342"/>
              <a:gd name="connsiteX3" fmla="*/ 9999 w 10003"/>
              <a:gd name="connsiteY3" fmla="*/ 9893 h 10342"/>
              <a:gd name="connsiteX4" fmla="*/ 9999 w 10003"/>
              <a:gd name="connsiteY4" fmla="*/ 0 h 10342"/>
              <a:gd name="connsiteX0" fmla="*/ 9999 w 10003"/>
              <a:gd name="connsiteY0" fmla="*/ 0 h 10000"/>
              <a:gd name="connsiteX1" fmla="*/ 6772 w 10003"/>
              <a:gd name="connsiteY1" fmla="*/ 161 h 10000"/>
              <a:gd name="connsiteX2" fmla="*/ 0 w 10003"/>
              <a:gd name="connsiteY2" fmla="*/ 10000 h 10000"/>
              <a:gd name="connsiteX3" fmla="*/ 9999 w 10003"/>
              <a:gd name="connsiteY3" fmla="*/ 9893 h 10000"/>
              <a:gd name="connsiteX4" fmla="*/ 9999 w 10003"/>
              <a:gd name="connsiteY4" fmla="*/ 0 h 10000"/>
              <a:gd name="connsiteX0" fmla="*/ 9999 w 10003"/>
              <a:gd name="connsiteY0" fmla="*/ 41 h 10041"/>
              <a:gd name="connsiteX1" fmla="*/ 4196 w 10003"/>
              <a:gd name="connsiteY1" fmla="*/ 0 h 10041"/>
              <a:gd name="connsiteX2" fmla="*/ 0 w 10003"/>
              <a:gd name="connsiteY2" fmla="*/ 10041 h 10041"/>
              <a:gd name="connsiteX3" fmla="*/ 9999 w 10003"/>
              <a:gd name="connsiteY3" fmla="*/ 9934 h 10041"/>
              <a:gd name="connsiteX4" fmla="*/ 9999 w 10003"/>
              <a:gd name="connsiteY4" fmla="*/ 41 h 10041"/>
              <a:gd name="connsiteX0" fmla="*/ 9999 w 10003"/>
              <a:gd name="connsiteY0" fmla="*/ 41 h 10041"/>
              <a:gd name="connsiteX1" fmla="*/ 4196 w 10003"/>
              <a:gd name="connsiteY1" fmla="*/ 0 h 10041"/>
              <a:gd name="connsiteX2" fmla="*/ 0 w 10003"/>
              <a:gd name="connsiteY2" fmla="*/ 10041 h 10041"/>
              <a:gd name="connsiteX3" fmla="*/ 9999 w 10003"/>
              <a:gd name="connsiteY3" fmla="*/ 9934 h 10041"/>
              <a:gd name="connsiteX4" fmla="*/ 9999 w 10003"/>
              <a:gd name="connsiteY4" fmla="*/ 41 h 10041"/>
              <a:gd name="connsiteX0" fmla="*/ 9999 w 10003"/>
              <a:gd name="connsiteY0" fmla="*/ 156 h 10156"/>
              <a:gd name="connsiteX1" fmla="*/ 6105 w 10003"/>
              <a:gd name="connsiteY1" fmla="*/ 0 h 10156"/>
              <a:gd name="connsiteX2" fmla="*/ 0 w 10003"/>
              <a:gd name="connsiteY2" fmla="*/ 10156 h 10156"/>
              <a:gd name="connsiteX3" fmla="*/ 9999 w 10003"/>
              <a:gd name="connsiteY3" fmla="*/ 10049 h 10156"/>
              <a:gd name="connsiteX4" fmla="*/ 9999 w 10003"/>
              <a:gd name="connsiteY4" fmla="*/ 156 h 10156"/>
              <a:gd name="connsiteX0" fmla="*/ 9999 w 10003"/>
              <a:gd name="connsiteY0" fmla="*/ 156 h 10156"/>
              <a:gd name="connsiteX1" fmla="*/ 6105 w 10003"/>
              <a:gd name="connsiteY1" fmla="*/ 0 h 10156"/>
              <a:gd name="connsiteX2" fmla="*/ 0 w 10003"/>
              <a:gd name="connsiteY2" fmla="*/ 10156 h 10156"/>
              <a:gd name="connsiteX3" fmla="*/ 9999 w 10003"/>
              <a:gd name="connsiteY3" fmla="*/ 10049 h 10156"/>
              <a:gd name="connsiteX4" fmla="*/ 9999 w 10003"/>
              <a:gd name="connsiteY4" fmla="*/ 156 h 10156"/>
              <a:gd name="connsiteX0" fmla="*/ 9999 w 10003"/>
              <a:gd name="connsiteY0" fmla="*/ 156 h 10156"/>
              <a:gd name="connsiteX1" fmla="*/ 6105 w 10003"/>
              <a:gd name="connsiteY1" fmla="*/ 0 h 10156"/>
              <a:gd name="connsiteX2" fmla="*/ 0 w 10003"/>
              <a:gd name="connsiteY2" fmla="*/ 10156 h 10156"/>
              <a:gd name="connsiteX3" fmla="*/ 9999 w 10003"/>
              <a:gd name="connsiteY3" fmla="*/ 10049 h 10156"/>
              <a:gd name="connsiteX4" fmla="*/ 9999 w 10003"/>
              <a:gd name="connsiteY4" fmla="*/ 156 h 10156"/>
              <a:gd name="connsiteX0" fmla="*/ 9999 w 10192"/>
              <a:gd name="connsiteY0" fmla="*/ 10049 h 10156"/>
              <a:gd name="connsiteX1" fmla="*/ 6105 w 10192"/>
              <a:gd name="connsiteY1" fmla="*/ 0 h 10156"/>
              <a:gd name="connsiteX2" fmla="*/ 0 w 10192"/>
              <a:gd name="connsiteY2" fmla="*/ 10156 h 10156"/>
              <a:gd name="connsiteX3" fmla="*/ 9999 w 10192"/>
              <a:gd name="connsiteY3" fmla="*/ 10049 h 10156"/>
              <a:gd name="connsiteX0" fmla="*/ 6387 w 7252"/>
              <a:gd name="connsiteY0" fmla="*/ 10020 h 10156"/>
              <a:gd name="connsiteX1" fmla="*/ 6105 w 7252"/>
              <a:gd name="connsiteY1" fmla="*/ 0 h 10156"/>
              <a:gd name="connsiteX2" fmla="*/ 0 w 7252"/>
              <a:gd name="connsiteY2" fmla="*/ 10156 h 10156"/>
              <a:gd name="connsiteX3" fmla="*/ 6387 w 7252"/>
              <a:gd name="connsiteY3" fmla="*/ 10020 h 10156"/>
              <a:gd name="connsiteX0" fmla="*/ 8807 w 9528"/>
              <a:gd name="connsiteY0" fmla="*/ 9866 h 10000"/>
              <a:gd name="connsiteX1" fmla="*/ 8418 w 9528"/>
              <a:gd name="connsiteY1" fmla="*/ 0 h 10000"/>
              <a:gd name="connsiteX2" fmla="*/ 0 w 9528"/>
              <a:gd name="connsiteY2" fmla="*/ 10000 h 10000"/>
              <a:gd name="connsiteX3" fmla="*/ 8807 w 9528"/>
              <a:gd name="connsiteY3" fmla="*/ 9866 h 10000"/>
              <a:gd name="connsiteX0" fmla="*/ 9243 w 9243"/>
              <a:gd name="connsiteY0" fmla="*/ 9866 h 10000"/>
              <a:gd name="connsiteX1" fmla="*/ 8835 w 9243"/>
              <a:gd name="connsiteY1" fmla="*/ 0 h 10000"/>
              <a:gd name="connsiteX2" fmla="*/ 0 w 9243"/>
              <a:gd name="connsiteY2" fmla="*/ 10000 h 10000"/>
              <a:gd name="connsiteX3" fmla="*/ 9243 w 9243"/>
              <a:gd name="connsiteY3" fmla="*/ 9866 h 10000"/>
              <a:gd name="connsiteX0" fmla="*/ 10000 w 10000"/>
              <a:gd name="connsiteY0" fmla="*/ 9866 h 10000"/>
              <a:gd name="connsiteX1" fmla="*/ 9559 w 10000"/>
              <a:gd name="connsiteY1" fmla="*/ 0 h 10000"/>
              <a:gd name="connsiteX2" fmla="*/ 0 w 10000"/>
              <a:gd name="connsiteY2" fmla="*/ 10000 h 10000"/>
              <a:gd name="connsiteX3" fmla="*/ 10000 w 10000"/>
              <a:gd name="connsiteY3" fmla="*/ 9866 h 10000"/>
              <a:gd name="connsiteX0" fmla="*/ 0 w 9559"/>
              <a:gd name="connsiteY0" fmla="*/ 10000 h 10000"/>
              <a:gd name="connsiteX1" fmla="*/ 9559 w 9559"/>
              <a:gd name="connsiteY1" fmla="*/ 0 h 10000"/>
              <a:gd name="connsiteX2" fmla="*/ 0 w 9559"/>
              <a:gd name="connsiteY2" fmla="*/ 10000 h 10000"/>
              <a:gd name="connsiteX0" fmla="*/ 0 w 16437"/>
              <a:gd name="connsiteY0" fmla="*/ 9858 h 9858"/>
              <a:gd name="connsiteX1" fmla="*/ 16437 w 16437"/>
              <a:gd name="connsiteY1" fmla="*/ 0 h 9858"/>
              <a:gd name="connsiteX2" fmla="*/ 0 w 16437"/>
              <a:gd name="connsiteY2" fmla="*/ 9858 h 9858"/>
              <a:gd name="connsiteX0" fmla="*/ 0 w 10138"/>
              <a:gd name="connsiteY0" fmla="*/ 9655 h 9655"/>
              <a:gd name="connsiteX1" fmla="*/ 10138 w 10138"/>
              <a:gd name="connsiteY1" fmla="*/ 0 h 9655"/>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4785 w 10000"/>
              <a:gd name="connsiteY1" fmla="*/ 2142 h 10000"/>
              <a:gd name="connsiteX2" fmla="*/ 10000 w 10000"/>
              <a:gd name="connsiteY2" fmla="*/ 0 h 10000"/>
              <a:gd name="connsiteX0" fmla="*/ 0 w 10000"/>
              <a:gd name="connsiteY0" fmla="*/ 10000 h 10000"/>
              <a:gd name="connsiteX1" fmla="*/ 3786 w 10000"/>
              <a:gd name="connsiteY1" fmla="*/ 2738 h 10000"/>
              <a:gd name="connsiteX2" fmla="*/ 10000 w 10000"/>
              <a:gd name="connsiteY2" fmla="*/ 0 h 10000"/>
              <a:gd name="connsiteX0" fmla="*/ 0 w 10000"/>
              <a:gd name="connsiteY0" fmla="*/ 10000 h 10000"/>
              <a:gd name="connsiteX1" fmla="*/ 3786 w 10000"/>
              <a:gd name="connsiteY1" fmla="*/ 2738 h 10000"/>
              <a:gd name="connsiteX2" fmla="*/ 10000 w 10000"/>
              <a:gd name="connsiteY2" fmla="*/ 0 h 10000"/>
              <a:gd name="connsiteX0" fmla="*/ 0 w 10000"/>
              <a:gd name="connsiteY0" fmla="*/ 10000 h 10000"/>
              <a:gd name="connsiteX1" fmla="*/ 3786 w 10000"/>
              <a:gd name="connsiteY1" fmla="*/ 2738 h 10000"/>
              <a:gd name="connsiteX2" fmla="*/ 10000 w 10000"/>
              <a:gd name="connsiteY2" fmla="*/ 0 h 10000"/>
              <a:gd name="connsiteX0" fmla="*/ 0 w 9774"/>
              <a:gd name="connsiteY0" fmla="*/ 10199 h 10199"/>
              <a:gd name="connsiteX1" fmla="*/ 3786 w 9774"/>
              <a:gd name="connsiteY1" fmla="*/ 2937 h 10199"/>
              <a:gd name="connsiteX2" fmla="*/ 9774 w 9774"/>
              <a:gd name="connsiteY2" fmla="*/ 0 h 10199"/>
              <a:gd name="connsiteX0" fmla="*/ 0 w 10000"/>
              <a:gd name="connsiteY0" fmla="*/ 10000 h 10000"/>
              <a:gd name="connsiteX1" fmla="*/ 3874 w 10000"/>
              <a:gd name="connsiteY1" fmla="*/ 2880 h 10000"/>
              <a:gd name="connsiteX2" fmla="*/ 10000 w 10000"/>
              <a:gd name="connsiteY2" fmla="*/ 0 h 10000"/>
              <a:gd name="connsiteX0" fmla="*/ 0 w 10000"/>
              <a:gd name="connsiteY0" fmla="*/ 10000 h 10000"/>
              <a:gd name="connsiteX1" fmla="*/ 3874 w 10000"/>
              <a:gd name="connsiteY1" fmla="*/ 2880 h 10000"/>
              <a:gd name="connsiteX2" fmla="*/ 10000 w 10000"/>
              <a:gd name="connsiteY2" fmla="*/ 0 h 10000"/>
              <a:gd name="connsiteX0" fmla="*/ 0 w 10000"/>
              <a:gd name="connsiteY0" fmla="*/ 10000 h 10000"/>
              <a:gd name="connsiteX1" fmla="*/ 4843 w 10000"/>
              <a:gd name="connsiteY1" fmla="*/ 1858 h 10000"/>
              <a:gd name="connsiteX2" fmla="*/ 10000 w 10000"/>
              <a:gd name="connsiteY2" fmla="*/ 0 h 10000"/>
              <a:gd name="connsiteX0" fmla="*/ 0 w 10000"/>
              <a:gd name="connsiteY0" fmla="*/ 10000 h 10000"/>
              <a:gd name="connsiteX1" fmla="*/ 4843 w 10000"/>
              <a:gd name="connsiteY1" fmla="*/ 1858 h 10000"/>
              <a:gd name="connsiteX2" fmla="*/ 10000 w 10000"/>
              <a:gd name="connsiteY2" fmla="*/ 0 h 10000"/>
              <a:gd name="connsiteX0" fmla="*/ 0 w 10000"/>
              <a:gd name="connsiteY0" fmla="*/ 10000 h 10000"/>
              <a:gd name="connsiteX1" fmla="*/ 4843 w 10000"/>
              <a:gd name="connsiteY1" fmla="*/ 1858 h 10000"/>
              <a:gd name="connsiteX2" fmla="*/ 10000 w 10000"/>
              <a:gd name="connsiteY2" fmla="*/ 0 h 10000"/>
              <a:gd name="connsiteX0" fmla="*/ 0 w 10000"/>
              <a:gd name="connsiteY0" fmla="*/ 10000 h 10000"/>
              <a:gd name="connsiteX1" fmla="*/ 4843 w 10000"/>
              <a:gd name="connsiteY1" fmla="*/ 1858 h 10000"/>
              <a:gd name="connsiteX2" fmla="*/ 10000 w 10000"/>
              <a:gd name="connsiteY2" fmla="*/ 0 h 10000"/>
              <a:gd name="connsiteX0" fmla="*/ 0 w 10000"/>
              <a:gd name="connsiteY0" fmla="*/ 10000 h 10000"/>
              <a:gd name="connsiteX1" fmla="*/ 4930 w 10000"/>
              <a:gd name="connsiteY1" fmla="*/ 2223 h 10000"/>
              <a:gd name="connsiteX2" fmla="*/ 10000 w 10000"/>
              <a:gd name="connsiteY2" fmla="*/ 0 h 10000"/>
              <a:gd name="connsiteX0" fmla="*/ 0 w 10000"/>
              <a:gd name="connsiteY0" fmla="*/ 10188 h 10188"/>
              <a:gd name="connsiteX1" fmla="*/ 4005 w 10000"/>
              <a:gd name="connsiteY1" fmla="*/ 1061 h 10188"/>
              <a:gd name="connsiteX2" fmla="*/ 10000 w 10000"/>
              <a:gd name="connsiteY2" fmla="*/ 188 h 10188"/>
              <a:gd name="connsiteX0" fmla="*/ 0 w 10000"/>
              <a:gd name="connsiteY0" fmla="*/ 10532 h 10532"/>
              <a:gd name="connsiteX1" fmla="*/ 3210 w 10000"/>
              <a:gd name="connsiteY1" fmla="*/ 825 h 10532"/>
              <a:gd name="connsiteX2" fmla="*/ 10000 w 10000"/>
              <a:gd name="connsiteY2" fmla="*/ 532 h 10532"/>
              <a:gd name="connsiteX0" fmla="*/ 0 w 10000"/>
              <a:gd name="connsiteY0" fmla="*/ 10532 h 10532"/>
              <a:gd name="connsiteX1" fmla="*/ 3210 w 10000"/>
              <a:gd name="connsiteY1" fmla="*/ 825 h 10532"/>
              <a:gd name="connsiteX2" fmla="*/ 10000 w 10000"/>
              <a:gd name="connsiteY2" fmla="*/ 532 h 10532"/>
              <a:gd name="connsiteX0" fmla="*/ 0 w 10014"/>
              <a:gd name="connsiteY0" fmla="*/ 11061 h 11061"/>
              <a:gd name="connsiteX1" fmla="*/ 3210 w 10014"/>
              <a:gd name="connsiteY1" fmla="*/ 1354 h 11061"/>
              <a:gd name="connsiteX2" fmla="*/ 10014 w 10014"/>
              <a:gd name="connsiteY2" fmla="*/ 79 h 11061"/>
              <a:gd name="connsiteX0" fmla="*/ 0 w 10014"/>
              <a:gd name="connsiteY0" fmla="*/ 10982 h 10982"/>
              <a:gd name="connsiteX1" fmla="*/ 3156 w 10014"/>
              <a:gd name="connsiteY1" fmla="*/ 2521 h 10982"/>
              <a:gd name="connsiteX2" fmla="*/ 10014 w 10014"/>
              <a:gd name="connsiteY2" fmla="*/ 0 h 10982"/>
              <a:gd name="connsiteX0" fmla="*/ 0 w 10014"/>
              <a:gd name="connsiteY0" fmla="*/ 11019 h 11019"/>
              <a:gd name="connsiteX1" fmla="*/ 3029 w 10014"/>
              <a:gd name="connsiteY1" fmla="*/ 1463 h 11019"/>
              <a:gd name="connsiteX2" fmla="*/ 10014 w 10014"/>
              <a:gd name="connsiteY2" fmla="*/ 37 h 11019"/>
              <a:gd name="connsiteX0" fmla="*/ 0 w 10050"/>
              <a:gd name="connsiteY0" fmla="*/ 12228 h 12228"/>
              <a:gd name="connsiteX1" fmla="*/ 3029 w 10050"/>
              <a:gd name="connsiteY1" fmla="*/ 2672 h 12228"/>
              <a:gd name="connsiteX2" fmla="*/ 10050 w 10050"/>
              <a:gd name="connsiteY2" fmla="*/ 0 h 12228"/>
              <a:gd name="connsiteX0" fmla="*/ 0 w 9941"/>
              <a:gd name="connsiteY0" fmla="*/ 13285 h 13285"/>
              <a:gd name="connsiteX1" fmla="*/ 3029 w 9941"/>
              <a:gd name="connsiteY1" fmla="*/ 3729 h 13285"/>
              <a:gd name="connsiteX2" fmla="*/ 9941 w 9941"/>
              <a:gd name="connsiteY2" fmla="*/ 0 h 13285"/>
            </a:gdLst>
            <a:ahLst/>
            <a:cxnLst>
              <a:cxn ang="0">
                <a:pos x="connsiteX0" y="connsiteY0"/>
              </a:cxn>
              <a:cxn ang="0">
                <a:pos x="connsiteX1" y="connsiteY1"/>
              </a:cxn>
              <a:cxn ang="0">
                <a:pos x="connsiteX2" y="connsiteY2"/>
              </a:cxn>
            </a:cxnLst>
            <a:rect l="l" t="t" r="r" b="b"/>
            <a:pathLst>
              <a:path w="9941" h="13285">
                <a:moveTo>
                  <a:pt x="0" y="13285"/>
                </a:moveTo>
                <a:cubicBezTo>
                  <a:pt x="540" y="8938"/>
                  <a:pt x="1360" y="5559"/>
                  <a:pt x="3029" y="3729"/>
                </a:cubicBezTo>
                <a:cubicBezTo>
                  <a:pt x="4698" y="1899"/>
                  <a:pt x="8341" y="0"/>
                  <a:pt x="9941" y="0"/>
                </a:cubicBezTo>
              </a:path>
            </a:pathLst>
          </a:custGeom>
          <a:noFill/>
          <a:ln w="25400" cap="sq" cmpd="sng">
            <a:solidFill>
              <a:schemeClr val="tx1"/>
            </a:solidFill>
            <a:prstDash val="solid"/>
            <a:round/>
            <a:headEnd type="none" w="sm" len="sm"/>
            <a:tailEnd type="none" w="sm" len="sm"/>
          </a:ln>
        </p:spPr>
        <p:txBody>
          <a:bodyPr wrap="none" anchor="ctr"/>
          <a:lstStyle/>
          <a:p>
            <a:endParaRPr lang="en-US" dirty="0">
              <a:solidFill>
                <a:prstClr val="black"/>
              </a:solidFill>
            </a:endParaRPr>
          </a:p>
        </p:txBody>
      </p:sp>
      <p:sp>
        <p:nvSpPr>
          <p:cNvPr id="22" name="Left Arrow 21"/>
          <p:cNvSpPr/>
          <p:nvPr/>
        </p:nvSpPr>
        <p:spPr>
          <a:xfrm rot="10800000" flipV="1">
            <a:off x="5231369" y="1817828"/>
            <a:ext cx="2069068" cy="722475"/>
          </a:xfrm>
          <a:prstGeom prst="leftArrow">
            <a:avLst>
              <a:gd name="adj1" fmla="val 57543"/>
              <a:gd name="adj2" fmla="val 69371"/>
            </a:avLst>
          </a:prstGeom>
          <a:solidFill>
            <a:schemeClr val="tx1">
              <a:lumMod val="75000"/>
              <a:lumOff val="2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dirty="0" smtClean="0">
                <a:solidFill>
                  <a:prstClr val="white"/>
                </a:solidFill>
              </a:rPr>
              <a:t>Meets or Exceeds Design Criteria</a:t>
            </a:r>
            <a:endParaRPr lang="en-US" b="1" dirty="0">
              <a:solidFill>
                <a:prstClr val="white"/>
              </a:solidFill>
            </a:endParaRPr>
          </a:p>
        </p:txBody>
      </p:sp>
      <p:cxnSp>
        <p:nvCxnSpPr>
          <p:cNvPr id="7" name="Straight Arrow Connector 6"/>
          <p:cNvCxnSpPr/>
          <p:nvPr/>
        </p:nvCxnSpPr>
        <p:spPr>
          <a:xfrm>
            <a:off x="5231369" y="3222956"/>
            <a:ext cx="0" cy="1091036"/>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124200" y="4310207"/>
            <a:ext cx="2111487" cy="0"/>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Left Arrow 32"/>
          <p:cNvSpPr/>
          <p:nvPr/>
        </p:nvSpPr>
        <p:spPr>
          <a:xfrm rot="10800000" flipH="1" flipV="1">
            <a:off x="5254859" y="3332702"/>
            <a:ext cx="2993121" cy="706607"/>
          </a:xfrm>
          <a:prstGeom prst="leftArrow">
            <a:avLst>
              <a:gd name="adj1" fmla="val 75804"/>
              <a:gd name="adj2" fmla="val 87938"/>
            </a:avLst>
          </a:prstGeom>
          <a:solidFill>
            <a:schemeClr val="tx1">
              <a:lumMod val="75000"/>
              <a:lumOff val="2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b="1" dirty="0">
                <a:solidFill>
                  <a:prstClr val="white"/>
                </a:solidFill>
              </a:rPr>
              <a:t>Same Cost, </a:t>
            </a:r>
            <a:endParaRPr lang="en-US" b="1" dirty="0" smtClean="0">
              <a:solidFill>
                <a:prstClr val="white"/>
              </a:solidFill>
            </a:endParaRPr>
          </a:p>
          <a:p>
            <a:pPr algn="ctr"/>
            <a:r>
              <a:rPr lang="en-US" b="1" dirty="0" smtClean="0">
                <a:solidFill>
                  <a:prstClr val="white"/>
                </a:solidFill>
              </a:rPr>
              <a:t>Better </a:t>
            </a:r>
            <a:r>
              <a:rPr lang="en-US" b="1" dirty="0">
                <a:solidFill>
                  <a:prstClr val="white"/>
                </a:solidFill>
              </a:rPr>
              <a:t>Value</a:t>
            </a:r>
          </a:p>
        </p:txBody>
      </p:sp>
      <p:sp>
        <p:nvSpPr>
          <p:cNvPr id="31" name="Left Arrow 30"/>
          <p:cNvSpPr/>
          <p:nvPr/>
        </p:nvSpPr>
        <p:spPr>
          <a:xfrm rot="16200000" flipH="1">
            <a:off x="3533671" y="4438669"/>
            <a:ext cx="1688040" cy="1455418"/>
          </a:xfrm>
          <a:prstGeom prst="leftArrow">
            <a:avLst>
              <a:gd name="adj1" fmla="val 58745"/>
              <a:gd name="adj2" fmla="val 61475"/>
            </a:avLst>
          </a:prstGeom>
          <a:solidFill>
            <a:schemeClr val="tx1">
              <a:lumMod val="75000"/>
              <a:lumOff val="2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fontScale="92500" lnSpcReduction="10000"/>
          </a:bodyPr>
          <a:lstStyle/>
          <a:p>
            <a:pPr algn="ctr"/>
            <a:r>
              <a:rPr lang="en-US" b="1" dirty="0">
                <a:solidFill>
                  <a:prstClr val="white"/>
                </a:solidFill>
              </a:rPr>
              <a:t>Same Value, Lower Cost</a:t>
            </a:r>
          </a:p>
        </p:txBody>
      </p:sp>
      <p:sp>
        <p:nvSpPr>
          <p:cNvPr id="23" name="Rectangle 22"/>
          <p:cNvSpPr/>
          <p:nvPr/>
        </p:nvSpPr>
        <p:spPr>
          <a:xfrm rot="20467226">
            <a:off x="2367676" y="4847911"/>
            <a:ext cx="2152245" cy="102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40" tIns="45720" rIns="91440" bIns="45720" numCol="1" spcCol="0" rtlCol="0" fromWordArt="0" anchor="ctr" anchorCtr="0" forceAA="0" compatLnSpc="1">
            <a:prstTxWarp prst="textArchUp">
              <a:avLst>
                <a:gd name="adj" fmla="val 14541251"/>
              </a:avLst>
            </a:prstTxWarp>
            <a:noAutofit/>
          </a:bodyPr>
          <a:lstStyle/>
          <a:p>
            <a:pPr algn="ctr"/>
            <a:r>
              <a:rPr lang="en-US" dirty="0" smtClean="0">
                <a:solidFill>
                  <a:prstClr val="black"/>
                </a:solidFill>
              </a:rPr>
              <a:t>Option A</a:t>
            </a:r>
            <a:endParaRPr lang="en-US" dirty="0">
              <a:solidFill>
                <a:prstClr val="black"/>
              </a:solidFill>
            </a:endParaRPr>
          </a:p>
        </p:txBody>
      </p:sp>
      <p:sp>
        <p:nvSpPr>
          <p:cNvPr id="25" name="Rectangle 24"/>
          <p:cNvSpPr/>
          <p:nvPr/>
        </p:nvSpPr>
        <p:spPr>
          <a:xfrm rot="19826479">
            <a:off x="2854698" y="3618668"/>
            <a:ext cx="2152245" cy="102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40" tIns="45720" rIns="91440" bIns="45720" numCol="1" spcCol="0" rtlCol="0" fromWordArt="0" anchor="ctr" anchorCtr="0" forceAA="0" compatLnSpc="1">
            <a:prstTxWarp prst="textArchUp">
              <a:avLst>
                <a:gd name="adj" fmla="val 14541251"/>
              </a:avLst>
            </a:prstTxWarp>
            <a:noAutofit/>
          </a:bodyPr>
          <a:lstStyle/>
          <a:p>
            <a:pPr algn="ctr"/>
            <a:r>
              <a:rPr lang="en-US" dirty="0" smtClean="0">
                <a:solidFill>
                  <a:prstClr val="black"/>
                </a:solidFill>
              </a:rPr>
              <a:t>Option B</a:t>
            </a:r>
            <a:endParaRPr lang="en-US" dirty="0">
              <a:solidFill>
                <a:prstClr val="black"/>
              </a:solidFill>
            </a:endParaRPr>
          </a:p>
        </p:txBody>
      </p:sp>
      <p:sp>
        <p:nvSpPr>
          <p:cNvPr id="3" name="5-Point Star 2"/>
          <p:cNvSpPr/>
          <p:nvPr/>
        </p:nvSpPr>
        <p:spPr>
          <a:xfrm>
            <a:off x="5125137" y="4186299"/>
            <a:ext cx="228600" cy="228600"/>
          </a:xfrm>
          <a:prstGeom prst="star5">
            <a:avLst/>
          </a:prstGeom>
          <a:solidFill>
            <a:srgbClr val="F9FE00"/>
          </a:solidFill>
          <a:ln>
            <a:solidFill>
              <a:srgbClr val="FFFE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6" name="TextBox 25"/>
          <p:cNvSpPr txBox="1"/>
          <p:nvPr/>
        </p:nvSpPr>
        <p:spPr>
          <a:xfrm>
            <a:off x="152400" y="152400"/>
            <a:ext cx="8820150" cy="2492990"/>
          </a:xfrm>
          <a:prstGeom prst="rect">
            <a:avLst/>
          </a:prstGeom>
          <a:solidFill>
            <a:schemeClr val="tx1"/>
          </a:solidFill>
        </p:spPr>
        <p:txBody>
          <a:bodyPr wrap="square" rtlCol="0" anchor="ctr" anchorCtr="1">
            <a:noAutofit/>
          </a:bodyPr>
          <a:lstStyle/>
          <a:p>
            <a:pPr algn="ctr"/>
            <a:r>
              <a:rPr lang="en-US" sz="4400" dirty="0" smtClean="0">
                <a:solidFill>
                  <a:schemeClr val="bg1"/>
                </a:solidFill>
              </a:rPr>
              <a:t>Which One Would You Choose?</a:t>
            </a:r>
            <a:endParaRPr lang="en-US" sz="4400" dirty="0">
              <a:solidFill>
                <a:schemeClr val="bg1"/>
              </a:solidFill>
            </a:endParaRPr>
          </a:p>
        </p:txBody>
      </p:sp>
    </p:spTree>
    <p:extLst>
      <p:ext uri="{BB962C8B-B14F-4D97-AF65-F5344CB8AC3E}">
        <p14:creationId xmlns:p14="http://schemas.microsoft.com/office/powerpoint/2010/main" val="1248336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9880"/>
                                        </p:tgtEl>
                                        <p:attrNameLst>
                                          <p:attrName>style.visibility</p:attrName>
                                        </p:attrNameLst>
                                      </p:cBhvr>
                                      <p:to>
                                        <p:strVal val="visible"/>
                                      </p:to>
                                    </p:set>
                                    <p:animEffect transition="in" filter="fade">
                                      <p:cBhvr>
                                        <p:cTn id="13" dur="500"/>
                                        <p:tgtEl>
                                          <p:spTgt spid="7988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childTnLst>
                                    <p:set>
                                      <p:cBhvr rctx="PPT">
                                        <p:cTn id="17" dur="indefinite"/>
                                        <p:tgtEl>
                                          <p:spTgt spid="22"/>
                                        </p:tgtEl>
                                        <p:attrNameLst>
                                          <p:attrName>style.opacity</p:attrName>
                                        </p:attrNameLst>
                                      </p:cBhvr>
                                      <p:to>
                                        <p:strVal val="0.25"/>
                                      </p:to>
                                    </p:set>
                                    <p:animEffect filter="image" prLst="opacity: 0.25">
                                      <p:cBhvr rctx="IE">
                                        <p:cTn id="18" dur="indefinite"/>
                                        <p:tgtEl>
                                          <p:spTgt spid="22"/>
                                        </p:tgtEl>
                                      </p:cBhvr>
                                    </p:animEffect>
                                  </p:childTnLst>
                                </p:cTn>
                              </p:par>
                              <p:par>
                                <p:cTn id="19" presetID="9" presetClass="emph" presetSubtype="0" grpId="1" nodeType="withEffect">
                                  <p:stCondLst>
                                    <p:cond delay="0"/>
                                  </p:stCondLst>
                                  <p:childTnLst>
                                    <p:set>
                                      <p:cBhvr rctx="PPT">
                                        <p:cTn id="20" dur="indefinite"/>
                                        <p:tgtEl>
                                          <p:spTgt spid="27"/>
                                        </p:tgtEl>
                                        <p:attrNameLst>
                                          <p:attrName>style.opacity</p:attrName>
                                        </p:attrNameLst>
                                      </p:cBhvr>
                                      <p:to>
                                        <p:strVal val="0.25"/>
                                      </p:to>
                                    </p:set>
                                    <p:animEffect filter="image" prLst="opacity: 0.25">
                                      <p:cBhvr rctx="IE">
                                        <p:cTn id="21" dur="indefinite"/>
                                        <p:tgtEl>
                                          <p:spTgt spid="27"/>
                                        </p:tgtEl>
                                      </p:cBhvr>
                                    </p:animEffect>
                                  </p:childTnLst>
                                </p:cTn>
                              </p:par>
                              <p:par>
                                <p:cTn id="22" presetID="10" presetClass="exit" presetSubtype="0" fill="hold" nodeType="withEffect">
                                  <p:stCondLst>
                                    <p:cond delay="0"/>
                                  </p:stCondLst>
                                  <p:childTnLst>
                                    <p:animEffect transition="out" filter="fade">
                                      <p:cBhvr>
                                        <p:cTn id="23" dur="500"/>
                                        <p:tgtEl>
                                          <p:spTgt spid="35">
                                            <p:txEl>
                                              <p:pRg st="0" end="0"/>
                                            </p:txEl>
                                          </p:spTgt>
                                        </p:tgtEl>
                                      </p:cBhvr>
                                    </p:animEffect>
                                    <p:set>
                                      <p:cBhvr>
                                        <p:cTn id="24" dur="1" fill="hold">
                                          <p:stCondLst>
                                            <p:cond delay="499"/>
                                          </p:stCondLst>
                                        </p:cTn>
                                        <p:tgtEl>
                                          <p:spTgt spid="35">
                                            <p:txEl>
                                              <p:pRg st="0" end="0"/>
                                            </p:txEl>
                                          </p:spTgt>
                                        </p:tgtEl>
                                        <p:attrNameLst>
                                          <p:attrName>style.visibility</p:attrName>
                                        </p:attrNameLst>
                                      </p:cBhvr>
                                      <p:to>
                                        <p:strVal val="hidden"/>
                                      </p:to>
                                    </p:se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14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childTnLst>
                          </p:cTn>
                        </p:par>
                        <p:par>
                          <p:cTn id="32" fill="hold">
                            <p:stCondLst>
                              <p:cond delay="19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14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par>
                                <p:cTn id="48" presetID="22" presetClass="entr" presetSubtype="2"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right)">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2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0" grpId="0" animBg="1"/>
      <p:bldP spid="27" grpId="0" animBg="1"/>
      <p:bldP spid="27" grpId="1" animBg="1"/>
      <p:bldP spid="41" grpId="0" animBg="1"/>
      <p:bldP spid="42" grpId="0" animBg="1"/>
      <p:bldP spid="22" grpId="0" animBg="1"/>
      <p:bldP spid="22" grpId="1" animBg="1"/>
      <p:bldP spid="33" grpId="0" animBg="1"/>
      <p:bldP spid="31" grpId="0" animBg="1"/>
      <p:bldP spid="25" grpId="0"/>
      <p:bldP spid="3"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109441" y="1624541"/>
            <a:ext cx="3883489" cy="5054440"/>
            <a:chOff x="5200528" y="1026842"/>
            <a:chExt cx="3883489" cy="5054440"/>
          </a:xfrm>
        </p:grpSpPr>
        <p:pic>
          <p:nvPicPr>
            <p:cNvPr id="128" name="Picture 127"/>
            <p:cNvPicPr>
              <a:picLocks noChangeAspect="1"/>
            </p:cNvPicPr>
            <p:nvPr/>
          </p:nvPicPr>
          <p:blipFill rotWithShape="1">
            <a:blip r:embed="rId2"/>
            <a:srcRect l="77146"/>
            <a:stretch/>
          </p:blipFill>
          <p:spPr>
            <a:xfrm>
              <a:off x="5631543" y="1026842"/>
              <a:ext cx="3452474" cy="5054440"/>
            </a:xfrm>
            <a:prstGeom prst="rect">
              <a:avLst/>
            </a:prstGeom>
          </p:spPr>
        </p:pic>
        <p:pic>
          <p:nvPicPr>
            <p:cNvPr id="24" name="Picture 4" descr="C:\Users\GEORGE~1.MER\AppData\Local\Temp\1\SNAGHTML5d2d27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528" y="3522725"/>
              <a:ext cx="493083" cy="4930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GEORGE~1.MER\AppData\Local\Temp\1\SNAGHTML5d312c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712" y="4479740"/>
              <a:ext cx="474899" cy="4749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GEORGE~1.MER\AppData\Local\Temp\1\SNAGHTML5d32ea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3608" y="5445040"/>
              <a:ext cx="451575" cy="45157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5550155" y="3994042"/>
            <a:ext cx="3435659" cy="266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11313" y="3990095"/>
            <a:ext cx="2574501" cy="2665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926933" y="3997989"/>
            <a:ext cx="2058881" cy="2665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29477" y="280657"/>
            <a:ext cx="8229600" cy="914400"/>
          </a:xfrm>
        </p:spPr>
        <p:txBody>
          <a:bodyPr>
            <a:noAutofit/>
          </a:bodyPr>
          <a:lstStyle/>
          <a:p>
            <a:r>
              <a:rPr lang="en-US" sz="3200" dirty="0" smtClean="0"/>
              <a:t>Interactive Exercise:</a:t>
            </a:r>
            <a:br>
              <a:rPr lang="en-US" sz="3200" dirty="0" smtClean="0"/>
            </a:br>
            <a:r>
              <a:rPr lang="en-US" sz="3200" dirty="0" smtClean="0"/>
              <a:t>Expanding Freeway Capacity</a:t>
            </a:r>
            <a:endParaRPr lang="en-US" sz="3200" dirty="0"/>
          </a:p>
        </p:txBody>
      </p:sp>
      <p:pic>
        <p:nvPicPr>
          <p:cNvPr id="8" name="Picture 7"/>
          <p:cNvPicPr>
            <a:picLocks noChangeAspect="1"/>
          </p:cNvPicPr>
          <p:nvPr/>
        </p:nvPicPr>
        <p:blipFill>
          <a:blip r:embed="rId6"/>
          <a:stretch>
            <a:fillRect/>
          </a:stretch>
        </p:blipFill>
        <p:spPr>
          <a:xfrm>
            <a:off x="310098" y="1433682"/>
            <a:ext cx="3719101" cy="1230535"/>
          </a:xfrm>
          <a:prstGeom prst="rect">
            <a:avLst/>
          </a:prstGeom>
        </p:spPr>
      </p:pic>
      <p:pic>
        <p:nvPicPr>
          <p:cNvPr id="9" name="Picture 8"/>
          <p:cNvPicPr>
            <a:picLocks noChangeAspect="1"/>
          </p:cNvPicPr>
          <p:nvPr/>
        </p:nvPicPr>
        <p:blipFill>
          <a:blip r:embed="rId7"/>
          <a:stretch>
            <a:fillRect/>
          </a:stretch>
        </p:blipFill>
        <p:spPr>
          <a:xfrm>
            <a:off x="64990" y="3225351"/>
            <a:ext cx="4035667" cy="1338104"/>
          </a:xfrm>
          <a:prstGeom prst="rect">
            <a:avLst/>
          </a:prstGeom>
        </p:spPr>
      </p:pic>
      <p:pic>
        <p:nvPicPr>
          <p:cNvPr id="14" name="Picture 13"/>
          <p:cNvPicPr>
            <a:picLocks noChangeAspect="1"/>
          </p:cNvPicPr>
          <p:nvPr/>
        </p:nvPicPr>
        <p:blipFill>
          <a:blip r:embed="rId8"/>
          <a:stretch>
            <a:fillRect/>
          </a:stretch>
        </p:blipFill>
        <p:spPr>
          <a:xfrm>
            <a:off x="285970" y="4817389"/>
            <a:ext cx="4584368" cy="1315949"/>
          </a:xfrm>
          <a:prstGeom prst="rect">
            <a:avLst/>
          </a:prstGeom>
        </p:spPr>
      </p:pic>
      <p:pic>
        <p:nvPicPr>
          <p:cNvPr id="17" name="Content Placeholder 6" descr="HSM Cover_catcov.jpg"/>
          <p:cNvPicPr>
            <a:picLocks noGrp="1" noChangeAspect="1"/>
          </p:cNvPicPr>
          <p:nvPr>
            <p:ph sz="quarter" idx="4294967295"/>
          </p:nvPr>
        </p:nvPicPr>
        <p:blipFill>
          <a:blip r:embed="rId9" cstate="print">
            <a:extLst>
              <a:ext uri="{28A0092B-C50C-407E-A947-70E740481C1C}">
                <a14:useLocalDpi xmlns:a14="http://schemas.microsoft.com/office/drawing/2010/main" val="0"/>
              </a:ext>
            </a:extLst>
          </a:blip>
          <a:stretch>
            <a:fillRect/>
          </a:stretch>
        </p:blipFill>
        <p:spPr>
          <a:xfrm>
            <a:off x="8358620" y="0"/>
            <a:ext cx="785380" cy="1071563"/>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305075" y="2657367"/>
            <a:ext cx="3549688" cy="402113"/>
            <a:chOff x="82936" y="2250526"/>
            <a:chExt cx="4314713" cy="493084"/>
          </a:xfrm>
        </p:grpSpPr>
        <p:sp>
          <p:nvSpPr>
            <p:cNvPr id="15" name="TextBox 14"/>
            <p:cNvSpPr txBox="1"/>
            <p:nvPr/>
          </p:nvSpPr>
          <p:spPr>
            <a:xfrm>
              <a:off x="582395" y="2324180"/>
              <a:ext cx="381525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No </a:t>
              </a:r>
              <a:r>
                <a:rPr lang="en-US" dirty="0" smtClean="0"/>
                <a:t>Build</a:t>
              </a:r>
              <a:endParaRPr lang="en-US" dirty="0"/>
            </a:p>
          </p:txBody>
        </p:sp>
        <p:pic>
          <p:nvPicPr>
            <p:cNvPr id="1028" name="Picture 4" descr="C:\Users\GEORGE~1.MER\AppData\Local\Temp\1\SNAGHTML5d2d27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6" y="2250526"/>
              <a:ext cx="493083" cy="4930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93873" y="4343397"/>
            <a:ext cx="3558903" cy="387284"/>
            <a:chOff x="71735" y="3936556"/>
            <a:chExt cx="4325914" cy="474900"/>
          </a:xfrm>
        </p:grpSpPr>
        <p:sp>
          <p:nvSpPr>
            <p:cNvPr id="126" name="TextBox 125"/>
            <p:cNvSpPr txBox="1"/>
            <p:nvPr/>
          </p:nvSpPr>
          <p:spPr>
            <a:xfrm>
              <a:off x="582395" y="3989340"/>
              <a:ext cx="3815254" cy="4151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t>Add </a:t>
              </a:r>
              <a:r>
                <a:rPr lang="en-US" sz="1600" dirty="0" smtClean="0"/>
                <a:t>lane by </a:t>
              </a:r>
              <a:r>
                <a:rPr lang="en-US" sz="1600" dirty="0"/>
                <a:t>reconfiguring </a:t>
              </a:r>
              <a:r>
                <a:rPr lang="en-US" sz="1600" dirty="0" smtClean="0"/>
                <a:t>widths</a:t>
              </a:r>
              <a:endParaRPr lang="en-US" sz="1600" dirty="0"/>
            </a:p>
          </p:txBody>
        </p:sp>
        <p:pic>
          <p:nvPicPr>
            <p:cNvPr id="1030" name="Picture 6" descr="C:\Users\GEORGE~1.MER\AppData\Local\Temp\1\SNAGHTML5d312c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35" y="3936556"/>
              <a:ext cx="474899" cy="4749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05535" y="6077669"/>
            <a:ext cx="3549310" cy="368263"/>
            <a:chOff x="83396" y="5670828"/>
            <a:chExt cx="4314253" cy="451576"/>
          </a:xfrm>
        </p:grpSpPr>
        <p:sp>
          <p:nvSpPr>
            <p:cNvPr id="127" name="TextBox 126"/>
            <p:cNvSpPr txBox="1"/>
            <p:nvPr/>
          </p:nvSpPr>
          <p:spPr>
            <a:xfrm>
              <a:off x="582394" y="5692652"/>
              <a:ext cx="3815255" cy="3774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Construct new lane(s) and shoulders</a:t>
              </a:r>
            </a:p>
          </p:txBody>
        </p:sp>
        <p:pic>
          <p:nvPicPr>
            <p:cNvPr id="1032" name="Picture 8" descr="C:\Users\GEORGE~1.MER\AppData\Local\Temp\1\SNAGHTML5d32ea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96" y="5670828"/>
              <a:ext cx="451575" cy="45157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5264666" y="1757309"/>
            <a:ext cx="3698229" cy="47889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t>Given the same traffic volume, which of these three options will the HSM predict:</a:t>
            </a:r>
          </a:p>
          <a:p>
            <a:pPr algn="ctr"/>
            <a:endParaRPr lang="en-US" sz="2400" b="1" dirty="0" smtClean="0"/>
          </a:p>
          <a:p>
            <a:pPr algn="ctr"/>
            <a:r>
              <a:rPr lang="en-US" sz="2400" b="1" dirty="0" smtClean="0"/>
              <a:t> 1. </a:t>
            </a:r>
            <a:r>
              <a:rPr lang="en-US" sz="2400" b="1" dirty="0"/>
              <a:t>F</a:t>
            </a:r>
            <a:r>
              <a:rPr lang="en-US" sz="2400" b="1" dirty="0" smtClean="0"/>
              <a:t>ewest total crashes?</a:t>
            </a:r>
          </a:p>
          <a:p>
            <a:pPr algn="ctr"/>
            <a:endParaRPr lang="en-US" sz="2400" b="1" dirty="0"/>
          </a:p>
          <a:p>
            <a:pPr algn="ctr"/>
            <a:r>
              <a:rPr lang="en-US" sz="2400" b="1" dirty="0" smtClean="0"/>
              <a:t>2. Fewest fatalities?</a:t>
            </a:r>
            <a:endParaRPr lang="en-US" sz="2400" b="1" dirty="0"/>
          </a:p>
        </p:txBody>
      </p:sp>
    </p:spTree>
    <p:extLst>
      <p:ext uri="{BB962C8B-B14F-4D97-AF65-F5344CB8AC3E}">
        <p14:creationId xmlns:p14="http://schemas.microsoft.com/office/powerpoint/2010/main" val="393172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9" presetClass="emph" presetSubtype="0" nodeType="withEffect">
                                  <p:stCondLst>
                                    <p:cond delay="0"/>
                                  </p:stCondLst>
                                  <p:childTnLst>
                                    <p:set>
                                      <p:cBhvr rctx="PPT">
                                        <p:cTn id="34" dur="indefinite"/>
                                        <p:tgtEl>
                                          <p:spTgt spid="9"/>
                                        </p:tgtEl>
                                        <p:attrNameLst>
                                          <p:attrName>style.opacity</p:attrName>
                                        </p:attrNameLst>
                                      </p:cBhvr>
                                      <p:to>
                                        <p:strVal val="0.25"/>
                                      </p:to>
                                    </p:set>
                                    <p:animEffect filter="image" prLst="opacity: 0.25">
                                      <p:cBhvr rctx="IE">
                                        <p:cTn id="35" dur="indefinite"/>
                                        <p:tgtEl>
                                          <p:spTgt spid="9"/>
                                        </p:tgtEl>
                                      </p:cBhvr>
                                    </p:animEffect>
                                  </p:childTnLst>
                                </p:cTn>
                              </p:par>
                              <p:par>
                                <p:cTn id="36" presetID="9" presetClass="emph" presetSubtype="0" nodeType="withEffect">
                                  <p:stCondLst>
                                    <p:cond delay="0"/>
                                  </p:stCondLst>
                                  <p:childTnLst>
                                    <p:set>
                                      <p:cBhvr rctx="PPT">
                                        <p:cTn id="37" dur="indefinite"/>
                                        <p:tgtEl>
                                          <p:spTgt spid="14"/>
                                        </p:tgtEl>
                                        <p:attrNameLst>
                                          <p:attrName>style.opacity</p:attrName>
                                        </p:attrNameLst>
                                      </p:cBhvr>
                                      <p:to>
                                        <p:strVal val="0.25"/>
                                      </p:to>
                                    </p:set>
                                    <p:animEffect filter="image" prLst="opacity: 0.25">
                                      <p:cBhvr rctx="IE">
                                        <p:cTn id="38" dur="indefinite"/>
                                        <p:tgtEl>
                                          <p:spTgt spid="14"/>
                                        </p:tgtEl>
                                      </p:cBhvr>
                                    </p:animEffect>
                                  </p:childTnLst>
                                </p:cTn>
                              </p:par>
                              <p:par>
                                <p:cTn id="39" presetID="9" presetClass="emph" presetSubtype="0" nodeType="withEffect">
                                  <p:stCondLst>
                                    <p:cond delay="0"/>
                                  </p:stCondLst>
                                  <p:childTnLst>
                                    <p:set>
                                      <p:cBhvr rctx="PPT">
                                        <p:cTn id="40" dur="indefinite"/>
                                        <p:tgtEl>
                                          <p:spTgt spid="8"/>
                                        </p:tgtEl>
                                        <p:attrNameLst>
                                          <p:attrName>style.opacity</p:attrName>
                                        </p:attrNameLst>
                                      </p:cBhvr>
                                      <p:to>
                                        <p:strVal val="0.25"/>
                                      </p:to>
                                    </p:set>
                                    <p:animEffect filter="image" prLst="opacity: 0.25">
                                      <p:cBhvr rctx="IE">
                                        <p:cTn id="41" dur="indefinite"/>
                                        <p:tgtEl>
                                          <p:spTgt spid="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9" grpId="0" animBg="1"/>
      <p:bldP spid="29" grpId="1" animBg="1"/>
      <p:bldP spid="30" grpId="0" animBg="1"/>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92844E-1C36-42D5-9092-AFD65BAA0A48}" type="slidenum">
              <a:rPr lang="en-US" smtClean="0">
                <a:solidFill>
                  <a:prstClr val="white">
                    <a:lumMod val="50000"/>
                  </a:prstClr>
                </a:solidFill>
              </a:rPr>
              <a:pPr/>
              <a:t>19</a:t>
            </a:fld>
            <a:endParaRPr lang="en-US" dirty="0">
              <a:solidFill>
                <a:prstClr val="white">
                  <a:lumMod val="50000"/>
                </a:prstClr>
              </a:solidFill>
            </a:endParaRPr>
          </a:p>
        </p:txBody>
      </p:sp>
      <p:pic>
        <p:nvPicPr>
          <p:cNvPr id="5" name="Content Placeholder 4"/>
          <p:cNvPicPr>
            <a:picLocks noGrp="1" noChangeAspect="1"/>
          </p:cNvPicPr>
          <p:nvPr>
            <p:ph idx="4294967295"/>
          </p:nvPr>
        </p:nvPicPr>
        <p:blipFill rotWithShape="1">
          <a:blip r:embed="rId3"/>
          <a:srcRect l="77296"/>
          <a:stretch/>
        </p:blipFill>
        <p:spPr>
          <a:xfrm>
            <a:off x="4514467" y="298241"/>
            <a:ext cx="4171308" cy="5359400"/>
          </a:xfrm>
          <a:prstGeom prst="rect">
            <a:avLst/>
          </a:prstGeom>
        </p:spPr>
      </p:pic>
      <p:sp>
        <p:nvSpPr>
          <p:cNvPr id="6" name="Oval 5"/>
          <p:cNvSpPr/>
          <p:nvPr/>
        </p:nvSpPr>
        <p:spPr>
          <a:xfrm>
            <a:off x="5333580" y="2542997"/>
            <a:ext cx="2319167" cy="1268590"/>
          </a:xfrm>
          <a:prstGeom prst="ellipse">
            <a:avLst/>
          </a:prstGeom>
          <a:solidFill>
            <a:srgbClr val="FFFF00">
              <a:alpha val="27000"/>
            </a:srgbClr>
          </a:solidFill>
          <a:ln w="825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p:cNvSpPr/>
          <p:nvPr/>
        </p:nvSpPr>
        <p:spPr>
          <a:xfrm>
            <a:off x="4463015" y="4666043"/>
            <a:ext cx="1155700" cy="1068388"/>
          </a:xfrm>
          <a:prstGeom prst="ellipse">
            <a:avLst/>
          </a:prstGeom>
          <a:solidFill>
            <a:srgbClr val="FFFF00">
              <a:alpha val="27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7204573" y="4666043"/>
            <a:ext cx="1612900" cy="1068388"/>
          </a:xfrm>
          <a:prstGeom prst="ellipse">
            <a:avLst/>
          </a:prstGeom>
          <a:solidFill>
            <a:srgbClr val="FFFF00">
              <a:alpha val="27000"/>
            </a:srgbClr>
          </a:solidFill>
          <a:ln w="825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9" name="Group 8"/>
          <p:cNvGrpSpPr/>
          <p:nvPr/>
        </p:nvGrpSpPr>
        <p:grpSpPr>
          <a:xfrm>
            <a:off x="379257" y="4566300"/>
            <a:ext cx="3164855" cy="1096920"/>
            <a:chOff x="5220953" y="2624487"/>
            <a:chExt cx="3164855" cy="1096920"/>
          </a:xfrm>
        </p:grpSpPr>
        <p:grpSp>
          <p:nvGrpSpPr>
            <p:cNvPr id="10" name="Group 9"/>
            <p:cNvGrpSpPr/>
            <p:nvPr/>
          </p:nvGrpSpPr>
          <p:grpSpPr>
            <a:xfrm>
              <a:off x="5343829" y="3177962"/>
              <a:ext cx="3030153" cy="477939"/>
              <a:chOff x="2674688" y="2194953"/>
              <a:chExt cx="4019042" cy="723508"/>
            </a:xfrm>
          </p:grpSpPr>
          <p:sp>
            <p:nvSpPr>
              <p:cNvPr id="25" name="Rectangle 24"/>
              <p:cNvSpPr/>
              <p:nvPr/>
            </p:nvSpPr>
            <p:spPr>
              <a:xfrm rot="16200000">
                <a:off x="4351788" y="576518"/>
                <a:ext cx="664842" cy="40190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26" name="Straight Connector 25"/>
              <p:cNvCxnSpPr/>
              <p:nvPr/>
            </p:nvCxnSpPr>
            <p:spPr>
              <a:xfrm flipV="1">
                <a:off x="3490633" y="2253619"/>
                <a:ext cx="0" cy="66484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00711" y="2253619"/>
                <a:ext cx="0" cy="66484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142372" y="2238377"/>
                <a:ext cx="7035" cy="680084"/>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287699" y="2194953"/>
                <a:ext cx="0" cy="723508"/>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rot="16200000">
              <a:off x="6863988" y="1703664"/>
              <a:ext cx="0" cy="3019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969409" y="2624487"/>
              <a:ext cx="1768222" cy="818530"/>
              <a:chOff x="3504426" y="1536856"/>
              <a:chExt cx="2345281" cy="995792"/>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3824" y="1613552"/>
                <a:ext cx="685883" cy="887614"/>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6759" y="1618403"/>
                <a:ext cx="651789" cy="843491"/>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4426" y="1536856"/>
                <a:ext cx="769475" cy="995792"/>
              </a:xfrm>
              <a:prstGeom prst="rect">
                <a:avLst/>
              </a:prstGeom>
            </p:spPr>
          </p:pic>
        </p:grpSp>
        <p:grpSp>
          <p:nvGrpSpPr>
            <p:cNvPr id="13" name="Group 12"/>
            <p:cNvGrpSpPr/>
            <p:nvPr/>
          </p:nvGrpSpPr>
          <p:grpSpPr>
            <a:xfrm>
              <a:off x="5372592" y="3216618"/>
              <a:ext cx="3013216" cy="504789"/>
              <a:chOff x="2702564" y="5544951"/>
              <a:chExt cx="3996578" cy="614107"/>
            </a:xfrm>
          </p:grpSpPr>
          <p:sp>
            <p:nvSpPr>
              <p:cNvPr id="15" name="TextBox 14"/>
              <p:cNvSpPr txBox="1"/>
              <p:nvPr/>
            </p:nvSpPr>
            <p:spPr>
              <a:xfrm>
                <a:off x="2702564" y="5859515"/>
                <a:ext cx="786622" cy="299543"/>
              </a:xfrm>
              <a:prstGeom prst="rect">
                <a:avLst/>
              </a:prstGeom>
              <a:noFill/>
            </p:spPr>
            <p:txBody>
              <a:bodyPr wrap="square" rtlCol="0">
                <a:spAutoFit/>
              </a:bodyPr>
              <a:lstStyle/>
              <a:p>
                <a:pPr algn="ctr"/>
                <a:endParaRPr lang="en-US" sz="1000" dirty="0">
                  <a:latin typeface="Arial" panose="020B0604020202020204" pitchFamily="34" charset="0"/>
                  <a:cs typeface="Arial" panose="020B0604020202020204" pitchFamily="34" charset="0"/>
                </a:endParaRPr>
              </a:p>
            </p:txBody>
          </p:sp>
          <p:sp>
            <p:nvSpPr>
              <p:cNvPr id="16" name="TextBox 15"/>
              <p:cNvSpPr txBox="1"/>
              <p:nvPr/>
            </p:nvSpPr>
            <p:spPr>
              <a:xfrm>
                <a:off x="3582516" y="5544951"/>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17" name="TextBox 16"/>
              <p:cNvSpPr txBox="1"/>
              <p:nvPr/>
            </p:nvSpPr>
            <p:spPr>
              <a:xfrm>
                <a:off x="4348130" y="5544951"/>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18" name="TextBox 17"/>
              <p:cNvSpPr txBox="1"/>
              <p:nvPr/>
            </p:nvSpPr>
            <p:spPr>
              <a:xfrm>
                <a:off x="5167619" y="5551738"/>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19" name="TextBox 18"/>
              <p:cNvSpPr txBox="1"/>
              <p:nvPr/>
            </p:nvSpPr>
            <p:spPr>
              <a:xfrm>
                <a:off x="5934707" y="5544952"/>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20" name="TextBox 19"/>
              <p:cNvSpPr txBox="1"/>
              <p:nvPr/>
            </p:nvSpPr>
            <p:spPr>
              <a:xfrm>
                <a:off x="2759985" y="5551738"/>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21" name="TextBox 20"/>
              <p:cNvSpPr txBox="1"/>
              <p:nvPr/>
            </p:nvSpPr>
            <p:spPr>
              <a:xfrm>
                <a:off x="5912520" y="5852728"/>
                <a:ext cx="786622" cy="299543"/>
              </a:xfrm>
              <a:prstGeom prst="rect">
                <a:avLst/>
              </a:prstGeom>
              <a:noFill/>
            </p:spPr>
            <p:txBody>
              <a:bodyPr wrap="square" rtlCol="0">
                <a:spAutoFit/>
              </a:bodyPr>
              <a:lstStyle/>
              <a:p>
                <a:pPr algn="ctr"/>
                <a:endParaRPr lang="en-US" sz="1000" dirty="0">
                  <a:latin typeface="Arial" panose="020B0604020202020204" pitchFamily="34" charset="0"/>
                  <a:cs typeface="Arial" panose="020B0604020202020204" pitchFamily="34" charset="0"/>
                </a:endParaRPr>
              </a:p>
            </p:txBody>
          </p:sp>
        </p:grpSp>
        <p:sp>
          <p:nvSpPr>
            <p:cNvPr id="14" name="Freeform 13"/>
            <p:cNvSpPr/>
            <p:nvPr/>
          </p:nvSpPr>
          <p:spPr>
            <a:xfrm>
              <a:off x="5220953" y="2931527"/>
              <a:ext cx="133042" cy="275263"/>
            </a:xfrm>
            <a:custGeom>
              <a:avLst/>
              <a:gdLst>
                <a:gd name="connsiteX0" fmla="*/ 0 w 1280160"/>
                <a:gd name="connsiteY0" fmla="*/ 2461260 h 2461260"/>
                <a:gd name="connsiteX1" fmla="*/ 0 w 1280160"/>
                <a:gd name="connsiteY1" fmla="*/ 2011680 h 2461260"/>
                <a:gd name="connsiteX2" fmla="*/ 289560 w 1280160"/>
                <a:gd name="connsiteY2" fmla="*/ 1630680 h 2461260"/>
                <a:gd name="connsiteX3" fmla="*/ 62484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99822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160" h="2461260">
                  <a:moveTo>
                    <a:pt x="0" y="2461260"/>
                  </a:moveTo>
                  <a:lnTo>
                    <a:pt x="0" y="2011680"/>
                  </a:lnTo>
                  <a:lnTo>
                    <a:pt x="289560" y="1630680"/>
                  </a:lnTo>
                  <a:lnTo>
                    <a:pt x="495300" y="0"/>
                  </a:lnTo>
                  <a:lnTo>
                    <a:pt x="838200" y="7620"/>
                  </a:lnTo>
                  <a:lnTo>
                    <a:pt x="998220" y="1638300"/>
                  </a:lnTo>
                  <a:lnTo>
                    <a:pt x="1272540" y="2011680"/>
                  </a:lnTo>
                  <a:lnTo>
                    <a:pt x="1280160" y="2446020"/>
                  </a:lnTo>
                  <a:lnTo>
                    <a:pt x="0" y="2461260"/>
                  </a:lnTo>
                  <a:close/>
                </a:path>
              </a:pathLst>
            </a:custGeom>
            <a:blipFill>
              <a:blip r:embed="rId7"/>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206718" y="3515812"/>
            <a:ext cx="3439277" cy="1138543"/>
            <a:chOff x="5048414" y="3996165"/>
            <a:chExt cx="3439277" cy="1138543"/>
          </a:xfrm>
        </p:grpSpPr>
        <p:grpSp>
          <p:nvGrpSpPr>
            <p:cNvPr id="32" name="Group 31"/>
            <p:cNvGrpSpPr/>
            <p:nvPr/>
          </p:nvGrpSpPr>
          <p:grpSpPr>
            <a:xfrm>
              <a:off x="5048414" y="3996165"/>
              <a:ext cx="3439277" cy="1138543"/>
              <a:chOff x="5048414" y="3996165"/>
              <a:chExt cx="3439277" cy="1138543"/>
            </a:xfrm>
          </p:grpSpPr>
          <p:cxnSp>
            <p:nvCxnSpPr>
              <p:cNvPr id="34" name="Straight Connector 33"/>
              <p:cNvCxnSpPr/>
              <p:nvPr/>
            </p:nvCxnSpPr>
            <p:spPr>
              <a:xfrm flipV="1">
                <a:off x="7855343" y="4567193"/>
                <a:ext cx="0" cy="56751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5048414" y="4291940"/>
                <a:ext cx="3439277" cy="735236"/>
                <a:chOff x="5048414" y="4291940"/>
                <a:chExt cx="3439277" cy="735236"/>
              </a:xfrm>
            </p:grpSpPr>
            <p:sp>
              <p:nvSpPr>
                <p:cNvPr id="41" name="Rectangle 40"/>
                <p:cNvSpPr/>
                <p:nvPr/>
              </p:nvSpPr>
              <p:spPr>
                <a:xfrm rot="16200000">
                  <a:off x="6665481" y="3250047"/>
                  <a:ext cx="387660" cy="30219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V="1">
                  <a:off x="5576018" y="4559732"/>
                  <a:ext cx="0" cy="39320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626106" y="4567191"/>
                  <a:ext cx="0" cy="393203"/>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076219" y="4527213"/>
                  <a:ext cx="0" cy="433181"/>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98836" y="4545271"/>
                  <a:ext cx="508185" cy="24105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11’</a:t>
                  </a:r>
                  <a:endParaRPr lang="en-US" sz="1400" dirty="0">
                    <a:latin typeface="Arial" panose="020B0604020202020204" pitchFamily="34" charset="0"/>
                    <a:cs typeface="Arial" panose="020B0604020202020204" pitchFamily="34" charset="0"/>
                  </a:endParaRPr>
                </a:p>
              </p:txBody>
            </p:sp>
            <p:sp>
              <p:nvSpPr>
                <p:cNvPr id="46" name="TextBox 45"/>
                <p:cNvSpPr txBox="1"/>
                <p:nvPr/>
              </p:nvSpPr>
              <p:spPr>
                <a:xfrm>
                  <a:off x="6247066" y="4547135"/>
                  <a:ext cx="508185" cy="24105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11’</a:t>
                  </a:r>
                  <a:endParaRPr lang="en-US" sz="1400" dirty="0">
                    <a:latin typeface="Arial" panose="020B0604020202020204" pitchFamily="34" charset="0"/>
                    <a:cs typeface="Arial" panose="020B0604020202020204" pitchFamily="34" charset="0"/>
                  </a:endParaRPr>
                </a:p>
              </p:txBody>
            </p:sp>
            <p:sp>
              <p:nvSpPr>
                <p:cNvPr id="47" name="TextBox 46"/>
                <p:cNvSpPr txBox="1"/>
                <p:nvPr/>
              </p:nvSpPr>
              <p:spPr>
                <a:xfrm>
                  <a:off x="6850335" y="4545271"/>
                  <a:ext cx="508185" cy="24105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48" name="TextBox 47"/>
                <p:cNvSpPr txBox="1"/>
                <p:nvPr/>
              </p:nvSpPr>
              <p:spPr>
                <a:xfrm>
                  <a:off x="7381575" y="4545271"/>
                  <a:ext cx="508185" cy="24105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49" name="TextBox 48"/>
                <p:cNvSpPr txBox="1"/>
                <p:nvPr/>
              </p:nvSpPr>
              <p:spPr>
                <a:xfrm>
                  <a:off x="7963572" y="4545271"/>
                  <a:ext cx="508185" cy="24105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10’</a:t>
                  </a:r>
                  <a:endParaRPr lang="en-US" sz="1400" dirty="0">
                    <a:latin typeface="Arial" panose="020B0604020202020204" pitchFamily="34" charset="0"/>
                    <a:cs typeface="Arial" panose="020B0604020202020204" pitchFamily="34" charset="0"/>
                  </a:endParaRPr>
                </a:p>
              </p:txBody>
            </p:sp>
            <p:cxnSp>
              <p:nvCxnSpPr>
                <p:cNvPr id="50" name="Straight Connector 49"/>
                <p:cNvCxnSpPr/>
                <p:nvPr/>
              </p:nvCxnSpPr>
              <p:spPr>
                <a:xfrm flipH="1" flipV="1">
                  <a:off x="7226352" y="4567191"/>
                  <a:ext cx="2659" cy="393203"/>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44147" y="4555082"/>
                  <a:ext cx="508185" cy="24105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4’</a:t>
                  </a:r>
                  <a:endParaRPr lang="en-US" sz="1400" dirty="0">
                    <a:latin typeface="Arial" panose="020B0604020202020204" pitchFamily="34" charset="0"/>
                    <a:cs typeface="Arial" panose="020B0604020202020204" pitchFamily="34" charset="0"/>
                  </a:endParaRPr>
                </a:p>
              </p:txBody>
            </p:sp>
            <p:sp>
              <p:nvSpPr>
                <p:cNvPr id="52" name="TextBox 51"/>
                <p:cNvSpPr txBox="1"/>
                <p:nvPr/>
              </p:nvSpPr>
              <p:spPr>
                <a:xfrm>
                  <a:off x="5048414" y="4780955"/>
                  <a:ext cx="591467" cy="246221"/>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p:txBody>
            </p:sp>
            <p:cxnSp>
              <p:nvCxnSpPr>
                <p:cNvPr id="53" name="Straight Connector 52"/>
                <p:cNvCxnSpPr/>
                <p:nvPr/>
              </p:nvCxnSpPr>
              <p:spPr>
                <a:xfrm flipV="1">
                  <a:off x="5348338" y="4567191"/>
                  <a:ext cx="302194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869667" y="4766677"/>
                  <a:ext cx="591467" cy="246221"/>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p:txBody>
            </p:sp>
            <p:sp>
              <p:nvSpPr>
                <p:cNvPr id="55" name="Freeform 54"/>
                <p:cNvSpPr/>
                <p:nvPr/>
              </p:nvSpPr>
              <p:spPr>
                <a:xfrm>
                  <a:off x="5220953" y="4291940"/>
                  <a:ext cx="132682" cy="262278"/>
                </a:xfrm>
                <a:custGeom>
                  <a:avLst/>
                  <a:gdLst>
                    <a:gd name="connsiteX0" fmla="*/ 0 w 1280160"/>
                    <a:gd name="connsiteY0" fmla="*/ 2461260 h 2461260"/>
                    <a:gd name="connsiteX1" fmla="*/ 0 w 1280160"/>
                    <a:gd name="connsiteY1" fmla="*/ 2011680 h 2461260"/>
                    <a:gd name="connsiteX2" fmla="*/ 289560 w 1280160"/>
                    <a:gd name="connsiteY2" fmla="*/ 1630680 h 2461260"/>
                    <a:gd name="connsiteX3" fmla="*/ 62484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99822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160" h="2461260">
                      <a:moveTo>
                        <a:pt x="0" y="2461260"/>
                      </a:moveTo>
                      <a:lnTo>
                        <a:pt x="0" y="2011680"/>
                      </a:lnTo>
                      <a:lnTo>
                        <a:pt x="289560" y="1630680"/>
                      </a:lnTo>
                      <a:lnTo>
                        <a:pt x="495300" y="0"/>
                      </a:lnTo>
                      <a:lnTo>
                        <a:pt x="838200" y="7620"/>
                      </a:lnTo>
                      <a:lnTo>
                        <a:pt x="998220" y="1638300"/>
                      </a:lnTo>
                      <a:lnTo>
                        <a:pt x="1272540" y="2011680"/>
                      </a:lnTo>
                      <a:lnTo>
                        <a:pt x="1280160" y="2446020"/>
                      </a:lnTo>
                      <a:lnTo>
                        <a:pt x="0" y="2461260"/>
                      </a:lnTo>
                      <a:close/>
                    </a:path>
                  </a:pathLst>
                </a:custGeom>
                <a:blipFill>
                  <a:blip r:embed="rId7"/>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p:nvPr/>
              </p:nvSpPr>
              <p:spPr>
                <a:xfrm>
                  <a:off x="8355009" y="4303876"/>
                  <a:ext cx="132682" cy="262278"/>
                </a:xfrm>
                <a:custGeom>
                  <a:avLst/>
                  <a:gdLst>
                    <a:gd name="connsiteX0" fmla="*/ 0 w 1280160"/>
                    <a:gd name="connsiteY0" fmla="*/ 2461260 h 2461260"/>
                    <a:gd name="connsiteX1" fmla="*/ 0 w 1280160"/>
                    <a:gd name="connsiteY1" fmla="*/ 2011680 h 2461260"/>
                    <a:gd name="connsiteX2" fmla="*/ 289560 w 1280160"/>
                    <a:gd name="connsiteY2" fmla="*/ 1630680 h 2461260"/>
                    <a:gd name="connsiteX3" fmla="*/ 62484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99822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160" h="2461260">
                      <a:moveTo>
                        <a:pt x="0" y="2461260"/>
                      </a:moveTo>
                      <a:lnTo>
                        <a:pt x="0" y="2011680"/>
                      </a:lnTo>
                      <a:lnTo>
                        <a:pt x="289560" y="1630680"/>
                      </a:lnTo>
                      <a:lnTo>
                        <a:pt x="495300" y="0"/>
                      </a:lnTo>
                      <a:lnTo>
                        <a:pt x="838200" y="7620"/>
                      </a:lnTo>
                      <a:lnTo>
                        <a:pt x="998220" y="1638300"/>
                      </a:lnTo>
                      <a:lnTo>
                        <a:pt x="1272540" y="2011680"/>
                      </a:lnTo>
                      <a:lnTo>
                        <a:pt x="1280160" y="2446020"/>
                      </a:lnTo>
                      <a:lnTo>
                        <a:pt x="0" y="2461260"/>
                      </a:lnTo>
                      <a:close/>
                    </a:path>
                  </a:pathLst>
                </a:custGeom>
                <a:blipFill>
                  <a:blip r:embed="rId7"/>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a:off x="5583048" y="3996165"/>
                <a:ext cx="2224708" cy="779915"/>
                <a:chOff x="2786655" y="1529713"/>
                <a:chExt cx="2958753" cy="995792"/>
              </a:xfrm>
            </p:grpSpPr>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9525" y="1606409"/>
                  <a:ext cx="685883" cy="887614"/>
                </a:xfrm>
                <a:prstGeom prst="rect">
                  <a:avLst/>
                </a:prstGeom>
              </p:spPr>
            </p:pic>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8652" y="1606496"/>
                  <a:ext cx="651789" cy="843491"/>
                </a:xfrm>
                <a:prstGeom prst="rect">
                  <a:avLst/>
                </a:prstGeom>
              </p:spPr>
            </p:pic>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77915" y="1529713"/>
                  <a:ext cx="769475" cy="995792"/>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6655" y="1607500"/>
                  <a:ext cx="651789" cy="843491"/>
                </a:xfrm>
                <a:prstGeom prst="rect">
                  <a:avLst/>
                </a:prstGeom>
              </p:spPr>
            </p:pic>
          </p:grpSp>
        </p:grpSp>
        <p:cxnSp>
          <p:nvCxnSpPr>
            <p:cNvPr id="33" name="Straight Connector 32"/>
            <p:cNvCxnSpPr/>
            <p:nvPr/>
          </p:nvCxnSpPr>
          <p:spPr>
            <a:xfrm flipV="1">
              <a:off x="7886282" y="4550800"/>
              <a:ext cx="0" cy="43918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11931" y="2479954"/>
            <a:ext cx="3275607" cy="1096920"/>
            <a:chOff x="2511712" y="-93099"/>
            <a:chExt cx="4344600" cy="1334471"/>
          </a:xfrm>
        </p:grpSpPr>
        <p:grpSp>
          <p:nvGrpSpPr>
            <p:cNvPr id="74" name="Group 73"/>
            <p:cNvGrpSpPr/>
            <p:nvPr/>
          </p:nvGrpSpPr>
          <p:grpSpPr>
            <a:xfrm>
              <a:off x="2674688" y="580238"/>
              <a:ext cx="4019042" cy="581442"/>
              <a:chOff x="2674688" y="2194953"/>
              <a:chExt cx="4019042" cy="723508"/>
            </a:xfrm>
          </p:grpSpPr>
          <p:sp>
            <p:nvSpPr>
              <p:cNvPr id="90" name="Rectangle 89"/>
              <p:cNvSpPr/>
              <p:nvPr/>
            </p:nvSpPr>
            <p:spPr>
              <a:xfrm rot="16200000">
                <a:off x="4351788" y="576518"/>
                <a:ext cx="664842" cy="40190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91" name="Straight Connector 90"/>
              <p:cNvCxnSpPr/>
              <p:nvPr/>
            </p:nvCxnSpPr>
            <p:spPr>
              <a:xfrm flipV="1">
                <a:off x="3490633" y="2253619"/>
                <a:ext cx="0" cy="66484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5900711" y="2253619"/>
                <a:ext cx="0" cy="66484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5142372" y="2238377"/>
                <a:ext cx="7035" cy="680084"/>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287699" y="2194953"/>
                <a:ext cx="0" cy="723508"/>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cxnSp>
          <p:nvCxnSpPr>
            <p:cNvPr id="75" name="Straight Connector 74"/>
            <p:cNvCxnSpPr/>
            <p:nvPr/>
          </p:nvCxnSpPr>
          <p:spPr>
            <a:xfrm rot="16200000">
              <a:off x="4690951" y="-1379116"/>
              <a:ext cx="0" cy="4005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504426" y="-93099"/>
              <a:ext cx="2345281" cy="995792"/>
              <a:chOff x="3504426" y="1536856"/>
              <a:chExt cx="2345281" cy="995792"/>
            </a:xfrm>
          </p:grpSpPr>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3824" y="1613552"/>
                <a:ext cx="685883" cy="887614"/>
              </a:xfrm>
              <a:prstGeom prst="rect">
                <a:avLst/>
              </a:prstGeom>
            </p:spPr>
          </p:pic>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6759" y="1618403"/>
                <a:ext cx="651789" cy="843491"/>
              </a:xfrm>
              <a:prstGeom prst="rect">
                <a:avLst/>
              </a:prstGeom>
            </p:spPr>
          </p:pic>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4426" y="1536856"/>
                <a:ext cx="769475" cy="995792"/>
              </a:xfrm>
              <a:prstGeom prst="rect">
                <a:avLst/>
              </a:prstGeom>
            </p:spPr>
          </p:pic>
        </p:grpSp>
        <p:grpSp>
          <p:nvGrpSpPr>
            <p:cNvPr id="77" name="Group 76"/>
            <p:cNvGrpSpPr/>
            <p:nvPr/>
          </p:nvGrpSpPr>
          <p:grpSpPr>
            <a:xfrm>
              <a:off x="2712838" y="627265"/>
              <a:ext cx="3996578" cy="614107"/>
              <a:chOff x="2702564" y="5544951"/>
              <a:chExt cx="3996578" cy="614107"/>
            </a:xfrm>
          </p:grpSpPr>
          <p:sp>
            <p:nvSpPr>
              <p:cNvPr id="80" name="TextBox 79"/>
              <p:cNvSpPr txBox="1"/>
              <p:nvPr/>
            </p:nvSpPr>
            <p:spPr>
              <a:xfrm>
                <a:off x="2702564" y="5859515"/>
                <a:ext cx="786622" cy="299543"/>
              </a:xfrm>
              <a:prstGeom prst="rect">
                <a:avLst/>
              </a:prstGeom>
              <a:noFill/>
            </p:spPr>
            <p:txBody>
              <a:bodyPr wrap="square" rtlCol="0">
                <a:spAutoFit/>
              </a:bodyPr>
              <a:lstStyle/>
              <a:p>
                <a:pPr algn="ctr"/>
                <a:endParaRPr lang="en-US" sz="1000" dirty="0">
                  <a:latin typeface="Arial" panose="020B0604020202020204" pitchFamily="34" charset="0"/>
                  <a:cs typeface="Arial" panose="020B0604020202020204" pitchFamily="34" charset="0"/>
                </a:endParaRPr>
              </a:p>
            </p:txBody>
          </p:sp>
          <p:sp>
            <p:nvSpPr>
              <p:cNvPr id="81" name="TextBox 80"/>
              <p:cNvSpPr txBox="1"/>
              <p:nvPr/>
            </p:nvSpPr>
            <p:spPr>
              <a:xfrm>
                <a:off x="3582516" y="5544951"/>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82" name="TextBox 81"/>
              <p:cNvSpPr txBox="1"/>
              <p:nvPr/>
            </p:nvSpPr>
            <p:spPr>
              <a:xfrm>
                <a:off x="4348130" y="5544951"/>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83" name="TextBox 82"/>
              <p:cNvSpPr txBox="1"/>
              <p:nvPr/>
            </p:nvSpPr>
            <p:spPr>
              <a:xfrm>
                <a:off x="5167619" y="5551738"/>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84" name="TextBox 83"/>
              <p:cNvSpPr txBox="1"/>
              <p:nvPr/>
            </p:nvSpPr>
            <p:spPr>
              <a:xfrm>
                <a:off x="5934707" y="5544952"/>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85" name="TextBox 84"/>
              <p:cNvSpPr txBox="1"/>
              <p:nvPr/>
            </p:nvSpPr>
            <p:spPr>
              <a:xfrm>
                <a:off x="2759985" y="5551738"/>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86" name="TextBox 85"/>
              <p:cNvSpPr txBox="1"/>
              <p:nvPr/>
            </p:nvSpPr>
            <p:spPr>
              <a:xfrm>
                <a:off x="5912520" y="5852728"/>
                <a:ext cx="786622" cy="299543"/>
              </a:xfrm>
              <a:prstGeom prst="rect">
                <a:avLst/>
              </a:prstGeom>
              <a:noFill/>
            </p:spPr>
            <p:txBody>
              <a:bodyPr wrap="square" rtlCol="0">
                <a:spAutoFit/>
              </a:bodyPr>
              <a:lstStyle/>
              <a:p>
                <a:pPr algn="ctr"/>
                <a:endParaRPr lang="en-US" sz="1000" dirty="0">
                  <a:latin typeface="Arial" panose="020B0604020202020204" pitchFamily="34" charset="0"/>
                  <a:cs typeface="Arial" panose="020B0604020202020204" pitchFamily="34" charset="0"/>
                </a:endParaRPr>
              </a:p>
            </p:txBody>
          </p:sp>
        </p:grpSp>
        <p:sp>
          <p:nvSpPr>
            <p:cNvPr id="78" name="Freeform 77"/>
            <p:cNvSpPr/>
            <p:nvPr/>
          </p:nvSpPr>
          <p:spPr>
            <a:xfrm>
              <a:off x="6679852" y="295674"/>
              <a:ext cx="176460" cy="334875"/>
            </a:xfrm>
            <a:custGeom>
              <a:avLst/>
              <a:gdLst>
                <a:gd name="connsiteX0" fmla="*/ 0 w 1280160"/>
                <a:gd name="connsiteY0" fmla="*/ 2461260 h 2461260"/>
                <a:gd name="connsiteX1" fmla="*/ 0 w 1280160"/>
                <a:gd name="connsiteY1" fmla="*/ 2011680 h 2461260"/>
                <a:gd name="connsiteX2" fmla="*/ 289560 w 1280160"/>
                <a:gd name="connsiteY2" fmla="*/ 1630680 h 2461260"/>
                <a:gd name="connsiteX3" fmla="*/ 62484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99822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160" h="2461260">
                  <a:moveTo>
                    <a:pt x="0" y="2461260"/>
                  </a:moveTo>
                  <a:lnTo>
                    <a:pt x="0" y="2011680"/>
                  </a:lnTo>
                  <a:lnTo>
                    <a:pt x="289560" y="1630680"/>
                  </a:lnTo>
                  <a:lnTo>
                    <a:pt x="495300" y="0"/>
                  </a:lnTo>
                  <a:lnTo>
                    <a:pt x="838200" y="7620"/>
                  </a:lnTo>
                  <a:lnTo>
                    <a:pt x="998220" y="1638300"/>
                  </a:lnTo>
                  <a:lnTo>
                    <a:pt x="1272540" y="2011680"/>
                  </a:lnTo>
                  <a:lnTo>
                    <a:pt x="1280160" y="2446020"/>
                  </a:lnTo>
                  <a:lnTo>
                    <a:pt x="0" y="2461260"/>
                  </a:lnTo>
                  <a:close/>
                </a:path>
              </a:pathLst>
            </a:custGeom>
            <a:blipFill>
              <a:blip r:embed="rId7"/>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p:nvPr/>
          </p:nvSpPr>
          <p:spPr>
            <a:xfrm>
              <a:off x="2511712" y="280434"/>
              <a:ext cx="176460" cy="334875"/>
            </a:xfrm>
            <a:custGeom>
              <a:avLst/>
              <a:gdLst>
                <a:gd name="connsiteX0" fmla="*/ 0 w 1280160"/>
                <a:gd name="connsiteY0" fmla="*/ 2461260 h 2461260"/>
                <a:gd name="connsiteX1" fmla="*/ 0 w 1280160"/>
                <a:gd name="connsiteY1" fmla="*/ 2011680 h 2461260"/>
                <a:gd name="connsiteX2" fmla="*/ 289560 w 1280160"/>
                <a:gd name="connsiteY2" fmla="*/ 1630680 h 2461260"/>
                <a:gd name="connsiteX3" fmla="*/ 62484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99822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160" h="2461260">
                  <a:moveTo>
                    <a:pt x="0" y="2461260"/>
                  </a:moveTo>
                  <a:lnTo>
                    <a:pt x="0" y="2011680"/>
                  </a:lnTo>
                  <a:lnTo>
                    <a:pt x="289560" y="1630680"/>
                  </a:lnTo>
                  <a:lnTo>
                    <a:pt x="495300" y="0"/>
                  </a:lnTo>
                  <a:lnTo>
                    <a:pt x="838200" y="7620"/>
                  </a:lnTo>
                  <a:lnTo>
                    <a:pt x="998220" y="1638300"/>
                  </a:lnTo>
                  <a:lnTo>
                    <a:pt x="1272540" y="2011680"/>
                  </a:lnTo>
                  <a:lnTo>
                    <a:pt x="1280160" y="2446020"/>
                  </a:lnTo>
                  <a:lnTo>
                    <a:pt x="0" y="2461260"/>
                  </a:lnTo>
                  <a:close/>
                </a:path>
              </a:pathLst>
            </a:custGeom>
            <a:blipFill>
              <a:blip r:embed="rId7"/>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p:nvPr/>
        </p:nvGrpSpPr>
        <p:grpSpPr>
          <a:xfrm>
            <a:off x="375328" y="4542836"/>
            <a:ext cx="3876812" cy="1123006"/>
            <a:chOff x="5217024" y="2601023"/>
            <a:chExt cx="3876812" cy="1123006"/>
          </a:xfrm>
        </p:grpSpPr>
        <p:grpSp>
          <p:nvGrpSpPr>
            <p:cNvPr id="96" name="Group 95"/>
            <p:cNvGrpSpPr/>
            <p:nvPr/>
          </p:nvGrpSpPr>
          <p:grpSpPr>
            <a:xfrm>
              <a:off x="5217024" y="2601023"/>
              <a:ext cx="3876812" cy="1123006"/>
              <a:chOff x="182325" y="3186267"/>
              <a:chExt cx="3876812" cy="1123006"/>
            </a:xfrm>
          </p:grpSpPr>
          <p:grpSp>
            <p:nvGrpSpPr>
              <p:cNvPr id="98" name="Group 97"/>
              <p:cNvGrpSpPr/>
              <p:nvPr/>
            </p:nvGrpSpPr>
            <p:grpSpPr>
              <a:xfrm>
                <a:off x="182325" y="3212353"/>
                <a:ext cx="3876812" cy="1096920"/>
                <a:chOff x="2511712" y="-93099"/>
                <a:chExt cx="5142009" cy="1334471"/>
              </a:xfrm>
            </p:grpSpPr>
            <p:grpSp>
              <p:nvGrpSpPr>
                <p:cNvPr id="100" name="Group 99"/>
                <p:cNvGrpSpPr/>
                <p:nvPr/>
              </p:nvGrpSpPr>
              <p:grpSpPr>
                <a:xfrm>
                  <a:off x="2674688" y="580238"/>
                  <a:ext cx="4825457" cy="581442"/>
                  <a:chOff x="2674688" y="2194953"/>
                  <a:chExt cx="4825457" cy="723508"/>
                </a:xfrm>
              </p:grpSpPr>
              <p:sp>
                <p:nvSpPr>
                  <p:cNvPr id="115" name="Rectangle 114"/>
                  <p:cNvSpPr/>
                  <p:nvPr/>
                </p:nvSpPr>
                <p:spPr>
                  <a:xfrm rot="16200000">
                    <a:off x="4754996" y="173308"/>
                    <a:ext cx="664842" cy="4825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16" name="Straight Connector 115"/>
                  <p:cNvCxnSpPr/>
                  <p:nvPr/>
                </p:nvCxnSpPr>
                <p:spPr>
                  <a:xfrm flipV="1">
                    <a:off x="3490633" y="2253619"/>
                    <a:ext cx="0" cy="66484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5900711" y="2253619"/>
                    <a:ext cx="0" cy="664842"/>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5142372" y="2238377"/>
                    <a:ext cx="7035" cy="680084"/>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4287699" y="2194953"/>
                    <a:ext cx="0" cy="723508"/>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6709416" y="2253616"/>
                    <a:ext cx="0" cy="66484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01" name="Straight Connector 100"/>
                <p:cNvCxnSpPr>
                  <a:endCxn id="105" idx="7"/>
                </p:cNvCxnSpPr>
                <p:nvPr/>
              </p:nvCxnSpPr>
              <p:spPr>
                <a:xfrm flipV="1">
                  <a:off x="2688172" y="613234"/>
                  <a:ext cx="4965549" cy="104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3504426" y="-93099"/>
                  <a:ext cx="2345281" cy="995792"/>
                  <a:chOff x="3504426" y="1536856"/>
                  <a:chExt cx="2345281" cy="995792"/>
                </a:xfrm>
              </p:grpSpPr>
              <p:pic>
                <p:nvPicPr>
                  <p:cNvPr id="112" name="Picture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3824" y="1613552"/>
                    <a:ext cx="685883" cy="887614"/>
                  </a:xfrm>
                  <a:prstGeom prst="rect">
                    <a:avLst/>
                  </a:prstGeom>
                </p:spPr>
              </p:pic>
              <p:pic>
                <p:nvPicPr>
                  <p:cNvPr id="113" name="Picture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6759" y="1618403"/>
                    <a:ext cx="651789" cy="843491"/>
                  </a:xfrm>
                  <a:prstGeom prst="rect">
                    <a:avLst/>
                  </a:prstGeom>
                </p:spPr>
              </p:pic>
              <p:pic>
                <p:nvPicPr>
                  <p:cNvPr id="114" name="Picture 1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4426" y="1536856"/>
                    <a:ext cx="769475" cy="995792"/>
                  </a:xfrm>
                  <a:prstGeom prst="rect">
                    <a:avLst/>
                  </a:prstGeom>
                </p:spPr>
              </p:pic>
            </p:grpSp>
            <p:grpSp>
              <p:nvGrpSpPr>
                <p:cNvPr id="103" name="Group 102"/>
                <p:cNvGrpSpPr/>
                <p:nvPr/>
              </p:nvGrpSpPr>
              <p:grpSpPr>
                <a:xfrm>
                  <a:off x="2712838" y="627265"/>
                  <a:ext cx="3908004" cy="614107"/>
                  <a:chOff x="2702564" y="5544951"/>
                  <a:chExt cx="3908004" cy="614107"/>
                </a:xfrm>
              </p:grpSpPr>
              <p:sp>
                <p:nvSpPr>
                  <p:cNvPr id="106" name="TextBox 105"/>
                  <p:cNvSpPr txBox="1"/>
                  <p:nvPr/>
                </p:nvSpPr>
                <p:spPr>
                  <a:xfrm>
                    <a:off x="2702564" y="5859515"/>
                    <a:ext cx="786622" cy="299543"/>
                  </a:xfrm>
                  <a:prstGeom prst="rect">
                    <a:avLst/>
                  </a:prstGeom>
                  <a:noFill/>
                </p:spPr>
                <p:txBody>
                  <a:bodyPr wrap="square" rtlCol="0">
                    <a:spAutoFit/>
                  </a:bodyPr>
                  <a:lstStyle/>
                  <a:p>
                    <a:pPr algn="ctr"/>
                    <a:endParaRPr lang="en-US" sz="1000" dirty="0">
                      <a:latin typeface="Arial" panose="020B0604020202020204" pitchFamily="34" charset="0"/>
                      <a:cs typeface="Arial" panose="020B0604020202020204" pitchFamily="34" charset="0"/>
                    </a:endParaRPr>
                  </a:p>
                </p:txBody>
              </p:sp>
              <p:sp>
                <p:nvSpPr>
                  <p:cNvPr id="107" name="TextBox 106"/>
                  <p:cNvSpPr txBox="1"/>
                  <p:nvPr/>
                </p:nvSpPr>
                <p:spPr>
                  <a:xfrm>
                    <a:off x="3582516" y="5544951"/>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108" name="TextBox 107"/>
                  <p:cNvSpPr txBox="1"/>
                  <p:nvPr/>
                </p:nvSpPr>
                <p:spPr>
                  <a:xfrm>
                    <a:off x="4348130" y="5544951"/>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109" name="TextBox 108"/>
                  <p:cNvSpPr txBox="1"/>
                  <p:nvPr/>
                </p:nvSpPr>
                <p:spPr>
                  <a:xfrm>
                    <a:off x="5167619" y="5551738"/>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110" name="TextBox 109"/>
                  <p:cNvSpPr txBox="1"/>
                  <p:nvPr/>
                </p:nvSpPr>
                <p:spPr>
                  <a:xfrm>
                    <a:off x="5934707" y="5544952"/>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111" name="TextBox 110"/>
                  <p:cNvSpPr txBox="1"/>
                  <p:nvPr/>
                </p:nvSpPr>
                <p:spPr>
                  <a:xfrm>
                    <a:off x="2759985" y="5551738"/>
                    <a:ext cx="675861"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grpSp>
            <p:sp>
              <p:nvSpPr>
                <p:cNvPr id="104" name="Freeform 103"/>
                <p:cNvSpPr/>
                <p:nvPr/>
              </p:nvSpPr>
              <p:spPr>
                <a:xfrm>
                  <a:off x="2511712" y="280434"/>
                  <a:ext cx="176460" cy="334875"/>
                </a:xfrm>
                <a:custGeom>
                  <a:avLst/>
                  <a:gdLst>
                    <a:gd name="connsiteX0" fmla="*/ 0 w 1280160"/>
                    <a:gd name="connsiteY0" fmla="*/ 2461260 h 2461260"/>
                    <a:gd name="connsiteX1" fmla="*/ 0 w 1280160"/>
                    <a:gd name="connsiteY1" fmla="*/ 2011680 h 2461260"/>
                    <a:gd name="connsiteX2" fmla="*/ 289560 w 1280160"/>
                    <a:gd name="connsiteY2" fmla="*/ 1630680 h 2461260"/>
                    <a:gd name="connsiteX3" fmla="*/ 62484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99822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160" h="2461260">
                      <a:moveTo>
                        <a:pt x="0" y="2461260"/>
                      </a:moveTo>
                      <a:lnTo>
                        <a:pt x="0" y="2011680"/>
                      </a:lnTo>
                      <a:lnTo>
                        <a:pt x="289560" y="1630680"/>
                      </a:lnTo>
                      <a:lnTo>
                        <a:pt x="495300" y="0"/>
                      </a:lnTo>
                      <a:lnTo>
                        <a:pt x="838200" y="7620"/>
                      </a:lnTo>
                      <a:lnTo>
                        <a:pt x="998220" y="1638300"/>
                      </a:lnTo>
                      <a:lnTo>
                        <a:pt x="1272540" y="2011680"/>
                      </a:lnTo>
                      <a:lnTo>
                        <a:pt x="1280160" y="2446020"/>
                      </a:lnTo>
                      <a:lnTo>
                        <a:pt x="0" y="2461260"/>
                      </a:lnTo>
                      <a:close/>
                    </a:path>
                  </a:pathLst>
                </a:custGeom>
                <a:blipFill>
                  <a:blip r:embed="rId7"/>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04"/>
                <p:cNvSpPr/>
                <p:nvPr/>
              </p:nvSpPr>
              <p:spPr>
                <a:xfrm>
                  <a:off x="7477261" y="280433"/>
                  <a:ext cx="176460" cy="334874"/>
                </a:xfrm>
                <a:custGeom>
                  <a:avLst/>
                  <a:gdLst>
                    <a:gd name="connsiteX0" fmla="*/ 0 w 1280160"/>
                    <a:gd name="connsiteY0" fmla="*/ 2461260 h 2461260"/>
                    <a:gd name="connsiteX1" fmla="*/ 0 w 1280160"/>
                    <a:gd name="connsiteY1" fmla="*/ 2011680 h 2461260"/>
                    <a:gd name="connsiteX2" fmla="*/ 289560 w 1280160"/>
                    <a:gd name="connsiteY2" fmla="*/ 1630680 h 2461260"/>
                    <a:gd name="connsiteX3" fmla="*/ 62484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914400 w 1280160"/>
                    <a:gd name="connsiteY4" fmla="*/ 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109728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 name="connsiteX0" fmla="*/ 0 w 1280160"/>
                    <a:gd name="connsiteY0" fmla="*/ 2461260 h 2461260"/>
                    <a:gd name="connsiteX1" fmla="*/ 0 w 1280160"/>
                    <a:gd name="connsiteY1" fmla="*/ 2011680 h 2461260"/>
                    <a:gd name="connsiteX2" fmla="*/ 289560 w 1280160"/>
                    <a:gd name="connsiteY2" fmla="*/ 1630680 h 2461260"/>
                    <a:gd name="connsiteX3" fmla="*/ 495300 w 1280160"/>
                    <a:gd name="connsiteY3" fmla="*/ 0 h 2461260"/>
                    <a:gd name="connsiteX4" fmla="*/ 838200 w 1280160"/>
                    <a:gd name="connsiteY4" fmla="*/ 7620 h 2461260"/>
                    <a:gd name="connsiteX5" fmla="*/ 998220 w 1280160"/>
                    <a:gd name="connsiteY5" fmla="*/ 1638300 h 2461260"/>
                    <a:gd name="connsiteX6" fmla="*/ 1272540 w 1280160"/>
                    <a:gd name="connsiteY6" fmla="*/ 2011680 h 2461260"/>
                    <a:gd name="connsiteX7" fmla="*/ 1280160 w 1280160"/>
                    <a:gd name="connsiteY7" fmla="*/ 2446020 h 2461260"/>
                    <a:gd name="connsiteX8" fmla="*/ 0 w 1280160"/>
                    <a:gd name="connsiteY8" fmla="*/ 2461260 h 246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160" h="2461260">
                      <a:moveTo>
                        <a:pt x="0" y="2461260"/>
                      </a:moveTo>
                      <a:lnTo>
                        <a:pt x="0" y="2011680"/>
                      </a:lnTo>
                      <a:lnTo>
                        <a:pt x="289560" y="1630680"/>
                      </a:lnTo>
                      <a:lnTo>
                        <a:pt x="495300" y="0"/>
                      </a:lnTo>
                      <a:lnTo>
                        <a:pt x="838200" y="7620"/>
                      </a:lnTo>
                      <a:lnTo>
                        <a:pt x="998220" y="1638300"/>
                      </a:lnTo>
                      <a:lnTo>
                        <a:pt x="1272540" y="2011680"/>
                      </a:lnTo>
                      <a:lnTo>
                        <a:pt x="1280160" y="2446020"/>
                      </a:lnTo>
                      <a:lnTo>
                        <a:pt x="0" y="2461260"/>
                      </a:lnTo>
                      <a:close/>
                    </a:path>
                  </a:pathLst>
                </a:custGeom>
                <a:blipFill>
                  <a:blip r:embed="rId7"/>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1704" y="3186267"/>
                <a:ext cx="580145" cy="818530"/>
              </a:xfrm>
              <a:prstGeom prst="rect">
                <a:avLst/>
              </a:prstGeom>
            </p:spPr>
          </p:pic>
        </p:grpSp>
        <p:sp>
          <p:nvSpPr>
            <p:cNvPr id="97" name="TextBox 96"/>
            <p:cNvSpPr txBox="1"/>
            <p:nvPr/>
          </p:nvSpPr>
          <p:spPr>
            <a:xfrm>
              <a:off x="8453233" y="3219241"/>
              <a:ext cx="509565" cy="252989"/>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grpSp>
      <p:sp>
        <p:nvSpPr>
          <p:cNvPr id="122" name="TextBox 121"/>
          <p:cNvSpPr txBox="1"/>
          <p:nvPr/>
        </p:nvSpPr>
        <p:spPr>
          <a:xfrm>
            <a:off x="478452" y="533400"/>
            <a:ext cx="364064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t>Can we make more out of our alternatives?</a:t>
            </a:r>
            <a:endParaRPr lang="en-US" sz="3200" b="1" dirty="0"/>
          </a:p>
        </p:txBody>
      </p:sp>
      <p:sp>
        <p:nvSpPr>
          <p:cNvPr id="2" name="Rounded Rectangle 1"/>
          <p:cNvSpPr/>
          <p:nvPr/>
        </p:nvSpPr>
        <p:spPr>
          <a:xfrm>
            <a:off x="206718" y="298241"/>
            <a:ext cx="4256297" cy="536760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000" dirty="0" smtClean="0"/>
              <a:t>Can we have the best of both?</a:t>
            </a:r>
            <a:endParaRPr lang="en-US" sz="6000" dirty="0"/>
          </a:p>
        </p:txBody>
      </p:sp>
    </p:spTree>
    <p:extLst>
      <p:ext uri="{BB962C8B-B14F-4D97-AF65-F5344CB8AC3E}">
        <p14:creationId xmlns:p14="http://schemas.microsoft.com/office/powerpoint/2010/main" val="349434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mph" presetSubtype="0" grpId="1" nodeType="clickEffect">
                                  <p:stCondLst>
                                    <p:cond delay="0"/>
                                  </p:stCondLst>
                                  <p:childTnLst>
                                    <p:set>
                                      <p:cBhvr rctx="PPT">
                                        <p:cTn id="12" dur="indefinite"/>
                                        <p:tgtEl>
                                          <p:spTgt spid="7"/>
                                        </p:tgtEl>
                                        <p:attrNameLst>
                                          <p:attrName>style.opacity</p:attrName>
                                        </p:attrNameLst>
                                      </p:cBhvr>
                                      <p:to>
                                        <p:strVal val="0.25"/>
                                      </p:to>
                                    </p:set>
                                    <p:animEffect filter="image" prLst="opacity: 0.25">
                                      <p:cBhvr rctx="IE">
                                        <p:cTn id="13" dur="indefinite"/>
                                        <p:tgtEl>
                                          <p:spTgt spid="7"/>
                                        </p:tgtEl>
                                      </p:cBhvr>
                                    </p:animEffect>
                                  </p:childTnLst>
                                </p:cTn>
                              </p:par>
                            </p:childTnLst>
                          </p:cTn>
                        </p:par>
                        <p:par>
                          <p:cTn id="14" fill="hold">
                            <p:stCondLst>
                              <p:cond delay="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45719" indent="0" algn="ctr">
              <a:buNone/>
            </a:pPr>
            <a:endParaRPr lang="en-US" sz="2800" i="1" dirty="0"/>
          </a:p>
          <a:p>
            <a:pPr marL="45719" indent="0" algn="ctr">
              <a:buNone/>
            </a:pPr>
            <a:r>
              <a:rPr lang="en-US" sz="3200" i="1" dirty="0"/>
              <a:t>PBPD is a decision making approach </a:t>
            </a:r>
          </a:p>
          <a:p>
            <a:pPr marL="45719" indent="0" algn="ctr">
              <a:buNone/>
            </a:pPr>
            <a:r>
              <a:rPr lang="en-US" sz="3200" i="1" dirty="0"/>
              <a:t>that helps agencies better manage transportation investments </a:t>
            </a:r>
          </a:p>
          <a:p>
            <a:pPr marL="45719" indent="0" algn="ctr">
              <a:buNone/>
            </a:pPr>
            <a:r>
              <a:rPr lang="en-US" sz="3200" i="1" dirty="0"/>
              <a:t>and </a:t>
            </a:r>
            <a:r>
              <a:rPr lang="en-US" sz="3200" b="1" i="1" dirty="0">
                <a:solidFill>
                  <a:srgbClr val="FFFF00"/>
                </a:solidFill>
              </a:rPr>
              <a:t>serve system-level needs </a:t>
            </a:r>
          </a:p>
          <a:p>
            <a:pPr marL="45719" indent="0" algn="ctr">
              <a:buNone/>
            </a:pPr>
            <a:r>
              <a:rPr lang="en-US" sz="3200" b="1" i="1" dirty="0">
                <a:solidFill>
                  <a:srgbClr val="FFFF00"/>
                </a:solidFill>
              </a:rPr>
              <a:t>and performance priorities </a:t>
            </a:r>
          </a:p>
          <a:p>
            <a:pPr marL="45719" indent="0" algn="ctr">
              <a:buNone/>
            </a:pPr>
            <a:r>
              <a:rPr lang="en-US" sz="3200" i="1" dirty="0"/>
              <a:t>with limited resources.   </a:t>
            </a:r>
          </a:p>
          <a:p>
            <a:pPr lvl="1"/>
            <a:endParaRPr lang="en-US" sz="2000" dirty="0"/>
          </a:p>
          <a:p>
            <a:pPr marL="365751" lvl="1" indent="0">
              <a:buNone/>
            </a:pPr>
            <a:endParaRPr lang="en-US" sz="2400" dirty="0"/>
          </a:p>
        </p:txBody>
      </p:sp>
      <p:sp>
        <p:nvSpPr>
          <p:cNvPr id="3" name="Title 2"/>
          <p:cNvSpPr>
            <a:spLocks noGrp="1"/>
          </p:cNvSpPr>
          <p:nvPr>
            <p:ph type="title"/>
          </p:nvPr>
        </p:nvSpPr>
        <p:spPr/>
        <p:txBody>
          <a:bodyPr/>
          <a:lstStyle/>
          <a:p>
            <a:r>
              <a:rPr lang="en-US" sz="4000" dirty="0"/>
              <a:t>What is PBPD?</a:t>
            </a:r>
          </a:p>
        </p:txBody>
      </p:sp>
    </p:spTree>
    <p:extLst>
      <p:ext uri="{BB962C8B-B14F-4D97-AF65-F5344CB8AC3E}">
        <p14:creationId xmlns:p14="http://schemas.microsoft.com/office/powerpoint/2010/main" val="361015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Benefits of Shoulder Running</a:t>
            </a:r>
            <a:endParaRPr lang="en-US" dirty="0"/>
          </a:p>
        </p:txBody>
      </p:sp>
      <p:pic>
        <p:nvPicPr>
          <p:cNvPr id="7" name="Content Placeholder 6"/>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3822200" y="1627700"/>
            <a:ext cx="5305178" cy="4149208"/>
          </a:xfrm>
          <a:prstGeom prst="rect">
            <a:avLst/>
          </a:prstGeom>
        </p:spPr>
      </p:pic>
      <p:sp>
        <p:nvSpPr>
          <p:cNvPr id="4" name="Slide Number Placeholder 3"/>
          <p:cNvSpPr>
            <a:spLocks noGrp="1"/>
          </p:cNvSpPr>
          <p:nvPr>
            <p:ph type="sldNum" sz="quarter" idx="12"/>
          </p:nvPr>
        </p:nvSpPr>
        <p:spPr/>
        <p:txBody>
          <a:bodyPr/>
          <a:lstStyle/>
          <a:p>
            <a:fld id="{0A92844E-1C36-42D5-9092-AFD65BAA0A48}" type="slidenum">
              <a:rPr lang="en-US" smtClean="0">
                <a:solidFill>
                  <a:prstClr val="white">
                    <a:lumMod val="50000"/>
                  </a:prstClr>
                </a:solidFill>
              </a:rPr>
              <a:pPr/>
              <a:t>20</a:t>
            </a:fld>
            <a:endParaRPr lang="en-US" dirty="0">
              <a:solidFill>
                <a:prstClr val="white">
                  <a:lumMod val="50000"/>
                </a:prstClr>
              </a:solidFill>
            </a:endParaRPr>
          </a:p>
        </p:txBody>
      </p:sp>
      <p:grpSp>
        <p:nvGrpSpPr>
          <p:cNvPr id="13" name="Group 12"/>
          <p:cNvGrpSpPr/>
          <p:nvPr/>
        </p:nvGrpSpPr>
        <p:grpSpPr>
          <a:xfrm>
            <a:off x="218088" y="1670143"/>
            <a:ext cx="3629512" cy="2079312"/>
            <a:chOff x="104288" y="1066800"/>
            <a:chExt cx="3629512" cy="2079312"/>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297950" y="1477031"/>
              <a:ext cx="3205047" cy="1669081"/>
            </a:xfrm>
            <a:prstGeom prst="rect">
              <a:avLst/>
            </a:prstGeom>
          </p:spPr>
        </p:pic>
        <p:sp>
          <p:nvSpPr>
            <p:cNvPr id="9" name="Rounded Rectangle 8"/>
            <p:cNvSpPr/>
            <p:nvPr/>
          </p:nvSpPr>
          <p:spPr>
            <a:xfrm>
              <a:off x="822960" y="1155548"/>
              <a:ext cx="2176272" cy="3475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Before</a:t>
              </a:r>
              <a:endParaRPr lang="en-US" dirty="0"/>
            </a:p>
          </p:txBody>
        </p:sp>
        <p:sp>
          <p:nvSpPr>
            <p:cNvPr id="11" name="Rectangle 10"/>
            <p:cNvSpPr/>
            <p:nvPr/>
          </p:nvSpPr>
          <p:spPr>
            <a:xfrm>
              <a:off x="104288" y="1066800"/>
              <a:ext cx="3629512" cy="2079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18088" y="4029905"/>
            <a:ext cx="3629512" cy="2325175"/>
            <a:chOff x="104288" y="3707012"/>
            <a:chExt cx="3629512" cy="2325175"/>
          </a:xfrm>
        </p:grpSpPr>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104288" y="3756288"/>
              <a:ext cx="3553312" cy="1740712"/>
            </a:xfrm>
            <a:prstGeom prst="rect">
              <a:avLst/>
            </a:prstGeom>
          </p:spPr>
        </p:pic>
        <p:sp>
          <p:nvSpPr>
            <p:cNvPr id="10" name="Rounded Rectangle 9"/>
            <p:cNvSpPr/>
            <p:nvPr/>
          </p:nvSpPr>
          <p:spPr>
            <a:xfrm>
              <a:off x="822960" y="5613400"/>
              <a:ext cx="2176272" cy="3475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After</a:t>
              </a:r>
              <a:endParaRPr lang="en-US" dirty="0"/>
            </a:p>
          </p:txBody>
        </p:sp>
        <p:sp>
          <p:nvSpPr>
            <p:cNvPr id="12" name="Rectangle 11"/>
            <p:cNvSpPr/>
            <p:nvPr/>
          </p:nvSpPr>
          <p:spPr>
            <a:xfrm>
              <a:off x="104288" y="3707012"/>
              <a:ext cx="3629512" cy="2325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78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5847"/>
            <a:ext cx="7696200" cy="1054394"/>
          </a:xfrm>
        </p:spPr>
        <p:txBody>
          <a:bodyPr/>
          <a:lstStyle/>
          <a:p>
            <a:r>
              <a:rPr lang="en-US" sz="2800" dirty="0"/>
              <a:t>Shoulder Use and Limitations of the HSM</a:t>
            </a:r>
          </a:p>
        </p:txBody>
      </p:sp>
      <p:sp>
        <p:nvSpPr>
          <p:cNvPr id="4" name="Slide Number Placeholder 3"/>
          <p:cNvSpPr>
            <a:spLocks noGrp="1"/>
          </p:cNvSpPr>
          <p:nvPr>
            <p:ph type="sldNum" sz="quarter" idx="12"/>
          </p:nvPr>
        </p:nvSpPr>
        <p:spPr/>
        <p:txBody>
          <a:bodyPr/>
          <a:lstStyle/>
          <a:p>
            <a:fld id="{0A92844E-1C36-42D5-9092-AFD65BAA0A48}" type="slidenum">
              <a:rPr lang="en-US" smtClean="0">
                <a:solidFill>
                  <a:prstClr val="white">
                    <a:lumMod val="50000"/>
                  </a:prstClr>
                </a:solidFill>
              </a:rPr>
              <a:pPr/>
              <a:t>21</a:t>
            </a:fld>
            <a:endParaRPr lang="en-US" dirty="0">
              <a:solidFill>
                <a:prstClr val="white">
                  <a:lumMod val="50000"/>
                </a:prstClr>
              </a:solidFill>
            </a:endParaRPr>
          </a:p>
        </p:txBody>
      </p:sp>
      <p:pic>
        <p:nvPicPr>
          <p:cNvPr id="5" name="Content Placeholder 6" descr="HSM Cover_catcov.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620" y="0"/>
            <a:ext cx="785380" cy="1071563"/>
          </a:xfrm>
          <a:prstGeom prst="rect">
            <a:avLst/>
          </a:prstGeom>
          <a:ln>
            <a:noFill/>
          </a:ln>
          <a:effectLst>
            <a:outerShdw blurRad="292100" dist="139700" dir="2700000" algn="tl" rotWithShape="0">
              <a:srgbClr val="333333">
                <a:alpha val="65000"/>
              </a:srgbClr>
            </a:outerShdw>
          </a:effectLst>
        </p:spPr>
      </p:pic>
      <p:graphicFrame>
        <p:nvGraphicFramePr>
          <p:cNvPr id="7" name="Chart 6"/>
          <p:cNvGraphicFramePr>
            <a:graphicFrameLocks noGrp="1"/>
          </p:cNvGraphicFramePr>
          <p:nvPr>
            <p:extLst/>
          </p:nvPr>
        </p:nvGraphicFramePr>
        <p:xfrm>
          <a:off x="143617" y="1455805"/>
          <a:ext cx="8693079" cy="4880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124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988" y="1759452"/>
            <a:ext cx="2931680" cy="3792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Key Reports</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21867">
            <a:off x="5444075" y="2361300"/>
            <a:ext cx="2931680" cy="3792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30428">
            <a:off x="772071" y="2397326"/>
            <a:ext cx="2913617" cy="3771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67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19" indent="0">
              <a:buNone/>
            </a:pPr>
            <a:r>
              <a:rPr lang="en-US" b="1" dirty="0" smtClean="0"/>
              <a:t>Effective May 5, 2016 -- Controlling </a:t>
            </a:r>
            <a:r>
              <a:rPr lang="en-US" b="1" dirty="0"/>
              <a:t>Criteria </a:t>
            </a:r>
            <a:r>
              <a:rPr lang="en-US" b="1" dirty="0" smtClean="0"/>
              <a:t>for NHS</a:t>
            </a:r>
          </a:p>
          <a:p>
            <a:pPr marL="45719" indent="0">
              <a:buNone/>
            </a:pPr>
            <a:endParaRPr lang="en-US" u="sng" dirty="0" smtClean="0"/>
          </a:p>
          <a:p>
            <a:pPr marL="45719" indent="0">
              <a:buNone/>
            </a:pPr>
            <a:r>
              <a:rPr lang="en-US" u="sng" dirty="0" smtClean="0"/>
              <a:t>Design </a:t>
            </a:r>
            <a:r>
              <a:rPr lang="en-US" u="sng" dirty="0"/>
              <a:t>Speed </a:t>
            </a:r>
            <a:r>
              <a:rPr lang="en-US" u="sng" dirty="0" smtClean="0"/>
              <a:t>≥ 50 mph:</a:t>
            </a:r>
          </a:p>
          <a:p>
            <a:pPr marL="708651" lvl="1" indent="-342900">
              <a:buClr>
                <a:schemeClr val="accent2">
                  <a:lumMod val="50000"/>
                </a:schemeClr>
              </a:buClr>
              <a:buFont typeface="+mj-lt"/>
              <a:buAutoNum type="arabicPeriod"/>
            </a:pPr>
            <a:r>
              <a:rPr lang="en-US" b="1" dirty="0" smtClean="0">
                <a:solidFill>
                  <a:srgbClr val="0070C0"/>
                </a:solidFill>
              </a:rPr>
              <a:t>Design Speed</a:t>
            </a:r>
          </a:p>
          <a:p>
            <a:pPr marL="708651" lvl="1" indent="-342900">
              <a:buClr>
                <a:schemeClr val="accent2">
                  <a:lumMod val="50000"/>
                </a:schemeClr>
              </a:buClr>
              <a:buFont typeface="+mj-lt"/>
              <a:buAutoNum type="arabicPeriod"/>
            </a:pPr>
            <a:r>
              <a:rPr lang="en-US" dirty="0" smtClean="0"/>
              <a:t>Lane Width</a:t>
            </a:r>
          </a:p>
          <a:p>
            <a:pPr marL="708651" lvl="1" indent="-342900">
              <a:buClr>
                <a:schemeClr val="accent2">
                  <a:lumMod val="50000"/>
                </a:schemeClr>
              </a:buClr>
              <a:buFont typeface="+mj-lt"/>
              <a:buAutoNum type="arabicPeriod"/>
            </a:pPr>
            <a:r>
              <a:rPr lang="en-US" dirty="0" smtClean="0"/>
              <a:t>Shoulder Width</a:t>
            </a:r>
          </a:p>
          <a:p>
            <a:pPr marL="708651" lvl="1" indent="-342900">
              <a:buClr>
                <a:schemeClr val="accent2">
                  <a:lumMod val="50000"/>
                </a:schemeClr>
              </a:buClr>
              <a:buFont typeface="+mj-lt"/>
              <a:buAutoNum type="arabicPeriod"/>
            </a:pPr>
            <a:r>
              <a:rPr lang="en-US" dirty="0" smtClean="0"/>
              <a:t>Horizontal Curve Radius</a:t>
            </a:r>
          </a:p>
          <a:p>
            <a:pPr marL="708651" lvl="1" indent="-342900">
              <a:buClr>
                <a:schemeClr val="accent2">
                  <a:lumMod val="50000"/>
                </a:schemeClr>
              </a:buClr>
              <a:buFont typeface="+mj-lt"/>
              <a:buAutoNum type="arabicPeriod"/>
            </a:pPr>
            <a:r>
              <a:rPr lang="en-US" dirty="0" err="1" smtClean="0"/>
              <a:t>Superelevation</a:t>
            </a:r>
            <a:endParaRPr lang="en-US" dirty="0" smtClean="0"/>
          </a:p>
          <a:p>
            <a:pPr marL="708651" lvl="1" indent="-342900">
              <a:buClr>
                <a:schemeClr val="accent2">
                  <a:lumMod val="50000"/>
                </a:schemeClr>
              </a:buClr>
              <a:buFont typeface="+mj-lt"/>
              <a:buAutoNum type="arabicPeriod"/>
            </a:pPr>
            <a:r>
              <a:rPr lang="en-US" dirty="0" smtClean="0"/>
              <a:t>Stopping Sight Distance </a:t>
            </a:r>
          </a:p>
          <a:p>
            <a:pPr marL="708651" lvl="1" indent="-342900">
              <a:buClr>
                <a:schemeClr val="accent2">
                  <a:lumMod val="50000"/>
                </a:schemeClr>
              </a:buClr>
              <a:buFont typeface="+mj-lt"/>
              <a:buAutoNum type="arabicPeriod"/>
            </a:pPr>
            <a:r>
              <a:rPr lang="en-US" dirty="0" smtClean="0"/>
              <a:t>Maximum Grade</a:t>
            </a:r>
          </a:p>
          <a:p>
            <a:pPr marL="708651" lvl="1" indent="-342900">
              <a:buClr>
                <a:schemeClr val="accent2">
                  <a:lumMod val="50000"/>
                </a:schemeClr>
              </a:buClr>
              <a:buFont typeface="+mj-lt"/>
              <a:buAutoNum type="arabicPeriod"/>
            </a:pPr>
            <a:r>
              <a:rPr lang="en-US" dirty="0" smtClean="0"/>
              <a:t>Cross Slope</a:t>
            </a:r>
          </a:p>
          <a:p>
            <a:pPr marL="708651" lvl="1" indent="-342900">
              <a:buClr>
                <a:schemeClr val="accent2">
                  <a:lumMod val="50000"/>
                </a:schemeClr>
              </a:buClr>
              <a:buFont typeface="+mj-lt"/>
              <a:buAutoNum type="arabicPeriod"/>
            </a:pPr>
            <a:r>
              <a:rPr lang="en-US" dirty="0" smtClean="0"/>
              <a:t>Vertical Clearance</a:t>
            </a:r>
          </a:p>
          <a:p>
            <a:pPr marL="708651" lvl="1" indent="-342900">
              <a:buClr>
                <a:schemeClr val="accent2">
                  <a:lumMod val="50000"/>
                </a:schemeClr>
              </a:buClr>
              <a:buFont typeface="+mj-lt"/>
              <a:buAutoNum type="arabicPeriod"/>
            </a:pPr>
            <a:r>
              <a:rPr lang="en-US" b="1" dirty="0" smtClean="0">
                <a:solidFill>
                  <a:srgbClr val="0070C0"/>
                </a:solidFill>
              </a:rPr>
              <a:t>Design Loading Structural Capacity</a:t>
            </a:r>
          </a:p>
          <a:p>
            <a:pPr lvl="1"/>
            <a:endParaRPr lang="en-US" dirty="0"/>
          </a:p>
        </p:txBody>
      </p:sp>
      <p:sp>
        <p:nvSpPr>
          <p:cNvPr id="3" name="Title 2"/>
          <p:cNvSpPr>
            <a:spLocks noGrp="1"/>
          </p:cNvSpPr>
          <p:nvPr>
            <p:ph type="title"/>
          </p:nvPr>
        </p:nvSpPr>
        <p:spPr/>
        <p:txBody>
          <a:bodyPr/>
          <a:lstStyle/>
          <a:p>
            <a:r>
              <a:rPr lang="en-US" sz="4400" b="1" u="sng" dirty="0" smtClean="0">
                <a:solidFill>
                  <a:srgbClr val="FFFF00"/>
                </a:solidFill>
              </a:rPr>
              <a:t>Controlling Criteria</a:t>
            </a:r>
            <a:endParaRPr lang="en-US" sz="4400" b="1" dirty="0">
              <a:solidFill>
                <a:srgbClr val="FFFF00"/>
              </a:solidFill>
            </a:endParaRPr>
          </a:p>
        </p:txBody>
      </p:sp>
      <p:sp>
        <p:nvSpPr>
          <p:cNvPr id="4" name="TextBox 3"/>
          <p:cNvSpPr txBox="1"/>
          <p:nvPr/>
        </p:nvSpPr>
        <p:spPr>
          <a:xfrm>
            <a:off x="4276725" y="2057400"/>
            <a:ext cx="4648200" cy="1415772"/>
          </a:xfrm>
          <a:prstGeom prst="rect">
            <a:avLst/>
          </a:prstGeom>
          <a:solidFill>
            <a:schemeClr val="bg2"/>
          </a:solidFill>
        </p:spPr>
        <p:txBody>
          <a:bodyPr wrap="square" rtlCol="0">
            <a:spAutoFit/>
          </a:bodyPr>
          <a:lstStyle/>
          <a:p>
            <a:r>
              <a:rPr lang="en-US" sz="2000" dirty="0" smtClean="0">
                <a:solidFill>
                  <a:schemeClr val="accent4">
                    <a:lumMod val="50000"/>
                  </a:schemeClr>
                </a:solidFill>
              </a:rPr>
              <a:t>Low Speed Roadways</a:t>
            </a:r>
          </a:p>
          <a:p>
            <a:pPr>
              <a:spcAft>
                <a:spcPts val="600"/>
              </a:spcAft>
            </a:pPr>
            <a:r>
              <a:rPr lang="en-US" sz="2000" u="sng" dirty="0" smtClean="0">
                <a:solidFill>
                  <a:schemeClr val="accent4">
                    <a:lumMod val="50000"/>
                  </a:schemeClr>
                </a:solidFill>
              </a:rPr>
              <a:t>(Design </a:t>
            </a:r>
            <a:r>
              <a:rPr lang="en-US" sz="2000" u="sng" dirty="0">
                <a:solidFill>
                  <a:schemeClr val="accent4">
                    <a:lumMod val="50000"/>
                  </a:schemeClr>
                </a:solidFill>
              </a:rPr>
              <a:t>Speed &lt;</a:t>
            </a:r>
            <a:r>
              <a:rPr lang="en-US" sz="2000" u="sng" dirty="0" smtClean="0">
                <a:solidFill>
                  <a:schemeClr val="accent4">
                    <a:lumMod val="50000"/>
                  </a:schemeClr>
                </a:solidFill>
              </a:rPr>
              <a:t> </a:t>
            </a:r>
            <a:r>
              <a:rPr lang="en-US" sz="2000" u="sng" dirty="0">
                <a:solidFill>
                  <a:schemeClr val="accent4">
                    <a:lumMod val="50000"/>
                  </a:schemeClr>
                </a:solidFill>
              </a:rPr>
              <a:t>50 </a:t>
            </a:r>
            <a:r>
              <a:rPr lang="en-US" sz="2000" u="sng" dirty="0" smtClean="0">
                <a:solidFill>
                  <a:schemeClr val="accent4">
                    <a:lumMod val="50000"/>
                  </a:schemeClr>
                </a:solidFill>
              </a:rPr>
              <a:t>mph):</a:t>
            </a:r>
            <a:endParaRPr lang="en-US" sz="2000" u="sng" dirty="0">
              <a:solidFill>
                <a:schemeClr val="accent4">
                  <a:lumMod val="50000"/>
                </a:schemeClr>
              </a:solidFill>
            </a:endParaRPr>
          </a:p>
          <a:p>
            <a:pPr>
              <a:spcAft>
                <a:spcPts val="600"/>
              </a:spcAft>
            </a:pPr>
            <a:r>
              <a:rPr lang="en-US" dirty="0" smtClean="0">
                <a:solidFill>
                  <a:schemeClr val="accent4">
                    <a:lumMod val="50000"/>
                  </a:schemeClr>
                </a:solidFill>
                <a:latin typeface="Arial" panose="020B0604020202020204" pitchFamily="34" charset="0"/>
                <a:cs typeface="Arial" panose="020B0604020202020204" pitchFamily="34" charset="0"/>
              </a:rPr>
              <a:t>1. </a:t>
            </a:r>
            <a:r>
              <a:rPr lang="en-US" b="1" dirty="0" smtClean="0">
                <a:solidFill>
                  <a:srgbClr val="0070C0"/>
                </a:solidFill>
                <a:latin typeface="Arial" panose="020B0604020202020204" pitchFamily="34" charset="0"/>
                <a:cs typeface="Arial" panose="020B0604020202020204" pitchFamily="34" charset="0"/>
              </a:rPr>
              <a:t>Design Speed</a:t>
            </a:r>
          </a:p>
          <a:p>
            <a:pPr>
              <a:spcAft>
                <a:spcPts val="600"/>
              </a:spcAft>
            </a:pPr>
            <a:r>
              <a:rPr lang="en-US" dirty="0" smtClean="0">
                <a:solidFill>
                  <a:schemeClr val="accent4">
                    <a:lumMod val="50000"/>
                  </a:schemeClr>
                </a:solidFill>
                <a:latin typeface="Arial" panose="020B0604020202020204" pitchFamily="34" charset="0"/>
                <a:cs typeface="Arial" panose="020B0604020202020204" pitchFamily="34" charset="0"/>
              </a:rPr>
              <a:t>2. </a:t>
            </a:r>
            <a:r>
              <a:rPr lang="en-US" b="1" dirty="0" smtClean="0">
                <a:solidFill>
                  <a:srgbClr val="0070C0"/>
                </a:solidFill>
                <a:latin typeface="Arial" panose="020B0604020202020204" pitchFamily="34" charset="0"/>
                <a:cs typeface="Arial" panose="020B0604020202020204" pitchFamily="34" charset="0"/>
              </a:rPr>
              <a:t>Design Loading Structural Capacity</a:t>
            </a:r>
            <a:endParaRPr lang="en-US"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5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19" indent="0">
              <a:buNone/>
            </a:pPr>
            <a:r>
              <a:rPr lang="en-US" sz="2400" b="1" dirty="0" smtClean="0"/>
              <a:t>The new policy eliminated:</a:t>
            </a:r>
          </a:p>
          <a:p>
            <a:pPr lvl="1"/>
            <a:r>
              <a:rPr lang="en-US" sz="2000" dirty="0" smtClean="0"/>
              <a:t>Bridge Width</a:t>
            </a:r>
            <a:endParaRPr lang="en-US" sz="2000" dirty="0"/>
          </a:p>
          <a:p>
            <a:pPr lvl="1"/>
            <a:r>
              <a:rPr lang="en-US" sz="2000" dirty="0" smtClean="0"/>
              <a:t>Vertical Alignment</a:t>
            </a:r>
            <a:endParaRPr lang="en-US" sz="2000" dirty="0"/>
          </a:p>
          <a:p>
            <a:pPr lvl="1"/>
            <a:r>
              <a:rPr lang="en-US" sz="2000" dirty="0" smtClean="0"/>
              <a:t>Lateral </a:t>
            </a:r>
            <a:r>
              <a:rPr lang="en-US" sz="2000" dirty="0"/>
              <a:t>Offset to </a:t>
            </a:r>
            <a:r>
              <a:rPr lang="en-US" sz="2000" dirty="0" smtClean="0"/>
              <a:t>Obstruction</a:t>
            </a:r>
          </a:p>
          <a:p>
            <a:pPr marL="45719" indent="0">
              <a:buNone/>
            </a:pPr>
            <a:endParaRPr lang="en-US" dirty="0" smtClean="0"/>
          </a:p>
          <a:p>
            <a:pPr marL="45719" indent="0">
              <a:buNone/>
            </a:pPr>
            <a:r>
              <a:rPr lang="en-US" sz="2400" b="1" dirty="0" smtClean="0"/>
              <a:t>And renamed:</a:t>
            </a:r>
            <a:endParaRPr lang="en-US" sz="2400" b="1" dirty="0"/>
          </a:p>
          <a:p>
            <a:pPr lvl="1"/>
            <a:r>
              <a:rPr lang="en-US" sz="2000" dirty="0" smtClean="0"/>
              <a:t>Horizontal </a:t>
            </a:r>
            <a:r>
              <a:rPr lang="en-US" sz="2000" dirty="0"/>
              <a:t>Alignment </a:t>
            </a:r>
            <a:r>
              <a:rPr lang="en-US" sz="2000" dirty="0" smtClean="0"/>
              <a:t>→ </a:t>
            </a:r>
            <a:r>
              <a:rPr lang="en-US" sz="2000" b="1" dirty="0" smtClean="0"/>
              <a:t>Horizontal </a:t>
            </a:r>
            <a:r>
              <a:rPr lang="en-US" sz="2000" b="1" dirty="0"/>
              <a:t>Curve </a:t>
            </a:r>
            <a:r>
              <a:rPr lang="en-US" sz="2000" b="1" dirty="0" smtClean="0"/>
              <a:t>Radius</a:t>
            </a:r>
          </a:p>
          <a:p>
            <a:pPr lvl="1"/>
            <a:r>
              <a:rPr lang="en-US" sz="2000" dirty="0" smtClean="0"/>
              <a:t>Grade </a:t>
            </a:r>
            <a:r>
              <a:rPr lang="en-US" sz="2000" dirty="0"/>
              <a:t>→ </a:t>
            </a:r>
            <a:r>
              <a:rPr lang="en-US" sz="2000" b="1" dirty="0" smtClean="0"/>
              <a:t>Maximum Grade</a:t>
            </a:r>
            <a:endParaRPr lang="en-US" sz="2000" dirty="0"/>
          </a:p>
          <a:p>
            <a:pPr lvl="1"/>
            <a:r>
              <a:rPr lang="en-US" sz="2000" dirty="0" smtClean="0"/>
              <a:t>Structural Capacity →  </a:t>
            </a:r>
            <a:r>
              <a:rPr lang="en-US" sz="2000" b="1" dirty="0" smtClean="0"/>
              <a:t>Design </a:t>
            </a:r>
            <a:r>
              <a:rPr lang="en-US" sz="2000" b="1" dirty="0"/>
              <a:t>Loading Structural </a:t>
            </a:r>
            <a:r>
              <a:rPr lang="en-US" sz="2000" b="1" dirty="0" smtClean="0"/>
              <a:t>Capacity</a:t>
            </a:r>
            <a:endParaRPr lang="en-US" sz="2000" dirty="0"/>
          </a:p>
        </p:txBody>
      </p:sp>
      <p:sp>
        <p:nvSpPr>
          <p:cNvPr id="3" name="Title 2"/>
          <p:cNvSpPr>
            <a:spLocks noGrp="1"/>
          </p:cNvSpPr>
          <p:nvPr>
            <p:ph type="title"/>
          </p:nvPr>
        </p:nvSpPr>
        <p:spPr/>
        <p:txBody>
          <a:bodyPr/>
          <a:lstStyle/>
          <a:p>
            <a:r>
              <a:rPr lang="en-US" sz="4400" b="1" u="sng" dirty="0" smtClean="0">
                <a:solidFill>
                  <a:srgbClr val="FFFF00"/>
                </a:solidFill>
              </a:rPr>
              <a:t>www.regulations.gov</a:t>
            </a:r>
            <a:endParaRPr lang="en-US" sz="4400" dirty="0"/>
          </a:p>
        </p:txBody>
      </p:sp>
    </p:spTree>
    <p:extLst>
      <p:ext uri="{BB962C8B-B14F-4D97-AF65-F5344CB8AC3E}">
        <p14:creationId xmlns:p14="http://schemas.microsoft.com/office/powerpoint/2010/main" val="351561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05005"/>
            <a:ext cx="8839200" cy="4114799"/>
          </a:xfrm>
        </p:spPr>
        <p:txBody>
          <a:bodyPr>
            <a:normAutofit/>
          </a:bodyPr>
          <a:lstStyle/>
          <a:p>
            <a:pPr marL="0" indent="0" algn="ctr">
              <a:buNone/>
            </a:pPr>
            <a:endParaRPr lang="en-US" sz="3600" dirty="0"/>
          </a:p>
          <a:p>
            <a:pPr marL="0" indent="0" algn="ctr">
              <a:buNone/>
            </a:pPr>
            <a:r>
              <a:rPr lang="en-US" sz="3600" b="1" i="1" dirty="0"/>
              <a:t>FHWA is prepared to support States as they develop projects with a system performance mindset </a:t>
            </a:r>
          </a:p>
          <a:p>
            <a:pPr marL="0" indent="0" algn="ctr">
              <a:buNone/>
            </a:pPr>
            <a:r>
              <a:rPr lang="en-US" sz="3600" b="1" i="1" dirty="0"/>
              <a:t>using data-driven methods</a:t>
            </a:r>
          </a:p>
        </p:txBody>
      </p:sp>
      <p:sp>
        <p:nvSpPr>
          <p:cNvPr id="3" name="Title 2"/>
          <p:cNvSpPr>
            <a:spLocks noGrp="1"/>
          </p:cNvSpPr>
          <p:nvPr>
            <p:ph type="title"/>
          </p:nvPr>
        </p:nvSpPr>
        <p:spPr>
          <a:xfrm>
            <a:off x="76200" y="152400"/>
            <a:ext cx="8991600" cy="1371600"/>
          </a:xfrm>
        </p:spPr>
        <p:txBody>
          <a:bodyPr>
            <a:normAutofit/>
          </a:bodyPr>
          <a:lstStyle/>
          <a:p>
            <a:r>
              <a:rPr lang="en-US" sz="4000" dirty="0" smtClean="0"/>
              <a:t>FHWA Will be a </a:t>
            </a:r>
            <a:r>
              <a:rPr lang="en-US" sz="4000" u="sng" dirty="0" smtClean="0"/>
              <a:t>good partner</a:t>
            </a:r>
            <a:endParaRPr lang="en-US" sz="4000" u="sng" dirty="0"/>
          </a:p>
        </p:txBody>
      </p:sp>
    </p:spTree>
    <p:extLst>
      <p:ext uri="{BB962C8B-B14F-4D97-AF65-F5344CB8AC3E}">
        <p14:creationId xmlns:p14="http://schemas.microsoft.com/office/powerpoint/2010/main" val="234477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a:xfrm>
            <a:off x="381000" y="304800"/>
            <a:ext cx="6324600" cy="6324600"/>
          </a:xfrm>
        </p:spPr>
        <p:txBody>
          <a:bodyPr/>
          <a:lstStyle/>
          <a:p>
            <a:r>
              <a:rPr lang="en-US" sz="2800" dirty="0"/>
              <a:t>www.fhwa.dot.gov/design/pbpd</a:t>
            </a:r>
            <a:r>
              <a:rPr lang="en-US" sz="2800" dirty="0" smtClean="0"/>
              <a:t>/</a:t>
            </a:r>
            <a:br>
              <a:rPr lang="en-US" sz="2800" dirty="0" smtClean="0"/>
            </a:br>
            <a:r>
              <a:rPr lang="en-US" sz="2800" dirty="0" smtClean="0"/>
              <a:t> </a:t>
            </a:r>
            <a:r>
              <a:rPr lang="en-US" sz="3600" dirty="0"/>
              <a:t/>
            </a:r>
            <a:br>
              <a:rPr lang="en-US" sz="3600" dirty="0"/>
            </a:br>
            <a:r>
              <a:rPr lang="en-US" sz="3600" dirty="0"/>
              <a:t>Robert </a:t>
            </a:r>
            <a:r>
              <a:rPr lang="en-US" sz="3600" dirty="0" smtClean="0"/>
              <a:t>Mooney</a:t>
            </a:r>
            <a:r>
              <a:rPr lang="en-US" sz="3600" dirty="0"/>
              <a:t/>
            </a:r>
            <a:br>
              <a:rPr lang="en-US" sz="3600" dirty="0"/>
            </a:br>
            <a:r>
              <a:rPr lang="en-US" sz="3600" dirty="0"/>
              <a:t> </a:t>
            </a:r>
            <a:r>
              <a:rPr lang="en-US" sz="3600" dirty="0" smtClean="0"/>
              <a:t>202-366-2221</a:t>
            </a:r>
            <a:br>
              <a:rPr lang="en-US" sz="3600" dirty="0" smtClean="0"/>
            </a:br>
            <a:r>
              <a:rPr lang="en-US" sz="3600" dirty="0" smtClean="0"/>
              <a:t>Robert.Mooney@dot.gov</a:t>
            </a:r>
            <a:br>
              <a:rPr lang="en-US" sz="3600" dirty="0" smtClean="0"/>
            </a:br>
            <a:r>
              <a:rPr lang="en-US" sz="3600" dirty="0"/>
              <a:t/>
            </a:r>
            <a:br>
              <a:rPr lang="en-US" sz="3600" dirty="0"/>
            </a:br>
            <a:r>
              <a:rPr lang="en-US" sz="3600" dirty="0" smtClean="0"/>
              <a:t>George </a:t>
            </a:r>
            <a:r>
              <a:rPr lang="en-US" sz="3600" dirty="0"/>
              <a:t>Merritt</a:t>
            </a:r>
            <a:br>
              <a:rPr lang="en-US" sz="3600" dirty="0"/>
            </a:br>
            <a:r>
              <a:rPr lang="en-US" sz="3600" dirty="0"/>
              <a:t>404-562-3911</a:t>
            </a:r>
            <a:br>
              <a:rPr lang="en-US" sz="3600" dirty="0"/>
            </a:br>
            <a:r>
              <a:rPr lang="en-US" sz="3600" dirty="0"/>
              <a:t>george.merritt@dot.gov</a:t>
            </a:r>
          </a:p>
        </p:txBody>
      </p:sp>
    </p:spTree>
    <p:extLst>
      <p:ext uri="{BB962C8B-B14F-4D97-AF65-F5344CB8AC3E}">
        <p14:creationId xmlns:p14="http://schemas.microsoft.com/office/powerpoint/2010/main" val="195328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76200" y="228600"/>
            <a:ext cx="8991600" cy="1143000"/>
          </a:xfrm>
        </p:spPr>
        <p:txBody>
          <a:bodyPr/>
          <a:lstStyle/>
          <a:p>
            <a:r>
              <a:rPr lang="en-US" altLang="en-US" dirty="0" smtClean="0"/>
              <a:t>Practical Design Example</a:t>
            </a:r>
          </a:p>
        </p:txBody>
      </p:sp>
      <p:pic>
        <p:nvPicPr>
          <p:cNvPr id="256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598618"/>
            <a:ext cx="73025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111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76200" y="228600"/>
            <a:ext cx="8991600" cy="1143000"/>
          </a:xfrm>
        </p:spPr>
        <p:txBody>
          <a:bodyPr/>
          <a:lstStyle/>
          <a:p>
            <a:r>
              <a:rPr lang="en-US" altLang="en-US" dirty="0" smtClean="0"/>
              <a:t>Practical </a:t>
            </a:r>
            <a:r>
              <a:rPr lang="en-US" altLang="en-US" dirty="0"/>
              <a:t>Design Example</a:t>
            </a:r>
            <a:endParaRPr lang="en-US" altLang="en-US" dirty="0" smtClean="0"/>
          </a:p>
        </p:txBody>
      </p:sp>
      <p:pic>
        <p:nvPicPr>
          <p:cNvPr id="286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52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2" y="1719072"/>
            <a:ext cx="8407893" cy="4910331"/>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lvl="1"/>
            <a:r>
              <a:rPr lang="en-US" sz="3200" dirty="0"/>
              <a:t>New Policy, Regulation, or Requirement</a:t>
            </a:r>
          </a:p>
          <a:p>
            <a:pPr lvl="1"/>
            <a:r>
              <a:rPr lang="en-US" sz="3200" dirty="0" smtClean="0"/>
              <a:t>Opportunity </a:t>
            </a:r>
            <a:r>
              <a:rPr lang="en-US" sz="3200" dirty="0"/>
              <a:t>to disregard long-term needs:</a:t>
            </a:r>
          </a:p>
          <a:p>
            <a:pPr lvl="2"/>
            <a:r>
              <a:rPr lang="en-US" sz="2400" dirty="0"/>
              <a:t>For short term cost savings</a:t>
            </a:r>
          </a:p>
          <a:p>
            <a:pPr lvl="2"/>
            <a:r>
              <a:rPr lang="en-US" sz="2400" dirty="0"/>
              <a:t>Overlooking future development</a:t>
            </a:r>
          </a:p>
          <a:p>
            <a:pPr lvl="1"/>
            <a:r>
              <a:rPr lang="en-US" sz="3200" dirty="0" smtClean="0"/>
              <a:t>Compromising </a:t>
            </a:r>
            <a:r>
              <a:rPr lang="en-US" sz="3200" dirty="0"/>
              <a:t>on safety, user needs (bike, </a:t>
            </a:r>
            <a:r>
              <a:rPr lang="en-US" sz="3200" dirty="0" err="1"/>
              <a:t>ped</a:t>
            </a:r>
            <a:r>
              <a:rPr lang="en-US" sz="3200" dirty="0"/>
              <a:t>, etc.), or accommodation of freight to save money</a:t>
            </a:r>
            <a:endParaRPr lang="en-US" sz="2800" dirty="0"/>
          </a:p>
        </p:txBody>
      </p:sp>
      <p:sp>
        <p:nvSpPr>
          <p:cNvPr id="3" name="Title 2"/>
          <p:cNvSpPr>
            <a:spLocks noGrp="1"/>
          </p:cNvSpPr>
          <p:nvPr>
            <p:ph type="title"/>
          </p:nvPr>
        </p:nvSpPr>
        <p:spPr/>
        <p:txBody>
          <a:bodyPr/>
          <a:lstStyle/>
          <a:p>
            <a:r>
              <a:rPr lang="en-US" sz="4000" dirty="0"/>
              <a:t>PBPD is </a:t>
            </a:r>
            <a:r>
              <a:rPr lang="en-US" sz="4000" u="sng" dirty="0"/>
              <a:t>not</a:t>
            </a:r>
            <a:r>
              <a:rPr lang="en-US" sz="4000" dirty="0"/>
              <a:t>:</a:t>
            </a:r>
          </a:p>
        </p:txBody>
      </p:sp>
    </p:spTree>
    <p:extLst>
      <p:ext uri="{BB962C8B-B14F-4D97-AF65-F5344CB8AC3E}">
        <p14:creationId xmlns:p14="http://schemas.microsoft.com/office/powerpoint/2010/main" val="49775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lIns="0" rIns="0" numCol="2">
            <a:normAutofit/>
          </a:bodyPr>
          <a:lstStyle/>
          <a:p>
            <a:pPr lvl="1">
              <a:spcAft>
                <a:spcPts val="1200"/>
              </a:spcAft>
            </a:pPr>
            <a:r>
              <a:rPr lang="en-US" sz="2800" dirty="0" smtClean="0"/>
              <a:t>Flexible Design</a:t>
            </a:r>
            <a:endParaRPr lang="en-US" sz="2800" dirty="0"/>
          </a:p>
          <a:p>
            <a:pPr lvl="1">
              <a:spcAft>
                <a:spcPts val="1200"/>
              </a:spcAft>
            </a:pPr>
            <a:r>
              <a:rPr lang="en-US" sz="2800" dirty="0" smtClean="0"/>
              <a:t>Open Roads</a:t>
            </a:r>
          </a:p>
          <a:p>
            <a:pPr lvl="1">
              <a:spcAft>
                <a:spcPts val="1200"/>
              </a:spcAft>
            </a:pPr>
            <a:r>
              <a:rPr lang="en-US" sz="2800" dirty="0" smtClean="0"/>
              <a:t>Practical Solutions</a:t>
            </a:r>
          </a:p>
          <a:p>
            <a:pPr lvl="1">
              <a:spcAft>
                <a:spcPts val="1200"/>
              </a:spcAft>
            </a:pPr>
            <a:r>
              <a:rPr lang="en-US" sz="2800" dirty="0" smtClean="0"/>
              <a:t>Performance Based Practical Design</a:t>
            </a:r>
          </a:p>
          <a:p>
            <a:pPr lvl="1">
              <a:spcAft>
                <a:spcPts val="1200"/>
              </a:spcAft>
            </a:pPr>
            <a:endParaRPr lang="en-US" sz="2800" dirty="0"/>
          </a:p>
          <a:p>
            <a:pPr lvl="1">
              <a:spcAft>
                <a:spcPts val="1200"/>
              </a:spcAft>
            </a:pPr>
            <a:endParaRPr lang="en-US" sz="2800" dirty="0" smtClean="0"/>
          </a:p>
          <a:p>
            <a:pPr marL="233363" lvl="1" indent="-233363">
              <a:spcAft>
                <a:spcPts val="1200"/>
              </a:spcAft>
            </a:pPr>
            <a:r>
              <a:rPr lang="en-US" sz="2800" dirty="0" smtClean="0"/>
              <a:t>Practical </a:t>
            </a:r>
            <a:br>
              <a:rPr lang="en-US" sz="2800" dirty="0" smtClean="0"/>
            </a:br>
            <a:r>
              <a:rPr lang="en-US" sz="2800" dirty="0" smtClean="0"/>
              <a:t>Engineering</a:t>
            </a:r>
          </a:p>
          <a:p>
            <a:pPr marL="233363" lvl="1" indent="-233363">
              <a:spcAft>
                <a:spcPts val="1200"/>
              </a:spcAft>
            </a:pPr>
            <a:r>
              <a:rPr lang="en-US" sz="2800" dirty="0" smtClean="0"/>
              <a:t>Practical </a:t>
            </a:r>
            <a:r>
              <a:rPr lang="en-US" sz="2800" dirty="0"/>
              <a:t>Improvements</a:t>
            </a:r>
          </a:p>
          <a:p>
            <a:pPr marL="233363" lvl="1" indent="-233363">
              <a:spcAft>
                <a:spcPts val="1200"/>
              </a:spcAft>
            </a:pPr>
            <a:r>
              <a:rPr lang="en-US" sz="2800" dirty="0" smtClean="0"/>
              <a:t>Common Sense Engineering</a:t>
            </a:r>
            <a:endParaRPr lang="en-US" sz="2800" dirty="0"/>
          </a:p>
          <a:p>
            <a:pPr marL="365751" lvl="1" indent="0">
              <a:buNone/>
            </a:pPr>
            <a:endParaRPr lang="en-US" sz="2400" dirty="0"/>
          </a:p>
        </p:txBody>
      </p:sp>
      <p:sp>
        <p:nvSpPr>
          <p:cNvPr id="3" name="Title 2"/>
          <p:cNvSpPr>
            <a:spLocks noGrp="1"/>
          </p:cNvSpPr>
          <p:nvPr>
            <p:ph type="title"/>
          </p:nvPr>
        </p:nvSpPr>
        <p:spPr/>
        <p:txBody>
          <a:bodyPr/>
          <a:lstStyle/>
          <a:p>
            <a:r>
              <a:rPr lang="en-US" sz="4000" dirty="0" smtClean="0"/>
              <a:t>Practical design, </a:t>
            </a:r>
            <a:r>
              <a:rPr lang="en-US" sz="4000" i="1" cap="none" dirty="0" smtClean="0">
                <a:latin typeface="Calibri" panose="020F0502020204030204" pitchFamily="34" charset="0"/>
              </a:rPr>
              <a:t>aka…</a:t>
            </a:r>
            <a:endParaRPr lang="en-US" sz="4000" i="1" dirty="0"/>
          </a:p>
        </p:txBody>
      </p:sp>
    </p:spTree>
    <p:extLst>
      <p:ext uri="{BB962C8B-B14F-4D97-AF65-F5344CB8AC3E}">
        <p14:creationId xmlns:p14="http://schemas.microsoft.com/office/powerpoint/2010/main" val="80509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PBPD Overviews</a:t>
            </a:r>
            <a:endParaRPr lang="en-US" sz="4000" dirty="0"/>
          </a:p>
        </p:txBody>
      </p:sp>
      <p:sp>
        <p:nvSpPr>
          <p:cNvPr id="5" name="Rectangle 984"/>
          <p:cNvSpPr>
            <a:spLocks noChangeArrowheads="1"/>
          </p:cNvSpPr>
          <p:nvPr/>
        </p:nvSpPr>
        <p:spPr bwMode="auto">
          <a:xfrm>
            <a:off x="1150938" y="1679575"/>
            <a:ext cx="1555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6" name="Group 989"/>
          <p:cNvGrpSpPr>
            <a:grpSpLocks/>
          </p:cNvGrpSpPr>
          <p:nvPr/>
        </p:nvGrpSpPr>
        <p:grpSpPr bwMode="auto">
          <a:xfrm>
            <a:off x="7704138" y="1676400"/>
            <a:ext cx="503237" cy="822325"/>
            <a:chOff x="4976" y="1338"/>
            <a:chExt cx="317" cy="518"/>
          </a:xfrm>
          <a:solidFill>
            <a:srgbClr val="FF9900"/>
          </a:solidFill>
        </p:grpSpPr>
        <p:sp>
          <p:nvSpPr>
            <p:cNvPr id="7" name="Freeform 985"/>
            <p:cNvSpPr>
              <a:spLocks/>
            </p:cNvSpPr>
            <p:nvPr/>
          </p:nvSpPr>
          <p:spPr bwMode="auto">
            <a:xfrm>
              <a:off x="4976" y="1338"/>
              <a:ext cx="317" cy="518"/>
            </a:xfrm>
            <a:custGeom>
              <a:avLst/>
              <a:gdLst>
                <a:gd name="T0" fmla="*/ 0 w 317"/>
                <a:gd name="T1" fmla="*/ 291 h 518"/>
                <a:gd name="T2" fmla="*/ 83 w 317"/>
                <a:gd name="T3" fmla="*/ 504 h 518"/>
                <a:gd name="T4" fmla="*/ 109 w 317"/>
                <a:gd name="T5" fmla="*/ 518 h 518"/>
                <a:gd name="T6" fmla="*/ 132 w 317"/>
                <a:gd name="T7" fmla="*/ 435 h 518"/>
                <a:gd name="T8" fmla="*/ 317 w 317"/>
                <a:gd name="T9" fmla="*/ 234 h 518"/>
                <a:gd name="T10" fmla="*/ 296 w 317"/>
                <a:gd name="T11" fmla="*/ 185 h 518"/>
                <a:gd name="T12" fmla="*/ 274 w 317"/>
                <a:gd name="T13" fmla="*/ 197 h 518"/>
                <a:gd name="T14" fmla="*/ 235 w 317"/>
                <a:gd name="T15" fmla="*/ 154 h 518"/>
                <a:gd name="T16" fmla="*/ 189 w 317"/>
                <a:gd name="T17" fmla="*/ 32 h 518"/>
                <a:gd name="T18" fmla="*/ 185 w 317"/>
                <a:gd name="T19" fmla="*/ 20 h 518"/>
                <a:gd name="T20" fmla="*/ 115 w 317"/>
                <a:gd name="T21" fmla="*/ 0 h 518"/>
                <a:gd name="T22" fmla="*/ 103 w 317"/>
                <a:gd name="T23" fmla="*/ 8 h 518"/>
                <a:gd name="T24" fmla="*/ 89 w 317"/>
                <a:gd name="T25" fmla="*/ 20 h 518"/>
                <a:gd name="T26" fmla="*/ 59 w 317"/>
                <a:gd name="T27" fmla="*/ 16 h 518"/>
                <a:gd name="T28" fmla="*/ 24 w 317"/>
                <a:gd name="T29" fmla="*/ 98 h 518"/>
                <a:gd name="T30" fmla="*/ 24 w 317"/>
                <a:gd name="T31" fmla="*/ 104 h 518"/>
                <a:gd name="T32" fmla="*/ 36 w 317"/>
                <a:gd name="T33" fmla="*/ 122 h 518"/>
                <a:gd name="T34" fmla="*/ 24 w 317"/>
                <a:gd name="T35" fmla="*/ 173 h 518"/>
                <a:gd name="T36" fmla="*/ 38 w 317"/>
                <a:gd name="T37" fmla="*/ 195 h 518"/>
                <a:gd name="T38" fmla="*/ 0 w 317"/>
                <a:gd name="T39" fmla="*/ 291 h 5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7"/>
                <a:gd name="T61" fmla="*/ 0 h 518"/>
                <a:gd name="T62" fmla="*/ 317 w 317"/>
                <a:gd name="T63" fmla="*/ 518 h 5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7" h="518">
                  <a:moveTo>
                    <a:pt x="0" y="291"/>
                  </a:moveTo>
                  <a:lnTo>
                    <a:pt x="83" y="504"/>
                  </a:lnTo>
                  <a:lnTo>
                    <a:pt x="109" y="518"/>
                  </a:lnTo>
                  <a:lnTo>
                    <a:pt x="132" y="435"/>
                  </a:lnTo>
                  <a:lnTo>
                    <a:pt x="317" y="234"/>
                  </a:lnTo>
                  <a:lnTo>
                    <a:pt x="296" y="185"/>
                  </a:lnTo>
                  <a:lnTo>
                    <a:pt x="274" y="197"/>
                  </a:lnTo>
                  <a:lnTo>
                    <a:pt x="235" y="154"/>
                  </a:lnTo>
                  <a:lnTo>
                    <a:pt x="189" y="32"/>
                  </a:lnTo>
                  <a:lnTo>
                    <a:pt x="185" y="20"/>
                  </a:lnTo>
                  <a:lnTo>
                    <a:pt x="115" y="0"/>
                  </a:lnTo>
                  <a:lnTo>
                    <a:pt x="103" y="8"/>
                  </a:lnTo>
                  <a:lnTo>
                    <a:pt x="89" y="20"/>
                  </a:lnTo>
                  <a:lnTo>
                    <a:pt x="59" y="16"/>
                  </a:lnTo>
                  <a:lnTo>
                    <a:pt x="24" y="98"/>
                  </a:lnTo>
                  <a:lnTo>
                    <a:pt x="24" y="104"/>
                  </a:lnTo>
                  <a:lnTo>
                    <a:pt x="36" y="122"/>
                  </a:lnTo>
                  <a:lnTo>
                    <a:pt x="24" y="173"/>
                  </a:lnTo>
                  <a:lnTo>
                    <a:pt x="38" y="195"/>
                  </a:lnTo>
                  <a:lnTo>
                    <a:pt x="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8" name="Group 988"/>
            <p:cNvGrpSpPr>
              <a:grpSpLocks/>
            </p:cNvGrpSpPr>
            <p:nvPr/>
          </p:nvGrpSpPr>
          <p:grpSpPr bwMode="auto">
            <a:xfrm>
              <a:off x="4976" y="1338"/>
              <a:ext cx="317" cy="518"/>
              <a:chOff x="4976" y="1338"/>
              <a:chExt cx="317" cy="518"/>
            </a:xfrm>
            <a:grpFill/>
          </p:grpSpPr>
          <p:sp>
            <p:nvSpPr>
              <p:cNvPr id="9" name="Freeform 986"/>
              <p:cNvSpPr>
                <a:spLocks/>
              </p:cNvSpPr>
              <p:nvPr/>
            </p:nvSpPr>
            <p:spPr bwMode="auto">
              <a:xfrm>
                <a:off x="4976" y="1338"/>
                <a:ext cx="317" cy="518"/>
              </a:xfrm>
              <a:custGeom>
                <a:avLst/>
                <a:gdLst>
                  <a:gd name="T0" fmla="*/ 0 w 317"/>
                  <a:gd name="T1" fmla="*/ 291 h 518"/>
                  <a:gd name="T2" fmla="*/ 83 w 317"/>
                  <a:gd name="T3" fmla="*/ 504 h 518"/>
                  <a:gd name="T4" fmla="*/ 109 w 317"/>
                  <a:gd name="T5" fmla="*/ 518 h 518"/>
                  <a:gd name="T6" fmla="*/ 132 w 317"/>
                  <a:gd name="T7" fmla="*/ 435 h 518"/>
                  <a:gd name="T8" fmla="*/ 317 w 317"/>
                  <a:gd name="T9" fmla="*/ 234 h 518"/>
                  <a:gd name="T10" fmla="*/ 296 w 317"/>
                  <a:gd name="T11" fmla="*/ 185 h 518"/>
                  <a:gd name="T12" fmla="*/ 274 w 317"/>
                  <a:gd name="T13" fmla="*/ 197 h 518"/>
                  <a:gd name="T14" fmla="*/ 235 w 317"/>
                  <a:gd name="T15" fmla="*/ 154 h 518"/>
                  <a:gd name="T16" fmla="*/ 189 w 317"/>
                  <a:gd name="T17" fmla="*/ 32 h 518"/>
                  <a:gd name="T18" fmla="*/ 185 w 317"/>
                  <a:gd name="T19" fmla="*/ 20 h 518"/>
                  <a:gd name="T20" fmla="*/ 115 w 317"/>
                  <a:gd name="T21" fmla="*/ 0 h 518"/>
                  <a:gd name="T22" fmla="*/ 103 w 317"/>
                  <a:gd name="T23" fmla="*/ 8 h 518"/>
                  <a:gd name="T24" fmla="*/ 89 w 317"/>
                  <a:gd name="T25" fmla="*/ 20 h 518"/>
                  <a:gd name="T26" fmla="*/ 59 w 317"/>
                  <a:gd name="T27" fmla="*/ 16 h 518"/>
                  <a:gd name="T28" fmla="*/ 24 w 317"/>
                  <a:gd name="T29" fmla="*/ 98 h 518"/>
                  <a:gd name="T30" fmla="*/ 24 w 317"/>
                  <a:gd name="T31" fmla="*/ 104 h 518"/>
                  <a:gd name="T32" fmla="*/ 36 w 317"/>
                  <a:gd name="T33" fmla="*/ 122 h 518"/>
                  <a:gd name="T34" fmla="*/ 24 w 317"/>
                  <a:gd name="T35" fmla="*/ 173 h 518"/>
                  <a:gd name="T36" fmla="*/ 38 w 317"/>
                  <a:gd name="T37" fmla="*/ 195 h 518"/>
                  <a:gd name="T38" fmla="*/ 0 w 317"/>
                  <a:gd name="T39" fmla="*/ 291 h 5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7"/>
                  <a:gd name="T61" fmla="*/ 0 h 518"/>
                  <a:gd name="T62" fmla="*/ 317 w 317"/>
                  <a:gd name="T63" fmla="*/ 518 h 5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7" h="518">
                    <a:moveTo>
                      <a:pt x="0" y="291"/>
                    </a:moveTo>
                    <a:lnTo>
                      <a:pt x="83" y="504"/>
                    </a:lnTo>
                    <a:lnTo>
                      <a:pt x="109" y="518"/>
                    </a:lnTo>
                    <a:lnTo>
                      <a:pt x="132" y="435"/>
                    </a:lnTo>
                    <a:lnTo>
                      <a:pt x="317" y="234"/>
                    </a:lnTo>
                    <a:lnTo>
                      <a:pt x="296" y="185"/>
                    </a:lnTo>
                    <a:lnTo>
                      <a:pt x="274" y="197"/>
                    </a:lnTo>
                    <a:lnTo>
                      <a:pt x="235" y="154"/>
                    </a:lnTo>
                    <a:lnTo>
                      <a:pt x="189" y="32"/>
                    </a:lnTo>
                    <a:lnTo>
                      <a:pt x="185" y="20"/>
                    </a:lnTo>
                    <a:lnTo>
                      <a:pt x="115" y="0"/>
                    </a:lnTo>
                    <a:lnTo>
                      <a:pt x="103" y="8"/>
                    </a:lnTo>
                    <a:lnTo>
                      <a:pt x="89" y="20"/>
                    </a:lnTo>
                    <a:lnTo>
                      <a:pt x="59" y="16"/>
                    </a:lnTo>
                    <a:lnTo>
                      <a:pt x="24" y="98"/>
                    </a:lnTo>
                    <a:lnTo>
                      <a:pt x="24" y="104"/>
                    </a:lnTo>
                    <a:lnTo>
                      <a:pt x="36" y="122"/>
                    </a:lnTo>
                    <a:lnTo>
                      <a:pt x="24" y="173"/>
                    </a:lnTo>
                    <a:lnTo>
                      <a:pt x="38" y="195"/>
                    </a:lnTo>
                    <a:lnTo>
                      <a:pt x="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0" name="Freeform 987"/>
              <p:cNvSpPr>
                <a:spLocks/>
              </p:cNvSpPr>
              <p:nvPr/>
            </p:nvSpPr>
            <p:spPr bwMode="auto">
              <a:xfrm>
                <a:off x="4976" y="1338"/>
                <a:ext cx="317" cy="518"/>
              </a:xfrm>
              <a:custGeom>
                <a:avLst/>
                <a:gdLst>
                  <a:gd name="T0" fmla="*/ 0 w 317"/>
                  <a:gd name="T1" fmla="*/ 291 h 518"/>
                  <a:gd name="T2" fmla="*/ 83 w 317"/>
                  <a:gd name="T3" fmla="*/ 504 h 518"/>
                  <a:gd name="T4" fmla="*/ 109 w 317"/>
                  <a:gd name="T5" fmla="*/ 518 h 518"/>
                  <a:gd name="T6" fmla="*/ 132 w 317"/>
                  <a:gd name="T7" fmla="*/ 435 h 518"/>
                  <a:gd name="T8" fmla="*/ 317 w 317"/>
                  <a:gd name="T9" fmla="*/ 234 h 518"/>
                  <a:gd name="T10" fmla="*/ 296 w 317"/>
                  <a:gd name="T11" fmla="*/ 185 h 518"/>
                  <a:gd name="T12" fmla="*/ 274 w 317"/>
                  <a:gd name="T13" fmla="*/ 197 h 518"/>
                  <a:gd name="T14" fmla="*/ 235 w 317"/>
                  <a:gd name="T15" fmla="*/ 154 h 518"/>
                  <a:gd name="T16" fmla="*/ 189 w 317"/>
                  <a:gd name="T17" fmla="*/ 32 h 518"/>
                  <a:gd name="T18" fmla="*/ 185 w 317"/>
                  <a:gd name="T19" fmla="*/ 20 h 518"/>
                  <a:gd name="T20" fmla="*/ 115 w 317"/>
                  <a:gd name="T21" fmla="*/ 0 h 518"/>
                  <a:gd name="T22" fmla="*/ 103 w 317"/>
                  <a:gd name="T23" fmla="*/ 8 h 518"/>
                  <a:gd name="T24" fmla="*/ 89 w 317"/>
                  <a:gd name="T25" fmla="*/ 20 h 518"/>
                  <a:gd name="T26" fmla="*/ 59 w 317"/>
                  <a:gd name="T27" fmla="*/ 16 h 518"/>
                  <a:gd name="T28" fmla="*/ 24 w 317"/>
                  <a:gd name="T29" fmla="*/ 98 h 518"/>
                  <a:gd name="T30" fmla="*/ 24 w 317"/>
                  <a:gd name="T31" fmla="*/ 104 h 518"/>
                  <a:gd name="T32" fmla="*/ 36 w 317"/>
                  <a:gd name="T33" fmla="*/ 122 h 518"/>
                  <a:gd name="T34" fmla="*/ 24 w 317"/>
                  <a:gd name="T35" fmla="*/ 173 h 518"/>
                  <a:gd name="T36" fmla="*/ 38 w 317"/>
                  <a:gd name="T37" fmla="*/ 195 h 518"/>
                  <a:gd name="T38" fmla="*/ 0 w 317"/>
                  <a:gd name="T39" fmla="*/ 291 h 5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7"/>
                  <a:gd name="T61" fmla="*/ 0 h 518"/>
                  <a:gd name="T62" fmla="*/ 317 w 317"/>
                  <a:gd name="T63" fmla="*/ 518 h 5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7" h="518">
                    <a:moveTo>
                      <a:pt x="0" y="291"/>
                    </a:moveTo>
                    <a:lnTo>
                      <a:pt x="83" y="504"/>
                    </a:lnTo>
                    <a:lnTo>
                      <a:pt x="109" y="518"/>
                    </a:lnTo>
                    <a:lnTo>
                      <a:pt x="132" y="435"/>
                    </a:lnTo>
                    <a:lnTo>
                      <a:pt x="317" y="234"/>
                    </a:lnTo>
                    <a:lnTo>
                      <a:pt x="296" y="185"/>
                    </a:lnTo>
                    <a:lnTo>
                      <a:pt x="274" y="197"/>
                    </a:lnTo>
                    <a:lnTo>
                      <a:pt x="235" y="154"/>
                    </a:lnTo>
                    <a:lnTo>
                      <a:pt x="189" y="32"/>
                    </a:lnTo>
                    <a:lnTo>
                      <a:pt x="185" y="20"/>
                    </a:lnTo>
                    <a:lnTo>
                      <a:pt x="115" y="0"/>
                    </a:lnTo>
                    <a:lnTo>
                      <a:pt x="103" y="8"/>
                    </a:lnTo>
                    <a:lnTo>
                      <a:pt x="89" y="20"/>
                    </a:lnTo>
                    <a:lnTo>
                      <a:pt x="59" y="16"/>
                    </a:lnTo>
                    <a:lnTo>
                      <a:pt x="24" y="98"/>
                    </a:lnTo>
                    <a:lnTo>
                      <a:pt x="24" y="104"/>
                    </a:lnTo>
                    <a:lnTo>
                      <a:pt x="36" y="122"/>
                    </a:lnTo>
                    <a:lnTo>
                      <a:pt x="24" y="173"/>
                    </a:lnTo>
                    <a:lnTo>
                      <a:pt x="38" y="195"/>
                    </a:lnTo>
                    <a:lnTo>
                      <a:pt x="0" y="291"/>
                    </a:lnTo>
                  </a:path>
                </a:pathLst>
              </a:custGeom>
              <a:grp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grpSp>
      <p:sp>
        <p:nvSpPr>
          <p:cNvPr id="11" name="Freeform 990"/>
          <p:cNvSpPr>
            <a:spLocks/>
          </p:cNvSpPr>
          <p:nvPr/>
        </p:nvSpPr>
        <p:spPr bwMode="auto">
          <a:xfrm>
            <a:off x="7651750" y="2138362"/>
            <a:ext cx="225425" cy="496888"/>
          </a:xfrm>
          <a:custGeom>
            <a:avLst/>
            <a:gdLst>
              <a:gd name="T0" fmla="*/ 2147483647 w 142"/>
              <a:gd name="T1" fmla="*/ 2147483647 h 313"/>
              <a:gd name="T2" fmla="*/ 2147483647 w 142"/>
              <a:gd name="T3" fmla="*/ 2147483647 h 313"/>
              <a:gd name="T4" fmla="*/ 2147483647 w 142"/>
              <a:gd name="T5" fmla="*/ 2147483647 h 313"/>
              <a:gd name="T6" fmla="*/ 0 w 142"/>
              <a:gd name="T7" fmla="*/ 2147483647 h 313"/>
              <a:gd name="T8" fmla="*/ 2147483647 w 142"/>
              <a:gd name="T9" fmla="*/ 2147483647 h 313"/>
              <a:gd name="T10" fmla="*/ 2147483647 w 142"/>
              <a:gd name="T11" fmla="*/ 2147483647 h 313"/>
              <a:gd name="T12" fmla="*/ 2147483647 w 142"/>
              <a:gd name="T13" fmla="*/ 2147483647 h 313"/>
              <a:gd name="T14" fmla="*/ 2147483647 w 142"/>
              <a:gd name="T15" fmla="*/ 2147483647 h 313"/>
              <a:gd name="T16" fmla="*/ 2147483647 w 142"/>
              <a:gd name="T17" fmla="*/ 0 h 313"/>
              <a:gd name="T18" fmla="*/ 2147483647 w 142"/>
              <a:gd name="T19" fmla="*/ 2147483647 h 313"/>
              <a:gd name="T20" fmla="*/ 2147483647 w 142"/>
              <a:gd name="T21" fmla="*/ 2147483647 h 313"/>
              <a:gd name="T22" fmla="*/ 2147483647 w 142"/>
              <a:gd name="T23" fmla="*/ 2147483647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313"/>
              <a:gd name="T38" fmla="*/ 142 w 14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313">
                <a:moveTo>
                  <a:pt x="132" y="252"/>
                </a:moveTo>
                <a:lnTo>
                  <a:pt x="108" y="282"/>
                </a:lnTo>
                <a:lnTo>
                  <a:pt x="16" y="313"/>
                </a:lnTo>
                <a:lnTo>
                  <a:pt x="0" y="181"/>
                </a:lnTo>
                <a:lnTo>
                  <a:pt x="4" y="177"/>
                </a:lnTo>
                <a:lnTo>
                  <a:pt x="24" y="89"/>
                </a:lnTo>
                <a:lnTo>
                  <a:pt x="16" y="71"/>
                </a:lnTo>
                <a:lnTo>
                  <a:pt x="16" y="12"/>
                </a:lnTo>
                <a:lnTo>
                  <a:pt x="31" y="0"/>
                </a:lnTo>
                <a:lnTo>
                  <a:pt x="116" y="213"/>
                </a:lnTo>
                <a:lnTo>
                  <a:pt x="142" y="227"/>
                </a:lnTo>
                <a:lnTo>
                  <a:pt x="132" y="25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2" name="Freeform 991"/>
          <p:cNvSpPr>
            <a:spLocks/>
          </p:cNvSpPr>
          <p:nvPr/>
        </p:nvSpPr>
        <p:spPr bwMode="auto">
          <a:xfrm>
            <a:off x="7451725" y="2154237"/>
            <a:ext cx="238125" cy="503238"/>
          </a:xfrm>
          <a:custGeom>
            <a:avLst/>
            <a:gdLst>
              <a:gd name="T0" fmla="*/ 2147483647 w 150"/>
              <a:gd name="T1" fmla="*/ 2147483647 h 317"/>
              <a:gd name="T2" fmla="*/ 0 w 150"/>
              <a:gd name="T3" fmla="*/ 2147483647 h 317"/>
              <a:gd name="T4" fmla="*/ 2147483647 w 150"/>
              <a:gd name="T5" fmla="*/ 2147483647 h 317"/>
              <a:gd name="T6" fmla="*/ 2147483647 w 150"/>
              <a:gd name="T7" fmla="*/ 2147483647 h 317"/>
              <a:gd name="T8" fmla="*/ 2147483647 w 150"/>
              <a:gd name="T9" fmla="*/ 2147483647 h 317"/>
              <a:gd name="T10" fmla="*/ 2147483647 w 150"/>
              <a:gd name="T11" fmla="*/ 2147483647 h 317"/>
              <a:gd name="T12" fmla="*/ 2147483647 w 150"/>
              <a:gd name="T13" fmla="*/ 2147483647 h 317"/>
              <a:gd name="T14" fmla="*/ 2147483647 w 150"/>
              <a:gd name="T15" fmla="*/ 2147483647 h 317"/>
              <a:gd name="T16" fmla="*/ 2147483647 w 150"/>
              <a:gd name="T17" fmla="*/ 0 h 317"/>
              <a:gd name="T18" fmla="*/ 2147483647 w 150"/>
              <a:gd name="T19" fmla="*/ 2147483647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317"/>
              <a:gd name="T32" fmla="*/ 150 w 150"/>
              <a:gd name="T33" fmla="*/ 317 h 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317">
                <a:moveTo>
                  <a:pt x="124" y="38"/>
                </a:moveTo>
                <a:lnTo>
                  <a:pt x="0" y="79"/>
                </a:lnTo>
                <a:lnTo>
                  <a:pt x="96" y="317"/>
                </a:lnTo>
                <a:lnTo>
                  <a:pt x="142" y="303"/>
                </a:lnTo>
                <a:lnTo>
                  <a:pt x="124" y="171"/>
                </a:lnTo>
                <a:lnTo>
                  <a:pt x="130" y="167"/>
                </a:lnTo>
                <a:lnTo>
                  <a:pt x="150" y="79"/>
                </a:lnTo>
                <a:lnTo>
                  <a:pt x="142" y="61"/>
                </a:lnTo>
                <a:lnTo>
                  <a:pt x="142" y="0"/>
                </a:lnTo>
                <a:lnTo>
                  <a:pt x="124" y="3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3" name="Freeform 992"/>
          <p:cNvSpPr>
            <a:spLocks/>
          </p:cNvSpPr>
          <p:nvPr/>
        </p:nvSpPr>
        <p:spPr bwMode="auto">
          <a:xfrm>
            <a:off x="7604125" y="2541587"/>
            <a:ext cx="450850" cy="244475"/>
          </a:xfrm>
          <a:custGeom>
            <a:avLst/>
            <a:gdLst>
              <a:gd name="T0" fmla="*/ 0 w 284"/>
              <a:gd name="T1" fmla="*/ 2147483647 h 154"/>
              <a:gd name="T2" fmla="*/ 2147483647 w 284"/>
              <a:gd name="T3" fmla="*/ 2147483647 h 154"/>
              <a:gd name="T4" fmla="*/ 2147483647 w 284"/>
              <a:gd name="T5" fmla="*/ 2147483647 h 154"/>
              <a:gd name="T6" fmla="*/ 2147483647 w 284"/>
              <a:gd name="T7" fmla="*/ 2147483647 h 154"/>
              <a:gd name="T8" fmla="*/ 2147483647 w 284"/>
              <a:gd name="T9" fmla="*/ 2147483647 h 154"/>
              <a:gd name="T10" fmla="*/ 2147483647 w 284"/>
              <a:gd name="T11" fmla="*/ 2147483647 h 154"/>
              <a:gd name="T12" fmla="*/ 2147483647 w 284"/>
              <a:gd name="T13" fmla="*/ 2147483647 h 154"/>
              <a:gd name="T14" fmla="*/ 2147483647 w 284"/>
              <a:gd name="T15" fmla="*/ 2147483647 h 154"/>
              <a:gd name="T16" fmla="*/ 2147483647 w 284"/>
              <a:gd name="T17" fmla="*/ 2147483647 h 154"/>
              <a:gd name="T18" fmla="*/ 2147483647 w 284"/>
              <a:gd name="T19" fmla="*/ 2147483647 h 154"/>
              <a:gd name="T20" fmla="*/ 2147483647 w 284"/>
              <a:gd name="T21" fmla="*/ 2147483647 h 154"/>
              <a:gd name="T22" fmla="*/ 2147483647 w 284"/>
              <a:gd name="T23" fmla="*/ 2147483647 h 154"/>
              <a:gd name="T24" fmla="*/ 2147483647 w 284"/>
              <a:gd name="T25" fmla="*/ 2147483647 h 154"/>
              <a:gd name="T26" fmla="*/ 2147483647 w 284"/>
              <a:gd name="T27" fmla="*/ 2147483647 h 154"/>
              <a:gd name="T28" fmla="*/ 2147483647 w 284"/>
              <a:gd name="T29" fmla="*/ 2147483647 h 154"/>
              <a:gd name="T30" fmla="*/ 2147483647 w 284"/>
              <a:gd name="T31" fmla="*/ 2147483647 h 154"/>
              <a:gd name="T32" fmla="*/ 2147483647 w 284"/>
              <a:gd name="T33" fmla="*/ 2147483647 h 154"/>
              <a:gd name="T34" fmla="*/ 2147483647 w 284"/>
              <a:gd name="T35" fmla="*/ 2147483647 h 154"/>
              <a:gd name="T36" fmla="*/ 2147483647 w 284"/>
              <a:gd name="T37" fmla="*/ 2147483647 h 154"/>
              <a:gd name="T38" fmla="*/ 2147483647 w 284"/>
              <a:gd name="T39" fmla="*/ 0 h 154"/>
              <a:gd name="T40" fmla="*/ 2147483647 w 284"/>
              <a:gd name="T41" fmla="*/ 2147483647 h 154"/>
              <a:gd name="T42" fmla="*/ 2147483647 w 284"/>
              <a:gd name="T43" fmla="*/ 2147483647 h 154"/>
              <a:gd name="T44" fmla="*/ 0 w 284"/>
              <a:gd name="T45" fmla="*/ 2147483647 h 154"/>
              <a:gd name="T46" fmla="*/ 0 w 284"/>
              <a:gd name="T47" fmla="*/ 2147483647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4"/>
              <a:gd name="T73" fmla="*/ 0 h 154"/>
              <a:gd name="T74" fmla="*/ 284 w 284"/>
              <a:gd name="T75" fmla="*/ 154 h 1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4" h="154">
                <a:moveTo>
                  <a:pt x="0" y="130"/>
                </a:moveTo>
                <a:lnTo>
                  <a:pt x="2" y="154"/>
                </a:lnTo>
                <a:lnTo>
                  <a:pt x="128" y="116"/>
                </a:lnTo>
                <a:lnTo>
                  <a:pt x="160" y="108"/>
                </a:lnTo>
                <a:lnTo>
                  <a:pt x="193" y="146"/>
                </a:lnTo>
                <a:lnTo>
                  <a:pt x="211" y="126"/>
                </a:lnTo>
                <a:lnTo>
                  <a:pt x="233" y="116"/>
                </a:lnTo>
                <a:lnTo>
                  <a:pt x="227" y="126"/>
                </a:lnTo>
                <a:lnTo>
                  <a:pt x="237" y="134"/>
                </a:lnTo>
                <a:lnTo>
                  <a:pt x="258" y="134"/>
                </a:lnTo>
                <a:lnTo>
                  <a:pt x="266" y="130"/>
                </a:lnTo>
                <a:lnTo>
                  <a:pt x="284" y="89"/>
                </a:lnTo>
                <a:lnTo>
                  <a:pt x="264" y="59"/>
                </a:lnTo>
                <a:lnTo>
                  <a:pt x="254" y="59"/>
                </a:lnTo>
                <a:lnTo>
                  <a:pt x="258" y="85"/>
                </a:lnTo>
                <a:lnTo>
                  <a:pt x="264" y="102"/>
                </a:lnTo>
                <a:lnTo>
                  <a:pt x="239" y="95"/>
                </a:lnTo>
                <a:lnTo>
                  <a:pt x="187" y="49"/>
                </a:lnTo>
                <a:lnTo>
                  <a:pt x="187" y="10"/>
                </a:lnTo>
                <a:lnTo>
                  <a:pt x="162" y="0"/>
                </a:lnTo>
                <a:lnTo>
                  <a:pt x="138" y="28"/>
                </a:lnTo>
                <a:lnTo>
                  <a:pt x="46" y="59"/>
                </a:lnTo>
                <a:lnTo>
                  <a:pt x="0" y="77"/>
                </a:lnTo>
                <a:lnTo>
                  <a:pt x="0" y="130"/>
                </a:lnTo>
              </a:path>
            </a:pathLst>
          </a:custGeom>
          <a:solidFill>
            <a:schemeClr val="accent1">
              <a:lumMod val="60000"/>
              <a:lumOff val="40000"/>
            </a:schemeClr>
          </a:solid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4" name="Freeform 993"/>
          <p:cNvSpPr>
            <a:spLocks/>
          </p:cNvSpPr>
          <p:nvPr/>
        </p:nvSpPr>
        <p:spPr bwMode="auto">
          <a:xfrm>
            <a:off x="7810500" y="2713037"/>
            <a:ext cx="100013" cy="122238"/>
          </a:xfrm>
          <a:custGeom>
            <a:avLst/>
            <a:gdLst>
              <a:gd name="T0" fmla="*/ 0 w 63"/>
              <a:gd name="T1" fmla="*/ 2147483647 h 77"/>
              <a:gd name="T2" fmla="*/ 2147483647 w 63"/>
              <a:gd name="T3" fmla="*/ 2147483647 h 77"/>
              <a:gd name="T4" fmla="*/ 2147483647 w 63"/>
              <a:gd name="T5" fmla="*/ 2147483647 h 77"/>
              <a:gd name="T6" fmla="*/ 2147483647 w 63"/>
              <a:gd name="T7" fmla="*/ 2147483647 h 77"/>
              <a:gd name="T8" fmla="*/ 2147483647 w 63"/>
              <a:gd name="T9" fmla="*/ 0 h 77"/>
              <a:gd name="T10" fmla="*/ 0 w 63"/>
              <a:gd name="T11" fmla="*/ 2147483647 h 77"/>
              <a:gd name="T12" fmla="*/ 0 w 63"/>
              <a:gd name="T13" fmla="*/ 2147483647 h 77"/>
              <a:gd name="T14" fmla="*/ 0 60000 65536"/>
              <a:gd name="T15" fmla="*/ 0 60000 65536"/>
              <a:gd name="T16" fmla="*/ 0 60000 65536"/>
              <a:gd name="T17" fmla="*/ 0 60000 65536"/>
              <a:gd name="T18" fmla="*/ 0 60000 65536"/>
              <a:gd name="T19" fmla="*/ 0 60000 65536"/>
              <a:gd name="T20" fmla="*/ 0 60000 65536"/>
              <a:gd name="T21" fmla="*/ 0 w 63"/>
              <a:gd name="T22" fmla="*/ 0 h 77"/>
              <a:gd name="T23" fmla="*/ 63 w 63"/>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77">
                <a:moveTo>
                  <a:pt x="0" y="12"/>
                </a:moveTo>
                <a:lnTo>
                  <a:pt x="12" y="69"/>
                </a:lnTo>
                <a:lnTo>
                  <a:pt x="16" y="77"/>
                </a:lnTo>
                <a:lnTo>
                  <a:pt x="63" y="38"/>
                </a:lnTo>
                <a:lnTo>
                  <a:pt x="30" y="0"/>
                </a:lnTo>
                <a:lnTo>
                  <a:pt x="0" y="8"/>
                </a:lnTo>
                <a:lnTo>
                  <a:pt x="0" y="12"/>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5" name="Freeform 994"/>
          <p:cNvSpPr>
            <a:spLocks/>
          </p:cNvSpPr>
          <p:nvPr/>
        </p:nvSpPr>
        <p:spPr bwMode="auto">
          <a:xfrm>
            <a:off x="7610475" y="2728912"/>
            <a:ext cx="225425" cy="231775"/>
          </a:xfrm>
          <a:custGeom>
            <a:avLst/>
            <a:gdLst>
              <a:gd name="T0" fmla="*/ 2147483647 w 142"/>
              <a:gd name="T1" fmla="*/ 0 h 146"/>
              <a:gd name="T2" fmla="*/ 2147483647 w 142"/>
              <a:gd name="T3" fmla="*/ 2147483647 h 146"/>
              <a:gd name="T4" fmla="*/ 2147483647 w 142"/>
              <a:gd name="T5" fmla="*/ 2147483647 h 146"/>
              <a:gd name="T6" fmla="*/ 2147483647 w 142"/>
              <a:gd name="T7" fmla="*/ 2147483647 h 146"/>
              <a:gd name="T8" fmla="*/ 2147483647 w 142"/>
              <a:gd name="T9" fmla="*/ 2147483647 h 146"/>
              <a:gd name="T10" fmla="*/ 2147483647 w 142"/>
              <a:gd name="T11" fmla="*/ 2147483647 h 146"/>
              <a:gd name="T12" fmla="*/ 2147483647 w 142"/>
              <a:gd name="T13" fmla="*/ 2147483647 h 146"/>
              <a:gd name="T14" fmla="*/ 2147483647 w 142"/>
              <a:gd name="T15" fmla="*/ 2147483647 h 146"/>
              <a:gd name="T16" fmla="*/ 0 w 142"/>
              <a:gd name="T17" fmla="*/ 2147483647 h 146"/>
              <a:gd name="T18" fmla="*/ 2147483647 w 142"/>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46"/>
              <a:gd name="T32" fmla="*/ 142 w 142"/>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46">
                <a:moveTo>
                  <a:pt x="124" y="0"/>
                </a:moveTo>
                <a:lnTo>
                  <a:pt x="138" y="59"/>
                </a:lnTo>
                <a:lnTo>
                  <a:pt x="142" y="65"/>
                </a:lnTo>
                <a:lnTo>
                  <a:pt x="138" y="77"/>
                </a:lnTo>
                <a:lnTo>
                  <a:pt x="59" y="99"/>
                </a:lnTo>
                <a:lnTo>
                  <a:pt x="22" y="146"/>
                </a:lnTo>
                <a:lnTo>
                  <a:pt x="12" y="130"/>
                </a:lnTo>
                <a:lnTo>
                  <a:pt x="12" y="103"/>
                </a:lnTo>
                <a:lnTo>
                  <a:pt x="0" y="36"/>
                </a:lnTo>
                <a:lnTo>
                  <a:pt x="12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6" name="Freeform 995"/>
          <p:cNvSpPr>
            <a:spLocks/>
          </p:cNvSpPr>
          <p:nvPr/>
        </p:nvSpPr>
        <p:spPr bwMode="auto">
          <a:xfrm>
            <a:off x="6815138" y="2282825"/>
            <a:ext cx="830262" cy="714375"/>
          </a:xfrm>
          <a:custGeom>
            <a:avLst/>
            <a:gdLst>
              <a:gd name="T0" fmla="*/ 2147483647 w 523"/>
              <a:gd name="T1" fmla="*/ 2147483647 h 450"/>
              <a:gd name="T2" fmla="*/ 2147483647 w 523"/>
              <a:gd name="T3" fmla="*/ 2147483647 h 450"/>
              <a:gd name="T4" fmla="*/ 2147483647 w 523"/>
              <a:gd name="T5" fmla="*/ 2147483647 h 450"/>
              <a:gd name="T6" fmla="*/ 2147483647 w 523"/>
              <a:gd name="T7" fmla="*/ 2147483647 h 450"/>
              <a:gd name="T8" fmla="*/ 2147483647 w 523"/>
              <a:gd name="T9" fmla="*/ 2147483647 h 450"/>
              <a:gd name="T10" fmla="*/ 2147483647 w 523"/>
              <a:gd name="T11" fmla="*/ 2147483647 h 450"/>
              <a:gd name="T12" fmla="*/ 2147483647 w 523"/>
              <a:gd name="T13" fmla="*/ 0 h 450"/>
              <a:gd name="T14" fmla="*/ 2147483647 w 523"/>
              <a:gd name="T15" fmla="*/ 2147483647 h 450"/>
              <a:gd name="T16" fmla="*/ 2147483647 w 523"/>
              <a:gd name="T17" fmla="*/ 2147483647 h 450"/>
              <a:gd name="T18" fmla="*/ 2147483647 w 523"/>
              <a:gd name="T19" fmla="*/ 2147483647 h 450"/>
              <a:gd name="T20" fmla="*/ 2147483647 w 523"/>
              <a:gd name="T21" fmla="*/ 2147483647 h 450"/>
              <a:gd name="T22" fmla="*/ 2147483647 w 523"/>
              <a:gd name="T23" fmla="*/ 2147483647 h 450"/>
              <a:gd name="T24" fmla="*/ 2147483647 w 523"/>
              <a:gd name="T25" fmla="*/ 2147483647 h 450"/>
              <a:gd name="T26" fmla="*/ 2147483647 w 523"/>
              <a:gd name="T27" fmla="*/ 2147483647 h 450"/>
              <a:gd name="T28" fmla="*/ 2147483647 w 523"/>
              <a:gd name="T29" fmla="*/ 2147483647 h 450"/>
              <a:gd name="T30" fmla="*/ 2147483647 w 523"/>
              <a:gd name="T31" fmla="*/ 2147483647 h 450"/>
              <a:gd name="T32" fmla="*/ 2147483647 w 523"/>
              <a:gd name="T33" fmla="*/ 2147483647 h 450"/>
              <a:gd name="T34" fmla="*/ 2147483647 w 523"/>
              <a:gd name="T35" fmla="*/ 2147483647 h 450"/>
              <a:gd name="T36" fmla="*/ 0 w 523"/>
              <a:gd name="T37" fmla="*/ 2147483647 h 450"/>
              <a:gd name="T38" fmla="*/ 2147483647 w 523"/>
              <a:gd name="T39" fmla="*/ 2147483647 h 450"/>
              <a:gd name="T40" fmla="*/ 2147483647 w 523"/>
              <a:gd name="T41" fmla="*/ 2147483647 h 450"/>
              <a:gd name="T42" fmla="*/ 2147483647 w 523"/>
              <a:gd name="T43" fmla="*/ 2147483647 h 450"/>
              <a:gd name="T44" fmla="*/ 2147483647 w 523"/>
              <a:gd name="T45" fmla="*/ 2147483647 h 450"/>
              <a:gd name="T46" fmla="*/ 2147483647 w 523"/>
              <a:gd name="T47" fmla="*/ 2147483647 h 450"/>
              <a:gd name="T48" fmla="*/ 2147483647 w 523"/>
              <a:gd name="T49" fmla="*/ 2147483647 h 450"/>
              <a:gd name="T50" fmla="*/ 2147483647 w 523"/>
              <a:gd name="T51" fmla="*/ 2147483647 h 4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3"/>
              <a:gd name="T79" fmla="*/ 0 h 450"/>
              <a:gd name="T80" fmla="*/ 523 w 523"/>
              <a:gd name="T81" fmla="*/ 450 h 4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3" h="450">
                <a:moveTo>
                  <a:pt x="523" y="427"/>
                </a:moveTo>
                <a:lnTo>
                  <a:pt x="513" y="411"/>
                </a:lnTo>
                <a:lnTo>
                  <a:pt x="513" y="384"/>
                </a:lnTo>
                <a:lnTo>
                  <a:pt x="499" y="317"/>
                </a:lnTo>
                <a:lnTo>
                  <a:pt x="497" y="297"/>
                </a:lnTo>
                <a:lnTo>
                  <a:pt x="497" y="236"/>
                </a:lnTo>
                <a:lnTo>
                  <a:pt x="399" y="0"/>
                </a:lnTo>
                <a:lnTo>
                  <a:pt x="267" y="45"/>
                </a:lnTo>
                <a:lnTo>
                  <a:pt x="234" y="128"/>
                </a:lnTo>
                <a:lnTo>
                  <a:pt x="214" y="134"/>
                </a:lnTo>
                <a:lnTo>
                  <a:pt x="224" y="222"/>
                </a:lnTo>
                <a:lnTo>
                  <a:pt x="133" y="273"/>
                </a:lnTo>
                <a:lnTo>
                  <a:pt x="82" y="273"/>
                </a:lnTo>
                <a:lnTo>
                  <a:pt x="27" y="311"/>
                </a:lnTo>
                <a:lnTo>
                  <a:pt x="61" y="340"/>
                </a:lnTo>
                <a:lnTo>
                  <a:pt x="45" y="364"/>
                </a:lnTo>
                <a:lnTo>
                  <a:pt x="39" y="380"/>
                </a:lnTo>
                <a:lnTo>
                  <a:pt x="2" y="415"/>
                </a:lnTo>
                <a:lnTo>
                  <a:pt x="0" y="421"/>
                </a:lnTo>
                <a:lnTo>
                  <a:pt x="2" y="450"/>
                </a:lnTo>
                <a:lnTo>
                  <a:pt x="350" y="358"/>
                </a:lnTo>
                <a:lnTo>
                  <a:pt x="354" y="360"/>
                </a:lnTo>
                <a:lnTo>
                  <a:pt x="377" y="364"/>
                </a:lnTo>
                <a:lnTo>
                  <a:pt x="413" y="415"/>
                </a:lnTo>
                <a:lnTo>
                  <a:pt x="511" y="445"/>
                </a:lnTo>
                <a:lnTo>
                  <a:pt x="523" y="427"/>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7" name="Freeform 996"/>
          <p:cNvSpPr>
            <a:spLocks/>
          </p:cNvSpPr>
          <p:nvPr/>
        </p:nvSpPr>
        <p:spPr bwMode="auto">
          <a:xfrm>
            <a:off x="7632700" y="2870200"/>
            <a:ext cx="203200" cy="146050"/>
          </a:xfrm>
          <a:custGeom>
            <a:avLst/>
            <a:gdLst>
              <a:gd name="T0" fmla="*/ 0 w 128"/>
              <a:gd name="T1" fmla="*/ 2147483647 h 92"/>
              <a:gd name="T2" fmla="*/ 2147483647 w 128"/>
              <a:gd name="T3" fmla="*/ 2147483647 h 92"/>
              <a:gd name="T4" fmla="*/ 2147483647 w 128"/>
              <a:gd name="T5" fmla="*/ 2147483647 h 92"/>
              <a:gd name="T6" fmla="*/ 2147483647 w 128"/>
              <a:gd name="T7" fmla="*/ 2147483647 h 92"/>
              <a:gd name="T8" fmla="*/ 2147483647 w 128"/>
              <a:gd name="T9" fmla="*/ 2147483647 h 92"/>
              <a:gd name="T10" fmla="*/ 2147483647 w 128"/>
              <a:gd name="T11" fmla="*/ 0 h 92"/>
              <a:gd name="T12" fmla="*/ 2147483647 w 128"/>
              <a:gd name="T13" fmla="*/ 2147483647 h 92"/>
              <a:gd name="T14" fmla="*/ 2147483647 w 128"/>
              <a:gd name="T15" fmla="*/ 2147483647 h 92"/>
              <a:gd name="T16" fmla="*/ 0 w 128"/>
              <a:gd name="T17" fmla="*/ 214748364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92"/>
              <a:gd name="T29" fmla="*/ 128 w 128"/>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92">
                <a:moveTo>
                  <a:pt x="0" y="92"/>
                </a:moveTo>
                <a:lnTo>
                  <a:pt x="8" y="80"/>
                </a:lnTo>
                <a:lnTo>
                  <a:pt x="57" y="29"/>
                </a:lnTo>
                <a:lnTo>
                  <a:pt x="75" y="21"/>
                </a:lnTo>
                <a:lnTo>
                  <a:pt x="95" y="10"/>
                </a:lnTo>
                <a:lnTo>
                  <a:pt x="128" y="0"/>
                </a:lnTo>
                <a:lnTo>
                  <a:pt x="75" y="63"/>
                </a:lnTo>
                <a:lnTo>
                  <a:pt x="51" y="75"/>
                </a:lnTo>
                <a:lnTo>
                  <a:pt x="0" y="9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8" name="Freeform 997"/>
          <p:cNvSpPr>
            <a:spLocks/>
          </p:cNvSpPr>
          <p:nvPr/>
        </p:nvSpPr>
        <p:spPr bwMode="auto">
          <a:xfrm>
            <a:off x="7451725" y="2941637"/>
            <a:ext cx="193675" cy="415925"/>
          </a:xfrm>
          <a:custGeom>
            <a:avLst/>
            <a:gdLst>
              <a:gd name="T0" fmla="*/ 2147483647 w 122"/>
              <a:gd name="T1" fmla="*/ 2147483647 h 262"/>
              <a:gd name="T2" fmla="*/ 2147483647 w 122"/>
              <a:gd name="T3" fmla="*/ 2147483647 h 262"/>
              <a:gd name="T4" fmla="*/ 2147483647 w 122"/>
              <a:gd name="T5" fmla="*/ 2147483647 h 262"/>
              <a:gd name="T6" fmla="*/ 2147483647 w 122"/>
              <a:gd name="T7" fmla="*/ 2147483647 h 262"/>
              <a:gd name="T8" fmla="*/ 2147483647 w 122"/>
              <a:gd name="T9" fmla="*/ 2147483647 h 262"/>
              <a:gd name="T10" fmla="*/ 2147483647 w 122"/>
              <a:gd name="T11" fmla="*/ 2147483647 h 262"/>
              <a:gd name="T12" fmla="*/ 2147483647 w 122"/>
              <a:gd name="T13" fmla="*/ 2147483647 h 262"/>
              <a:gd name="T14" fmla="*/ 2147483647 w 122"/>
              <a:gd name="T15" fmla="*/ 2147483647 h 262"/>
              <a:gd name="T16" fmla="*/ 2147483647 w 122"/>
              <a:gd name="T17" fmla="*/ 2147483647 h 262"/>
              <a:gd name="T18" fmla="*/ 2147483647 w 122"/>
              <a:gd name="T19" fmla="*/ 2147483647 h 262"/>
              <a:gd name="T20" fmla="*/ 2147483647 w 122"/>
              <a:gd name="T21" fmla="*/ 2147483647 h 262"/>
              <a:gd name="T22" fmla="*/ 2147483647 w 122"/>
              <a:gd name="T23" fmla="*/ 2147483647 h 262"/>
              <a:gd name="T24" fmla="*/ 2147483647 w 122"/>
              <a:gd name="T25" fmla="*/ 2147483647 h 262"/>
              <a:gd name="T26" fmla="*/ 2147483647 w 122"/>
              <a:gd name="T27" fmla="*/ 2147483647 h 262"/>
              <a:gd name="T28" fmla="*/ 0 w 122"/>
              <a:gd name="T29" fmla="*/ 2147483647 h 262"/>
              <a:gd name="T30" fmla="*/ 2147483647 w 122"/>
              <a:gd name="T31" fmla="*/ 2147483647 h 262"/>
              <a:gd name="T32" fmla="*/ 2147483647 w 122"/>
              <a:gd name="T33" fmla="*/ 2147483647 h 262"/>
              <a:gd name="T34" fmla="*/ 2147483647 w 122"/>
              <a:gd name="T35" fmla="*/ 0 h 262"/>
              <a:gd name="T36" fmla="*/ 2147483647 w 122"/>
              <a:gd name="T37" fmla="*/ 2147483647 h 262"/>
              <a:gd name="T38" fmla="*/ 2147483647 w 122"/>
              <a:gd name="T39" fmla="*/ 2147483647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262"/>
              <a:gd name="T62" fmla="*/ 122 w 122"/>
              <a:gd name="T63" fmla="*/ 262 h 2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262">
                <a:moveTo>
                  <a:pt x="102" y="35"/>
                </a:moveTo>
                <a:lnTo>
                  <a:pt x="98" y="59"/>
                </a:lnTo>
                <a:lnTo>
                  <a:pt x="96" y="77"/>
                </a:lnTo>
                <a:lnTo>
                  <a:pt x="110" y="94"/>
                </a:lnTo>
                <a:lnTo>
                  <a:pt x="122" y="108"/>
                </a:lnTo>
                <a:lnTo>
                  <a:pt x="91" y="262"/>
                </a:lnTo>
                <a:lnTo>
                  <a:pt x="57" y="240"/>
                </a:lnTo>
                <a:lnTo>
                  <a:pt x="33" y="228"/>
                </a:lnTo>
                <a:lnTo>
                  <a:pt x="28" y="240"/>
                </a:lnTo>
                <a:lnTo>
                  <a:pt x="22" y="226"/>
                </a:lnTo>
                <a:lnTo>
                  <a:pt x="12" y="209"/>
                </a:lnTo>
                <a:lnTo>
                  <a:pt x="10" y="195"/>
                </a:lnTo>
                <a:lnTo>
                  <a:pt x="10" y="193"/>
                </a:lnTo>
                <a:lnTo>
                  <a:pt x="51" y="134"/>
                </a:lnTo>
                <a:lnTo>
                  <a:pt x="0" y="81"/>
                </a:lnTo>
                <a:lnTo>
                  <a:pt x="12" y="65"/>
                </a:lnTo>
                <a:lnTo>
                  <a:pt x="4" y="30"/>
                </a:lnTo>
                <a:lnTo>
                  <a:pt x="12" y="0"/>
                </a:lnTo>
                <a:lnTo>
                  <a:pt x="110" y="30"/>
                </a:lnTo>
                <a:lnTo>
                  <a:pt x="102" y="35"/>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9" name="Freeform 998"/>
          <p:cNvSpPr>
            <a:spLocks/>
          </p:cNvSpPr>
          <p:nvPr/>
        </p:nvSpPr>
        <p:spPr bwMode="auto">
          <a:xfrm>
            <a:off x="6738938" y="2851150"/>
            <a:ext cx="793750" cy="568325"/>
          </a:xfrm>
          <a:custGeom>
            <a:avLst/>
            <a:gdLst>
              <a:gd name="T0" fmla="*/ 2147483647 w 500"/>
              <a:gd name="T1" fmla="*/ 2147483647 h 358"/>
              <a:gd name="T2" fmla="*/ 2147483647 w 500"/>
              <a:gd name="T3" fmla="*/ 2147483647 h 358"/>
              <a:gd name="T4" fmla="*/ 2147483647 w 500"/>
              <a:gd name="T5" fmla="*/ 2147483647 h 358"/>
              <a:gd name="T6" fmla="*/ 2147483647 w 500"/>
              <a:gd name="T7" fmla="*/ 2147483647 h 358"/>
              <a:gd name="T8" fmla="*/ 2147483647 w 500"/>
              <a:gd name="T9" fmla="*/ 2147483647 h 358"/>
              <a:gd name="T10" fmla="*/ 2147483647 w 500"/>
              <a:gd name="T11" fmla="*/ 2147483647 h 358"/>
              <a:gd name="T12" fmla="*/ 2147483647 w 500"/>
              <a:gd name="T13" fmla="*/ 2147483647 h 358"/>
              <a:gd name="T14" fmla="*/ 2147483647 w 500"/>
              <a:gd name="T15" fmla="*/ 2147483647 h 358"/>
              <a:gd name="T16" fmla="*/ 2147483647 w 500"/>
              <a:gd name="T17" fmla="*/ 2147483647 h 358"/>
              <a:gd name="T18" fmla="*/ 2147483647 w 500"/>
              <a:gd name="T19" fmla="*/ 2147483647 h 358"/>
              <a:gd name="T20" fmla="*/ 2147483647 w 500"/>
              <a:gd name="T21" fmla="*/ 2147483647 h 358"/>
              <a:gd name="T22" fmla="*/ 2147483647 w 500"/>
              <a:gd name="T23" fmla="*/ 0 h 358"/>
              <a:gd name="T24" fmla="*/ 2147483647 w 500"/>
              <a:gd name="T25" fmla="*/ 2147483647 h 358"/>
              <a:gd name="T26" fmla="*/ 2147483647 w 500"/>
              <a:gd name="T27" fmla="*/ 2147483647 h 358"/>
              <a:gd name="T28" fmla="*/ 0 w 500"/>
              <a:gd name="T29" fmla="*/ 2147483647 h 358"/>
              <a:gd name="T30" fmla="*/ 2147483647 w 500"/>
              <a:gd name="T31" fmla="*/ 2147483647 h 358"/>
              <a:gd name="T32" fmla="*/ 2147483647 w 500"/>
              <a:gd name="T33" fmla="*/ 2147483647 h 358"/>
              <a:gd name="T34" fmla="*/ 2147483647 w 500"/>
              <a:gd name="T35" fmla="*/ 2147483647 h 358"/>
              <a:gd name="T36" fmla="*/ 2147483647 w 500"/>
              <a:gd name="T37" fmla="*/ 2147483647 h 358"/>
              <a:gd name="T38" fmla="*/ 2147483647 w 500"/>
              <a:gd name="T39" fmla="*/ 2147483647 h 358"/>
              <a:gd name="T40" fmla="*/ 2147483647 w 500"/>
              <a:gd name="T41" fmla="*/ 2147483647 h 358"/>
              <a:gd name="T42" fmla="*/ 2147483647 w 500"/>
              <a:gd name="T43" fmla="*/ 2147483647 h 358"/>
              <a:gd name="T44" fmla="*/ 2147483647 w 500"/>
              <a:gd name="T45" fmla="*/ 2147483647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358"/>
              <a:gd name="T71" fmla="*/ 500 w 500"/>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358">
                <a:moveTo>
                  <a:pt x="439" y="254"/>
                </a:moveTo>
                <a:lnTo>
                  <a:pt x="439" y="240"/>
                </a:lnTo>
                <a:lnTo>
                  <a:pt x="459" y="240"/>
                </a:lnTo>
                <a:lnTo>
                  <a:pt x="459" y="244"/>
                </a:lnTo>
                <a:lnTo>
                  <a:pt x="500" y="191"/>
                </a:lnTo>
                <a:lnTo>
                  <a:pt x="447" y="138"/>
                </a:lnTo>
                <a:lnTo>
                  <a:pt x="461" y="122"/>
                </a:lnTo>
                <a:lnTo>
                  <a:pt x="453" y="87"/>
                </a:lnTo>
                <a:lnTo>
                  <a:pt x="461" y="57"/>
                </a:lnTo>
                <a:lnTo>
                  <a:pt x="425" y="6"/>
                </a:lnTo>
                <a:lnTo>
                  <a:pt x="402" y="2"/>
                </a:lnTo>
                <a:lnTo>
                  <a:pt x="398" y="0"/>
                </a:lnTo>
                <a:lnTo>
                  <a:pt x="50" y="92"/>
                </a:lnTo>
                <a:lnTo>
                  <a:pt x="48" y="63"/>
                </a:lnTo>
                <a:lnTo>
                  <a:pt x="0" y="116"/>
                </a:lnTo>
                <a:lnTo>
                  <a:pt x="28" y="238"/>
                </a:lnTo>
                <a:lnTo>
                  <a:pt x="28" y="250"/>
                </a:lnTo>
                <a:lnTo>
                  <a:pt x="34" y="254"/>
                </a:lnTo>
                <a:lnTo>
                  <a:pt x="50" y="325"/>
                </a:lnTo>
                <a:lnTo>
                  <a:pt x="50" y="334"/>
                </a:lnTo>
                <a:lnTo>
                  <a:pt x="61" y="358"/>
                </a:lnTo>
                <a:lnTo>
                  <a:pt x="150" y="334"/>
                </a:lnTo>
                <a:lnTo>
                  <a:pt x="439" y="254"/>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0" name="Freeform 999"/>
          <p:cNvSpPr>
            <a:spLocks/>
          </p:cNvSpPr>
          <p:nvPr/>
        </p:nvSpPr>
        <p:spPr bwMode="auto">
          <a:xfrm>
            <a:off x="6980238" y="3257550"/>
            <a:ext cx="623887" cy="330200"/>
          </a:xfrm>
          <a:custGeom>
            <a:avLst/>
            <a:gdLst>
              <a:gd name="T0" fmla="*/ 2147483647 w 393"/>
              <a:gd name="T1" fmla="*/ 2147483647 h 208"/>
              <a:gd name="T2" fmla="*/ 2147483647 w 393"/>
              <a:gd name="T3" fmla="*/ 2147483647 h 208"/>
              <a:gd name="T4" fmla="*/ 2147483647 w 393"/>
              <a:gd name="T5" fmla="*/ 2147483647 h 208"/>
              <a:gd name="T6" fmla="*/ 2147483647 w 393"/>
              <a:gd name="T7" fmla="*/ 2147483647 h 208"/>
              <a:gd name="T8" fmla="*/ 2147483647 w 393"/>
              <a:gd name="T9" fmla="*/ 2147483647 h 208"/>
              <a:gd name="T10" fmla="*/ 2147483647 w 393"/>
              <a:gd name="T11" fmla="*/ 2147483647 h 208"/>
              <a:gd name="T12" fmla="*/ 2147483647 w 393"/>
              <a:gd name="T13" fmla="*/ 2147483647 h 208"/>
              <a:gd name="T14" fmla="*/ 2147483647 w 393"/>
              <a:gd name="T15" fmla="*/ 2147483647 h 208"/>
              <a:gd name="T16" fmla="*/ 2147483647 w 393"/>
              <a:gd name="T17" fmla="*/ 2147483647 h 208"/>
              <a:gd name="T18" fmla="*/ 2147483647 w 393"/>
              <a:gd name="T19" fmla="*/ 2147483647 h 208"/>
              <a:gd name="T20" fmla="*/ 2147483647 w 393"/>
              <a:gd name="T21" fmla="*/ 2147483647 h 208"/>
              <a:gd name="T22" fmla="*/ 2147483647 w 393"/>
              <a:gd name="T23" fmla="*/ 2147483647 h 208"/>
              <a:gd name="T24" fmla="*/ 2147483647 w 393"/>
              <a:gd name="T25" fmla="*/ 2147483647 h 208"/>
              <a:gd name="T26" fmla="*/ 2147483647 w 393"/>
              <a:gd name="T27" fmla="*/ 2147483647 h 208"/>
              <a:gd name="T28" fmla="*/ 2147483647 w 393"/>
              <a:gd name="T29" fmla="*/ 2147483647 h 208"/>
              <a:gd name="T30" fmla="*/ 2147483647 w 393"/>
              <a:gd name="T31" fmla="*/ 2147483647 h 208"/>
              <a:gd name="T32" fmla="*/ 2147483647 w 393"/>
              <a:gd name="T33" fmla="*/ 2147483647 h 208"/>
              <a:gd name="T34" fmla="*/ 2147483647 w 393"/>
              <a:gd name="T35" fmla="*/ 2147483647 h 208"/>
              <a:gd name="T36" fmla="*/ 2147483647 w 393"/>
              <a:gd name="T37" fmla="*/ 2147483647 h 208"/>
              <a:gd name="T38" fmla="*/ 2147483647 w 393"/>
              <a:gd name="T39" fmla="*/ 2147483647 h 208"/>
              <a:gd name="T40" fmla="*/ 2147483647 w 393"/>
              <a:gd name="T41" fmla="*/ 2147483647 h 208"/>
              <a:gd name="T42" fmla="*/ 2147483647 w 393"/>
              <a:gd name="T43" fmla="*/ 2147483647 h 208"/>
              <a:gd name="T44" fmla="*/ 2147483647 w 393"/>
              <a:gd name="T45" fmla="*/ 2147483647 h 208"/>
              <a:gd name="T46" fmla="*/ 2147483647 w 393"/>
              <a:gd name="T47" fmla="*/ 2147483647 h 208"/>
              <a:gd name="T48" fmla="*/ 2147483647 w 393"/>
              <a:gd name="T49" fmla="*/ 2147483647 h 208"/>
              <a:gd name="T50" fmla="*/ 0 w 393"/>
              <a:gd name="T51" fmla="*/ 2147483647 h 208"/>
              <a:gd name="T52" fmla="*/ 2147483647 w 393"/>
              <a:gd name="T53" fmla="*/ 0 h 208"/>
              <a:gd name="T54" fmla="*/ 2147483647 w 393"/>
              <a:gd name="T55" fmla="*/ 2147483647 h 208"/>
              <a:gd name="T56" fmla="*/ 2147483647 w 393"/>
              <a:gd name="T57" fmla="*/ 2147483647 h 208"/>
              <a:gd name="T58" fmla="*/ 2147483647 w 393"/>
              <a:gd name="T59" fmla="*/ 2147483647 h 2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3"/>
              <a:gd name="T91" fmla="*/ 0 h 208"/>
              <a:gd name="T92" fmla="*/ 393 w 393"/>
              <a:gd name="T93" fmla="*/ 208 h 2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3" h="208">
                <a:moveTo>
                  <a:pt x="378" y="122"/>
                </a:moveTo>
                <a:lnTo>
                  <a:pt x="380" y="132"/>
                </a:lnTo>
                <a:lnTo>
                  <a:pt x="393" y="153"/>
                </a:lnTo>
                <a:lnTo>
                  <a:pt x="366" y="189"/>
                </a:lnTo>
                <a:lnTo>
                  <a:pt x="325" y="208"/>
                </a:lnTo>
                <a:lnTo>
                  <a:pt x="309" y="183"/>
                </a:lnTo>
                <a:lnTo>
                  <a:pt x="295" y="179"/>
                </a:lnTo>
                <a:lnTo>
                  <a:pt x="281" y="161"/>
                </a:lnTo>
                <a:lnTo>
                  <a:pt x="277" y="151"/>
                </a:lnTo>
                <a:lnTo>
                  <a:pt x="256" y="57"/>
                </a:lnTo>
                <a:lnTo>
                  <a:pt x="262" y="39"/>
                </a:lnTo>
                <a:lnTo>
                  <a:pt x="250" y="47"/>
                </a:lnTo>
                <a:lnTo>
                  <a:pt x="260" y="71"/>
                </a:lnTo>
                <a:lnTo>
                  <a:pt x="260" y="84"/>
                </a:lnTo>
                <a:lnTo>
                  <a:pt x="248" y="114"/>
                </a:lnTo>
                <a:lnTo>
                  <a:pt x="273" y="151"/>
                </a:lnTo>
                <a:lnTo>
                  <a:pt x="273" y="165"/>
                </a:lnTo>
                <a:lnTo>
                  <a:pt x="277" y="177"/>
                </a:lnTo>
                <a:lnTo>
                  <a:pt x="289" y="195"/>
                </a:lnTo>
                <a:lnTo>
                  <a:pt x="203" y="177"/>
                </a:lnTo>
                <a:lnTo>
                  <a:pt x="214" y="114"/>
                </a:lnTo>
                <a:lnTo>
                  <a:pt x="142" y="92"/>
                </a:lnTo>
                <a:lnTo>
                  <a:pt x="142" y="71"/>
                </a:lnTo>
                <a:lnTo>
                  <a:pt x="116" y="63"/>
                </a:lnTo>
                <a:lnTo>
                  <a:pt x="8" y="132"/>
                </a:lnTo>
                <a:lnTo>
                  <a:pt x="0" y="73"/>
                </a:lnTo>
                <a:lnTo>
                  <a:pt x="289" y="0"/>
                </a:lnTo>
                <a:lnTo>
                  <a:pt x="293" y="10"/>
                </a:lnTo>
                <a:lnTo>
                  <a:pt x="336" y="145"/>
                </a:lnTo>
                <a:lnTo>
                  <a:pt x="378" y="122"/>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1" name="Freeform 1000"/>
          <p:cNvSpPr>
            <a:spLocks/>
          </p:cNvSpPr>
          <p:nvPr/>
        </p:nvSpPr>
        <p:spPr bwMode="auto">
          <a:xfrm>
            <a:off x="7435850" y="3235325"/>
            <a:ext cx="144463" cy="252412"/>
          </a:xfrm>
          <a:custGeom>
            <a:avLst/>
            <a:gdLst>
              <a:gd name="T0" fmla="*/ 2147483647 w 91"/>
              <a:gd name="T1" fmla="*/ 0 h 159"/>
              <a:gd name="T2" fmla="*/ 0 w 91"/>
              <a:gd name="T3" fmla="*/ 0 h 159"/>
              <a:gd name="T4" fmla="*/ 0 w 91"/>
              <a:gd name="T5" fmla="*/ 2147483647 h 159"/>
              <a:gd name="T6" fmla="*/ 2147483647 w 91"/>
              <a:gd name="T7" fmla="*/ 2147483647 h 159"/>
              <a:gd name="T8" fmla="*/ 2147483647 w 91"/>
              <a:gd name="T9" fmla="*/ 2147483647 h 159"/>
              <a:gd name="T10" fmla="*/ 2147483647 w 91"/>
              <a:gd name="T11" fmla="*/ 2147483647 h 159"/>
              <a:gd name="T12" fmla="*/ 2147483647 w 91"/>
              <a:gd name="T13" fmla="*/ 2147483647 h 159"/>
              <a:gd name="T14" fmla="*/ 2147483647 w 91"/>
              <a:gd name="T15" fmla="*/ 2147483647 h 159"/>
              <a:gd name="T16" fmla="*/ 2147483647 w 91"/>
              <a:gd name="T17" fmla="*/ 2147483647 h 159"/>
              <a:gd name="T18" fmla="*/ 2147483647 w 91"/>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59"/>
              <a:gd name="T32" fmla="*/ 91 w 91"/>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59">
                <a:moveTo>
                  <a:pt x="20" y="0"/>
                </a:moveTo>
                <a:lnTo>
                  <a:pt x="0" y="0"/>
                </a:lnTo>
                <a:lnTo>
                  <a:pt x="0" y="12"/>
                </a:lnTo>
                <a:lnTo>
                  <a:pt x="49" y="159"/>
                </a:lnTo>
                <a:lnTo>
                  <a:pt x="91" y="136"/>
                </a:lnTo>
                <a:lnTo>
                  <a:pt x="38" y="55"/>
                </a:lnTo>
                <a:lnTo>
                  <a:pt x="32" y="41"/>
                </a:lnTo>
                <a:lnTo>
                  <a:pt x="22" y="24"/>
                </a:lnTo>
                <a:lnTo>
                  <a:pt x="20" y="8"/>
                </a:lnTo>
                <a:lnTo>
                  <a:pt x="2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2" name="Freeform 1001"/>
          <p:cNvSpPr>
            <a:spLocks/>
          </p:cNvSpPr>
          <p:nvPr/>
        </p:nvSpPr>
        <p:spPr bwMode="auto">
          <a:xfrm>
            <a:off x="7496175" y="3557587"/>
            <a:ext cx="65088" cy="149225"/>
          </a:xfrm>
          <a:custGeom>
            <a:avLst/>
            <a:gdLst>
              <a:gd name="T0" fmla="*/ 2147483647 w 41"/>
              <a:gd name="T1" fmla="*/ 2147483647 h 94"/>
              <a:gd name="T2" fmla="*/ 2147483647 w 41"/>
              <a:gd name="T3" fmla="*/ 2147483647 h 94"/>
              <a:gd name="T4" fmla="*/ 0 w 41"/>
              <a:gd name="T5" fmla="*/ 2147483647 h 94"/>
              <a:gd name="T6" fmla="*/ 2147483647 w 41"/>
              <a:gd name="T7" fmla="*/ 0 h 94"/>
              <a:gd name="T8" fmla="*/ 2147483647 w 41"/>
              <a:gd name="T9" fmla="*/ 2147483647 h 94"/>
              <a:gd name="T10" fmla="*/ 0 60000 65536"/>
              <a:gd name="T11" fmla="*/ 0 60000 65536"/>
              <a:gd name="T12" fmla="*/ 0 60000 65536"/>
              <a:gd name="T13" fmla="*/ 0 60000 65536"/>
              <a:gd name="T14" fmla="*/ 0 60000 65536"/>
              <a:gd name="T15" fmla="*/ 0 w 41"/>
              <a:gd name="T16" fmla="*/ 0 h 94"/>
              <a:gd name="T17" fmla="*/ 41 w 41"/>
              <a:gd name="T18" fmla="*/ 94 h 94"/>
            </a:gdLst>
            <a:ahLst/>
            <a:cxnLst>
              <a:cxn ang="T10">
                <a:pos x="T0" y="T1"/>
              </a:cxn>
              <a:cxn ang="T11">
                <a:pos x="T2" y="T3"/>
              </a:cxn>
              <a:cxn ang="T12">
                <a:pos x="T4" y="T5"/>
              </a:cxn>
              <a:cxn ang="T13">
                <a:pos x="T6" y="T7"/>
              </a:cxn>
              <a:cxn ang="T14">
                <a:pos x="T8" y="T9"/>
              </a:cxn>
            </a:cxnLst>
            <a:rect l="T15" t="T16" r="T17" b="T18"/>
            <a:pathLst>
              <a:path w="41" h="94">
                <a:moveTo>
                  <a:pt x="27" y="82"/>
                </a:moveTo>
                <a:lnTo>
                  <a:pt x="21" y="94"/>
                </a:lnTo>
                <a:lnTo>
                  <a:pt x="0" y="19"/>
                </a:lnTo>
                <a:lnTo>
                  <a:pt x="41" y="0"/>
                </a:lnTo>
                <a:lnTo>
                  <a:pt x="27" y="8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3" name="Freeform 1002"/>
          <p:cNvSpPr>
            <a:spLocks/>
          </p:cNvSpPr>
          <p:nvPr/>
        </p:nvSpPr>
        <p:spPr bwMode="auto">
          <a:xfrm>
            <a:off x="6530975" y="3406775"/>
            <a:ext cx="979488" cy="619125"/>
          </a:xfrm>
          <a:custGeom>
            <a:avLst/>
            <a:gdLst>
              <a:gd name="T0" fmla="*/ 2147483647 w 617"/>
              <a:gd name="T1" fmla="*/ 2147483647 h 390"/>
              <a:gd name="T2" fmla="*/ 2147483647 w 617"/>
              <a:gd name="T3" fmla="*/ 2147483647 h 390"/>
              <a:gd name="T4" fmla="*/ 2147483647 w 617"/>
              <a:gd name="T5" fmla="*/ 2147483647 h 390"/>
              <a:gd name="T6" fmla="*/ 2147483647 w 617"/>
              <a:gd name="T7" fmla="*/ 2147483647 h 390"/>
              <a:gd name="T8" fmla="*/ 2147483647 w 617"/>
              <a:gd name="T9" fmla="*/ 2147483647 h 390"/>
              <a:gd name="T10" fmla="*/ 2147483647 w 617"/>
              <a:gd name="T11" fmla="*/ 2147483647 h 390"/>
              <a:gd name="T12" fmla="*/ 0 w 617"/>
              <a:gd name="T13" fmla="*/ 2147483647 h 390"/>
              <a:gd name="T14" fmla="*/ 2147483647 w 617"/>
              <a:gd name="T15" fmla="*/ 2147483647 h 390"/>
              <a:gd name="T16" fmla="*/ 2147483647 w 617"/>
              <a:gd name="T17" fmla="*/ 2147483647 h 390"/>
              <a:gd name="T18" fmla="*/ 2147483647 w 617"/>
              <a:gd name="T19" fmla="*/ 2147483647 h 390"/>
              <a:gd name="T20" fmla="*/ 2147483647 w 617"/>
              <a:gd name="T21" fmla="*/ 2147483647 h 390"/>
              <a:gd name="T22" fmla="*/ 2147483647 w 617"/>
              <a:gd name="T23" fmla="*/ 2147483647 h 390"/>
              <a:gd name="T24" fmla="*/ 2147483647 w 617"/>
              <a:gd name="T25" fmla="*/ 2147483647 h 390"/>
              <a:gd name="T26" fmla="*/ 2147483647 w 617"/>
              <a:gd name="T27" fmla="*/ 2147483647 h 390"/>
              <a:gd name="T28" fmla="*/ 2147483647 w 617"/>
              <a:gd name="T29" fmla="*/ 2147483647 h 390"/>
              <a:gd name="T30" fmla="*/ 2147483647 w 617"/>
              <a:gd name="T31" fmla="*/ 2147483647 h 390"/>
              <a:gd name="T32" fmla="*/ 2147483647 w 617"/>
              <a:gd name="T33" fmla="*/ 0 h 390"/>
              <a:gd name="T34" fmla="*/ 2147483647 w 617"/>
              <a:gd name="T35" fmla="*/ 2147483647 h 390"/>
              <a:gd name="T36" fmla="*/ 2147483647 w 617"/>
              <a:gd name="T37" fmla="*/ 2147483647 h 390"/>
              <a:gd name="T38" fmla="*/ 2147483647 w 617"/>
              <a:gd name="T39" fmla="*/ 0 h 390"/>
              <a:gd name="T40" fmla="*/ 2147483647 w 617"/>
              <a:gd name="T41" fmla="*/ 2147483647 h 390"/>
              <a:gd name="T42" fmla="*/ 2147483647 w 617"/>
              <a:gd name="T43" fmla="*/ 2147483647 h 390"/>
              <a:gd name="T44" fmla="*/ 2147483647 w 617"/>
              <a:gd name="T45" fmla="*/ 2147483647 h 390"/>
              <a:gd name="T46" fmla="*/ 2147483647 w 617"/>
              <a:gd name="T47" fmla="*/ 2147483647 h 390"/>
              <a:gd name="T48" fmla="*/ 2147483647 w 617"/>
              <a:gd name="T49" fmla="*/ 2147483647 h 3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7"/>
              <a:gd name="T76" fmla="*/ 0 h 390"/>
              <a:gd name="T77" fmla="*/ 617 w 617"/>
              <a:gd name="T78" fmla="*/ 390 h 3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7" h="390">
                <a:moveTo>
                  <a:pt x="590" y="171"/>
                </a:moveTo>
                <a:lnTo>
                  <a:pt x="590" y="209"/>
                </a:lnTo>
                <a:lnTo>
                  <a:pt x="608" y="215"/>
                </a:lnTo>
                <a:lnTo>
                  <a:pt x="617" y="246"/>
                </a:lnTo>
                <a:lnTo>
                  <a:pt x="393" y="323"/>
                </a:lnTo>
                <a:lnTo>
                  <a:pt x="147" y="366"/>
                </a:lnTo>
                <a:lnTo>
                  <a:pt x="0" y="390"/>
                </a:lnTo>
                <a:lnTo>
                  <a:pt x="92" y="278"/>
                </a:lnTo>
                <a:lnTo>
                  <a:pt x="100" y="254"/>
                </a:lnTo>
                <a:lnTo>
                  <a:pt x="159" y="295"/>
                </a:lnTo>
                <a:lnTo>
                  <a:pt x="238" y="234"/>
                </a:lnTo>
                <a:lnTo>
                  <a:pt x="265" y="160"/>
                </a:lnTo>
                <a:lnTo>
                  <a:pt x="281" y="110"/>
                </a:lnTo>
                <a:lnTo>
                  <a:pt x="326" y="120"/>
                </a:lnTo>
                <a:lnTo>
                  <a:pt x="338" y="67"/>
                </a:lnTo>
                <a:lnTo>
                  <a:pt x="352" y="71"/>
                </a:lnTo>
                <a:lnTo>
                  <a:pt x="373" y="0"/>
                </a:lnTo>
                <a:lnTo>
                  <a:pt x="413" y="14"/>
                </a:lnTo>
                <a:lnTo>
                  <a:pt x="425" y="8"/>
                </a:lnTo>
                <a:lnTo>
                  <a:pt x="425" y="0"/>
                </a:lnTo>
                <a:lnTo>
                  <a:pt x="497" y="20"/>
                </a:lnTo>
                <a:lnTo>
                  <a:pt x="486" y="83"/>
                </a:lnTo>
                <a:lnTo>
                  <a:pt x="572" y="101"/>
                </a:lnTo>
                <a:lnTo>
                  <a:pt x="572" y="110"/>
                </a:lnTo>
                <a:lnTo>
                  <a:pt x="590" y="171"/>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4" name="Freeform 1003"/>
          <p:cNvSpPr>
            <a:spLocks/>
          </p:cNvSpPr>
          <p:nvPr/>
        </p:nvSpPr>
        <p:spPr bwMode="auto">
          <a:xfrm>
            <a:off x="6489700" y="3797300"/>
            <a:ext cx="1117600" cy="574675"/>
          </a:xfrm>
          <a:custGeom>
            <a:avLst/>
            <a:gdLst>
              <a:gd name="T0" fmla="*/ 2147483647 w 704"/>
              <a:gd name="T1" fmla="*/ 2147483647 h 362"/>
              <a:gd name="T2" fmla="*/ 2147483647 w 704"/>
              <a:gd name="T3" fmla="*/ 2147483647 h 362"/>
              <a:gd name="T4" fmla="*/ 2147483647 w 704"/>
              <a:gd name="T5" fmla="*/ 2147483647 h 362"/>
              <a:gd name="T6" fmla="*/ 2147483647 w 704"/>
              <a:gd name="T7" fmla="*/ 2147483647 h 362"/>
              <a:gd name="T8" fmla="*/ 2147483647 w 704"/>
              <a:gd name="T9" fmla="*/ 2147483647 h 362"/>
              <a:gd name="T10" fmla="*/ 0 w 704"/>
              <a:gd name="T11" fmla="*/ 2147483647 h 362"/>
              <a:gd name="T12" fmla="*/ 2147483647 w 704"/>
              <a:gd name="T13" fmla="*/ 2147483647 h 362"/>
              <a:gd name="T14" fmla="*/ 2147483647 w 704"/>
              <a:gd name="T15" fmla="*/ 2147483647 h 362"/>
              <a:gd name="T16" fmla="*/ 2147483647 w 704"/>
              <a:gd name="T17" fmla="*/ 2147483647 h 362"/>
              <a:gd name="T18" fmla="*/ 2147483647 w 704"/>
              <a:gd name="T19" fmla="*/ 2147483647 h 362"/>
              <a:gd name="T20" fmla="*/ 2147483647 w 704"/>
              <a:gd name="T21" fmla="*/ 2147483647 h 362"/>
              <a:gd name="T22" fmla="*/ 2147483647 w 704"/>
              <a:gd name="T23" fmla="*/ 0 h 362"/>
              <a:gd name="T24" fmla="*/ 2147483647 w 704"/>
              <a:gd name="T25" fmla="*/ 2147483647 h 362"/>
              <a:gd name="T26" fmla="*/ 2147483647 w 704"/>
              <a:gd name="T27" fmla="*/ 2147483647 h 362"/>
              <a:gd name="T28" fmla="*/ 2147483647 w 704"/>
              <a:gd name="T29" fmla="*/ 2147483647 h 362"/>
              <a:gd name="T30" fmla="*/ 2147483647 w 704"/>
              <a:gd name="T31" fmla="*/ 2147483647 h 362"/>
              <a:gd name="T32" fmla="*/ 2147483647 w 704"/>
              <a:gd name="T33" fmla="*/ 2147483647 h 362"/>
              <a:gd name="T34" fmla="*/ 2147483647 w 704"/>
              <a:gd name="T35" fmla="*/ 2147483647 h 362"/>
              <a:gd name="T36" fmla="*/ 2147483647 w 704"/>
              <a:gd name="T37" fmla="*/ 2147483647 h 362"/>
              <a:gd name="T38" fmla="*/ 2147483647 w 704"/>
              <a:gd name="T39" fmla="*/ 2147483647 h 362"/>
              <a:gd name="T40" fmla="*/ 2147483647 w 704"/>
              <a:gd name="T41" fmla="*/ 2147483647 h 362"/>
              <a:gd name="T42" fmla="*/ 2147483647 w 704"/>
              <a:gd name="T43" fmla="*/ 2147483647 h 362"/>
              <a:gd name="T44" fmla="*/ 2147483647 w 704"/>
              <a:gd name="T45" fmla="*/ 2147483647 h 3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4"/>
              <a:gd name="T70" fmla="*/ 0 h 362"/>
              <a:gd name="T71" fmla="*/ 704 w 704"/>
              <a:gd name="T72" fmla="*/ 362 h 3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4" h="362">
                <a:moveTo>
                  <a:pt x="376" y="280"/>
                </a:moveTo>
                <a:lnTo>
                  <a:pt x="291" y="295"/>
                </a:lnTo>
                <a:lnTo>
                  <a:pt x="266" y="256"/>
                </a:lnTo>
                <a:lnTo>
                  <a:pt x="126" y="280"/>
                </a:lnTo>
                <a:lnTo>
                  <a:pt x="98" y="321"/>
                </a:lnTo>
                <a:lnTo>
                  <a:pt x="0" y="337"/>
                </a:lnTo>
                <a:lnTo>
                  <a:pt x="12" y="307"/>
                </a:lnTo>
                <a:lnTo>
                  <a:pt x="20" y="289"/>
                </a:lnTo>
                <a:lnTo>
                  <a:pt x="161" y="152"/>
                </a:lnTo>
                <a:lnTo>
                  <a:pt x="173" y="120"/>
                </a:lnTo>
                <a:lnTo>
                  <a:pt x="419" y="77"/>
                </a:lnTo>
                <a:lnTo>
                  <a:pt x="643" y="0"/>
                </a:lnTo>
                <a:lnTo>
                  <a:pt x="661" y="69"/>
                </a:lnTo>
                <a:lnTo>
                  <a:pt x="704" y="89"/>
                </a:lnTo>
                <a:lnTo>
                  <a:pt x="702" y="89"/>
                </a:lnTo>
                <a:lnTo>
                  <a:pt x="663" y="144"/>
                </a:lnTo>
                <a:lnTo>
                  <a:pt x="612" y="152"/>
                </a:lnTo>
                <a:lnTo>
                  <a:pt x="649" y="171"/>
                </a:lnTo>
                <a:lnTo>
                  <a:pt x="661" y="175"/>
                </a:lnTo>
                <a:lnTo>
                  <a:pt x="555" y="287"/>
                </a:lnTo>
                <a:lnTo>
                  <a:pt x="529" y="345"/>
                </a:lnTo>
                <a:lnTo>
                  <a:pt x="486" y="362"/>
                </a:lnTo>
                <a:lnTo>
                  <a:pt x="376" y="28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5" name="Freeform 1004"/>
          <p:cNvSpPr>
            <a:spLocks/>
          </p:cNvSpPr>
          <p:nvPr/>
        </p:nvSpPr>
        <p:spPr bwMode="auto">
          <a:xfrm>
            <a:off x="6621463" y="4203700"/>
            <a:ext cx="639762" cy="558800"/>
          </a:xfrm>
          <a:custGeom>
            <a:avLst/>
            <a:gdLst>
              <a:gd name="T0" fmla="*/ 2147483647 w 403"/>
              <a:gd name="T1" fmla="*/ 2147483647 h 352"/>
              <a:gd name="T2" fmla="*/ 2147483647 w 403"/>
              <a:gd name="T3" fmla="*/ 2147483647 h 352"/>
              <a:gd name="T4" fmla="*/ 2147483647 w 403"/>
              <a:gd name="T5" fmla="*/ 2147483647 h 352"/>
              <a:gd name="T6" fmla="*/ 2147483647 w 403"/>
              <a:gd name="T7" fmla="*/ 0 h 352"/>
              <a:gd name="T8" fmla="*/ 2147483647 w 403"/>
              <a:gd name="T9" fmla="*/ 2147483647 h 352"/>
              <a:gd name="T10" fmla="*/ 2147483647 w 403"/>
              <a:gd name="T11" fmla="*/ 2147483647 h 352"/>
              <a:gd name="T12" fmla="*/ 0 w 403"/>
              <a:gd name="T13" fmla="*/ 2147483647 h 352"/>
              <a:gd name="T14" fmla="*/ 2147483647 w 403"/>
              <a:gd name="T15" fmla="*/ 2147483647 h 352"/>
              <a:gd name="T16" fmla="*/ 2147483647 w 403"/>
              <a:gd name="T17" fmla="*/ 2147483647 h 352"/>
              <a:gd name="T18" fmla="*/ 2147483647 w 403"/>
              <a:gd name="T19" fmla="*/ 2147483647 h 352"/>
              <a:gd name="T20" fmla="*/ 2147483647 w 403"/>
              <a:gd name="T21" fmla="*/ 2147483647 h 352"/>
              <a:gd name="T22" fmla="*/ 2147483647 w 403"/>
              <a:gd name="T23" fmla="*/ 2147483647 h 352"/>
              <a:gd name="T24" fmla="*/ 2147483647 w 403"/>
              <a:gd name="T25" fmla="*/ 2147483647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
              <a:gd name="T40" fmla="*/ 0 h 352"/>
              <a:gd name="T41" fmla="*/ 403 w 403"/>
              <a:gd name="T42" fmla="*/ 352 h 3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 h="352">
                <a:moveTo>
                  <a:pt x="403" y="106"/>
                </a:moveTo>
                <a:lnTo>
                  <a:pt x="293" y="24"/>
                </a:lnTo>
                <a:lnTo>
                  <a:pt x="208" y="39"/>
                </a:lnTo>
                <a:lnTo>
                  <a:pt x="183" y="0"/>
                </a:lnTo>
                <a:lnTo>
                  <a:pt x="43" y="24"/>
                </a:lnTo>
                <a:lnTo>
                  <a:pt x="15" y="65"/>
                </a:lnTo>
                <a:lnTo>
                  <a:pt x="0" y="96"/>
                </a:lnTo>
                <a:lnTo>
                  <a:pt x="161" y="240"/>
                </a:lnTo>
                <a:lnTo>
                  <a:pt x="242" y="352"/>
                </a:lnTo>
                <a:lnTo>
                  <a:pt x="342" y="220"/>
                </a:lnTo>
                <a:lnTo>
                  <a:pt x="387" y="108"/>
                </a:lnTo>
                <a:lnTo>
                  <a:pt x="401" y="108"/>
                </a:lnTo>
                <a:lnTo>
                  <a:pt x="403" y="106"/>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6" name="Freeform 1005"/>
          <p:cNvSpPr>
            <a:spLocks/>
          </p:cNvSpPr>
          <p:nvPr/>
        </p:nvSpPr>
        <p:spPr bwMode="auto">
          <a:xfrm>
            <a:off x="6283325" y="4310062"/>
            <a:ext cx="722313" cy="777875"/>
          </a:xfrm>
          <a:custGeom>
            <a:avLst/>
            <a:gdLst>
              <a:gd name="T0" fmla="*/ 2147483647 w 455"/>
              <a:gd name="T1" fmla="*/ 2147483647 h 490"/>
              <a:gd name="T2" fmla="*/ 2147483647 w 455"/>
              <a:gd name="T3" fmla="*/ 2147483647 h 490"/>
              <a:gd name="T4" fmla="*/ 2147483647 w 455"/>
              <a:gd name="T5" fmla="*/ 2147483647 h 490"/>
              <a:gd name="T6" fmla="*/ 2147483647 w 455"/>
              <a:gd name="T7" fmla="*/ 2147483647 h 490"/>
              <a:gd name="T8" fmla="*/ 2147483647 w 455"/>
              <a:gd name="T9" fmla="*/ 2147483647 h 490"/>
              <a:gd name="T10" fmla="*/ 2147483647 w 455"/>
              <a:gd name="T11" fmla="*/ 2147483647 h 490"/>
              <a:gd name="T12" fmla="*/ 2147483647 w 455"/>
              <a:gd name="T13" fmla="*/ 2147483647 h 490"/>
              <a:gd name="T14" fmla="*/ 2147483647 w 455"/>
              <a:gd name="T15" fmla="*/ 2147483647 h 490"/>
              <a:gd name="T16" fmla="*/ 0 w 455"/>
              <a:gd name="T17" fmla="*/ 2147483647 h 490"/>
              <a:gd name="T18" fmla="*/ 2147483647 w 455"/>
              <a:gd name="T19" fmla="*/ 2147483647 h 490"/>
              <a:gd name="T20" fmla="*/ 2147483647 w 455"/>
              <a:gd name="T21" fmla="*/ 0 h 490"/>
              <a:gd name="T22" fmla="*/ 2147483647 w 455"/>
              <a:gd name="T23" fmla="*/ 2147483647 h 490"/>
              <a:gd name="T24" fmla="*/ 2147483647 w 455"/>
              <a:gd name="T25" fmla="*/ 2147483647 h 490"/>
              <a:gd name="T26" fmla="*/ 2147483647 w 455"/>
              <a:gd name="T27" fmla="*/ 2147483647 h 490"/>
              <a:gd name="T28" fmla="*/ 2147483647 w 455"/>
              <a:gd name="T29" fmla="*/ 2147483647 h 490"/>
              <a:gd name="T30" fmla="*/ 2147483647 w 455"/>
              <a:gd name="T31" fmla="*/ 2147483647 h 490"/>
              <a:gd name="T32" fmla="*/ 2147483647 w 455"/>
              <a:gd name="T33" fmla="*/ 2147483647 h 490"/>
              <a:gd name="T34" fmla="*/ 2147483647 w 455"/>
              <a:gd name="T35" fmla="*/ 2147483647 h 4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5"/>
              <a:gd name="T55" fmla="*/ 0 h 490"/>
              <a:gd name="T56" fmla="*/ 455 w 455"/>
              <a:gd name="T57" fmla="*/ 490 h 4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5" h="490">
                <a:moveTo>
                  <a:pt x="453" y="435"/>
                </a:moveTo>
                <a:lnTo>
                  <a:pt x="396" y="435"/>
                </a:lnTo>
                <a:lnTo>
                  <a:pt x="390" y="490"/>
                </a:lnTo>
                <a:lnTo>
                  <a:pt x="376" y="460"/>
                </a:lnTo>
                <a:lnTo>
                  <a:pt x="136" y="490"/>
                </a:lnTo>
                <a:lnTo>
                  <a:pt x="126" y="466"/>
                </a:lnTo>
                <a:lnTo>
                  <a:pt x="102" y="368"/>
                </a:lnTo>
                <a:lnTo>
                  <a:pt x="116" y="315"/>
                </a:lnTo>
                <a:lnTo>
                  <a:pt x="0" y="29"/>
                </a:lnTo>
                <a:lnTo>
                  <a:pt x="130" y="14"/>
                </a:lnTo>
                <a:lnTo>
                  <a:pt x="228" y="0"/>
                </a:lnTo>
                <a:lnTo>
                  <a:pt x="211" y="29"/>
                </a:lnTo>
                <a:lnTo>
                  <a:pt x="374" y="173"/>
                </a:lnTo>
                <a:lnTo>
                  <a:pt x="455" y="285"/>
                </a:lnTo>
                <a:lnTo>
                  <a:pt x="441" y="393"/>
                </a:lnTo>
                <a:lnTo>
                  <a:pt x="449" y="403"/>
                </a:lnTo>
                <a:lnTo>
                  <a:pt x="453" y="417"/>
                </a:lnTo>
                <a:lnTo>
                  <a:pt x="453" y="435"/>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27" name="Group 1010"/>
          <p:cNvGrpSpPr>
            <a:grpSpLocks/>
          </p:cNvGrpSpPr>
          <p:nvPr/>
        </p:nvGrpSpPr>
        <p:grpSpPr bwMode="auto">
          <a:xfrm>
            <a:off x="6105525" y="5003800"/>
            <a:ext cx="1214438" cy="1033462"/>
            <a:chOff x="3969" y="3434"/>
            <a:chExt cx="765" cy="651"/>
          </a:xfrm>
          <a:solidFill>
            <a:schemeClr val="accent1">
              <a:lumMod val="60000"/>
              <a:lumOff val="40000"/>
            </a:schemeClr>
          </a:solidFill>
        </p:grpSpPr>
        <p:sp>
          <p:nvSpPr>
            <p:cNvPr id="28" name="Freeform 1006"/>
            <p:cNvSpPr>
              <a:spLocks/>
            </p:cNvSpPr>
            <p:nvPr/>
          </p:nvSpPr>
          <p:spPr bwMode="auto">
            <a:xfrm>
              <a:off x="3969" y="3434"/>
              <a:ext cx="765" cy="651"/>
            </a:xfrm>
            <a:custGeom>
              <a:avLst/>
              <a:gdLst>
                <a:gd name="T0" fmla="*/ 565 w 765"/>
                <a:gd name="T1" fmla="*/ 0 h 651"/>
                <a:gd name="T2" fmla="*/ 508 w 765"/>
                <a:gd name="T3" fmla="*/ 0 h 651"/>
                <a:gd name="T4" fmla="*/ 502 w 765"/>
                <a:gd name="T5" fmla="*/ 53 h 651"/>
                <a:gd name="T6" fmla="*/ 488 w 765"/>
                <a:gd name="T7" fmla="*/ 23 h 651"/>
                <a:gd name="T8" fmla="*/ 248 w 765"/>
                <a:gd name="T9" fmla="*/ 53 h 651"/>
                <a:gd name="T10" fmla="*/ 238 w 765"/>
                <a:gd name="T11" fmla="*/ 29 h 651"/>
                <a:gd name="T12" fmla="*/ 0 w 765"/>
                <a:gd name="T13" fmla="*/ 61 h 651"/>
                <a:gd name="T14" fmla="*/ 16 w 765"/>
                <a:gd name="T15" fmla="*/ 100 h 651"/>
                <a:gd name="T16" fmla="*/ 29 w 765"/>
                <a:gd name="T17" fmla="*/ 118 h 651"/>
                <a:gd name="T18" fmla="*/ 57 w 765"/>
                <a:gd name="T19" fmla="*/ 106 h 651"/>
                <a:gd name="T20" fmla="*/ 61 w 765"/>
                <a:gd name="T21" fmla="*/ 112 h 651"/>
                <a:gd name="T22" fmla="*/ 116 w 765"/>
                <a:gd name="T23" fmla="*/ 98 h 651"/>
                <a:gd name="T24" fmla="*/ 183 w 765"/>
                <a:gd name="T25" fmla="*/ 112 h 651"/>
                <a:gd name="T26" fmla="*/ 234 w 765"/>
                <a:gd name="T27" fmla="*/ 161 h 651"/>
                <a:gd name="T28" fmla="*/ 323 w 765"/>
                <a:gd name="T29" fmla="*/ 137 h 651"/>
                <a:gd name="T30" fmla="*/ 315 w 765"/>
                <a:gd name="T31" fmla="*/ 112 h 651"/>
                <a:gd name="T32" fmla="*/ 354 w 765"/>
                <a:gd name="T33" fmla="*/ 106 h 651"/>
                <a:gd name="T34" fmla="*/ 462 w 765"/>
                <a:gd name="T35" fmla="*/ 206 h 651"/>
                <a:gd name="T36" fmla="*/ 506 w 765"/>
                <a:gd name="T37" fmla="*/ 354 h 651"/>
                <a:gd name="T38" fmla="*/ 567 w 765"/>
                <a:gd name="T39" fmla="*/ 435 h 651"/>
                <a:gd name="T40" fmla="*/ 714 w 765"/>
                <a:gd name="T41" fmla="*/ 576 h 651"/>
                <a:gd name="T42" fmla="*/ 754 w 765"/>
                <a:gd name="T43" fmla="*/ 553 h 651"/>
                <a:gd name="T44" fmla="*/ 765 w 765"/>
                <a:gd name="T45" fmla="*/ 549 h 651"/>
                <a:gd name="T46" fmla="*/ 765 w 765"/>
                <a:gd name="T47" fmla="*/ 580 h 651"/>
                <a:gd name="T48" fmla="*/ 698 w 765"/>
                <a:gd name="T49" fmla="*/ 651 h 651"/>
                <a:gd name="T50" fmla="*/ 759 w 765"/>
                <a:gd name="T51" fmla="*/ 610 h 651"/>
                <a:gd name="T52" fmla="*/ 765 w 765"/>
                <a:gd name="T53" fmla="*/ 549 h 651"/>
                <a:gd name="T54" fmla="*/ 765 w 765"/>
                <a:gd name="T55" fmla="*/ 374 h 651"/>
                <a:gd name="T56" fmla="*/ 693 w 765"/>
                <a:gd name="T57" fmla="*/ 250 h 651"/>
                <a:gd name="T58" fmla="*/ 681 w 765"/>
                <a:gd name="T59" fmla="*/ 244 h 651"/>
                <a:gd name="T60" fmla="*/ 681 w 765"/>
                <a:gd name="T61" fmla="*/ 218 h 651"/>
                <a:gd name="T62" fmla="*/ 588 w 765"/>
                <a:gd name="T63" fmla="*/ 86 h 651"/>
                <a:gd name="T64" fmla="*/ 565 w 765"/>
                <a:gd name="T65" fmla="*/ 0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5"/>
                <a:gd name="T100" fmla="*/ 0 h 651"/>
                <a:gd name="T101" fmla="*/ 765 w 765"/>
                <a:gd name="T102" fmla="*/ 651 h 6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5" h="651">
                  <a:moveTo>
                    <a:pt x="565" y="0"/>
                  </a:moveTo>
                  <a:lnTo>
                    <a:pt x="508" y="0"/>
                  </a:lnTo>
                  <a:lnTo>
                    <a:pt x="502" y="53"/>
                  </a:lnTo>
                  <a:lnTo>
                    <a:pt x="488" y="23"/>
                  </a:lnTo>
                  <a:lnTo>
                    <a:pt x="248" y="53"/>
                  </a:lnTo>
                  <a:lnTo>
                    <a:pt x="238" y="29"/>
                  </a:lnTo>
                  <a:lnTo>
                    <a:pt x="0" y="61"/>
                  </a:lnTo>
                  <a:lnTo>
                    <a:pt x="16" y="100"/>
                  </a:lnTo>
                  <a:lnTo>
                    <a:pt x="29" y="118"/>
                  </a:lnTo>
                  <a:lnTo>
                    <a:pt x="57" y="106"/>
                  </a:lnTo>
                  <a:lnTo>
                    <a:pt x="61" y="112"/>
                  </a:lnTo>
                  <a:lnTo>
                    <a:pt x="116" y="98"/>
                  </a:lnTo>
                  <a:lnTo>
                    <a:pt x="183" y="112"/>
                  </a:lnTo>
                  <a:lnTo>
                    <a:pt x="234" y="161"/>
                  </a:lnTo>
                  <a:lnTo>
                    <a:pt x="323" y="137"/>
                  </a:lnTo>
                  <a:lnTo>
                    <a:pt x="315" y="112"/>
                  </a:lnTo>
                  <a:lnTo>
                    <a:pt x="354" y="106"/>
                  </a:lnTo>
                  <a:lnTo>
                    <a:pt x="462" y="206"/>
                  </a:lnTo>
                  <a:lnTo>
                    <a:pt x="506" y="354"/>
                  </a:lnTo>
                  <a:lnTo>
                    <a:pt x="567" y="435"/>
                  </a:lnTo>
                  <a:lnTo>
                    <a:pt x="714" y="576"/>
                  </a:lnTo>
                  <a:lnTo>
                    <a:pt x="754" y="553"/>
                  </a:lnTo>
                  <a:lnTo>
                    <a:pt x="765" y="549"/>
                  </a:lnTo>
                  <a:lnTo>
                    <a:pt x="765" y="580"/>
                  </a:lnTo>
                  <a:lnTo>
                    <a:pt x="698" y="651"/>
                  </a:lnTo>
                  <a:lnTo>
                    <a:pt x="759" y="610"/>
                  </a:lnTo>
                  <a:lnTo>
                    <a:pt x="765" y="549"/>
                  </a:lnTo>
                  <a:lnTo>
                    <a:pt x="765" y="374"/>
                  </a:lnTo>
                  <a:lnTo>
                    <a:pt x="693" y="250"/>
                  </a:lnTo>
                  <a:lnTo>
                    <a:pt x="681" y="244"/>
                  </a:lnTo>
                  <a:lnTo>
                    <a:pt x="681" y="218"/>
                  </a:lnTo>
                  <a:lnTo>
                    <a:pt x="588" y="86"/>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29" name="Group 1009"/>
            <p:cNvGrpSpPr>
              <a:grpSpLocks/>
            </p:cNvGrpSpPr>
            <p:nvPr/>
          </p:nvGrpSpPr>
          <p:grpSpPr bwMode="auto">
            <a:xfrm>
              <a:off x="3969" y="3434"/>
              <a:ext cx="765" cy="651"/>
              <a:chOff x="3969" y="3434"/>
              <a:chExt cx="765" cy="651"/>
            </a:xfrm>
            <a:grpFill/>
          </p:grpSpPr>
          <p:sp>
            <p:nvSpPr>
              <p:cNvPr id="30" name="Freeform 1007"/>
              <p:cNvSpPr>
                <a:spLocks/>
              </p:cNvSpPr>
              <p:nvPr/>
            </p:nvSpPr>
            <p:spPr bwMode="auto">
              <a:xfrm>
                <a:off x="3969" y="3434"/>
                <a:ext cx="765" cy="651"/>
              </a:xfrm>
              <a:custGeom>
                <a:avLst/>
                <a:gdLst>
                  <a:gd name="T0" fmla="*/ 565 w 765"/>
                  <a:gd name="T1" fmla="*/ 0 h 651"/>
                  <a:gd name="T2" fmla="*/ 508 w 765"/>
                  <a:gd name="T3" fmla="*/ 0 h 651"/>
                  <a:gd name="T4" fmla="*/ 502 w 765"/>
                  <a:gd name="T5" fmla="*/ 53 h 651"/>
                  <a:gd name="T6" fmla="*/ 488 w 765"/>
                  <a:gd name="T7" fmla="*/ 23 h 651"/>
                  <a:gd name="T8" fmla="*/ 248 w 765"/>
                  <a:gd name="T9" fmla="*/ 53 h 651"/>
                  <a:gd name="T10" fmla="*/ 238 w 765"/>
                  <a:gd name="T11" fmla="*/ 29 h 651"/>
                  <a:gd name="T12" fmla="*/ 0 w 765"/>
                  <a:gd name="T13" fmla="*/ 61 h 651"/>
                  <a:gd name="T14" fmla="*/ 16 w 765"/>
                  <a:gd name="T15" fmla="*/ 100 h 651"/>
                  <a:gd name="T16" fmla="*/ 29 w 765"/>
                  <a:gd name="T17" fmla="*/ 118 h 651"/>
                  <a:gd name="T18" fmla="*/ 57 w 765"/>
                  <a:gd name="T19" fmla="*/ 106 h 651"/>
                  <a:gd name="T20" fmla="*/ 61 w 765"/>
                  <a:gd name="T21" fmla="*/ 112 h 651"/>
                  <a:gd name="T22" fmla="*/ 116 w 765"/>
                  <a:gd name="T23" fmla="*/ 98 h 651"/>
                  <a:gd name="T24" fmla="*/ 183 w 765"/>
                  <a:gd name="T25" fmla="*/ 112 h 651"/>
                  <a:gd name="T26" fmla="*/ 234 w 765"/>
                  <a:gd name="T27" fmla="*/ 161 h 651"/>
                  <a:gd name="T28" fmla="*/ 323 w 765"/>
                  <a:gd name="T29" fmla="*/ 137 h 651"/>
                  <a:gd name="T30" fmla="*/ 315 w 765"/>
                  <a:gd name="T31" fmla="*/ 112 h 651"/>
                  <a:gd name="T32" fmla="*/ 354 w 765"/>
                  <a:gd name="T33" fmla="*/ 106 h 651"/>
                  <a:gd name="T34" fmla="*/ 462 w 765"/>
                  <a:gd name="T35" fmla="*/ 206 h 651"/>
                  <a:gd name="T36" fmla="*/ 506 w 765"/>
                  <a:gd name="T37" fmla="*/ 354 h 651"/>
                  <a:gd name="T38" fmla="*/ 567 w 765"/>
                  <a:gd name="T39" fmla="*/ 435 h 651"/>
                  <a:gd name="T40" fmla="*/ 714 w 765"/>
                  <a:gd name="T41" fmla="*/ 576 h 651"/>
                  <a:gd name="T42" fmla="*/ 754 w 765"/>
                  <a:gd name="T43" fmla="*/ 553 h 651"/>
                  <a:gd name="T44" fmla="*/ 765 w 765"/>
                  <a:gd name="T45" fmla="*/ 549 h 651"/>
                  <a:gd name="T46" fmla="*/ 765 w 765"/>
                  <a:gd name="T47" fmla="*/ 580 h 651"/>
                  <a:gd name="T48" fmla="*/ 698 w 765"/>
                  <a:gd name="T49" fmla="*/ 651 h 651"/>
                  <a:gd name="T50" fmla="*/ 759 w 765"/>
                  <a:gd name="T51" fmla="*/ 610 h 651"/>
                  <a:gd name="T52" fmla="*/ 765 w 765"/>
                  <a:gd name="T53" fmla="*/ 549 h 651"/>
                  <a:gd name="T54" fmla="*/ 765 w 765"/>
                  <a:gd name="T55" fmla="*/ 374 h 651"/>
                  <a:gd name="T56" fmla="*/ 693 w 765"/>
                  <a:gd name="T57" fmla="*/ 250 h 651"/>
                  <a:gd name="T58" fmla="*/ 681 w 765"/>
                  <a:gd name="T59" fmla="*/ 244 h 651"/>
                  <a:gd name="T60" fmla="*/ 681 w 765"/>
                  <a:gd name="T61" fmla="*/ 218 h 651"/>
                  <a:gd name="T62" fmla="*/ 588 w 765"/>
                  <a:gd name="T63" fmla="*/ 86 h 651"/>
                  <a:gd name="T64" fmla="*/ 565 w 765"/>
                  <a:gd name="T65" fmla="*/ 0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5"/>
                  <a:gd name="T100" fmla="*/ 0 h 651"/>
                  <a:gd name="T101" fmla="*/ 765 w 765"/>
                  <a:gd name="T102" fmla="*/ 651 h 6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5" h="651">
                    <a:moveTo>
                      <a:pt x="565" y="0"/>
                    </a:moveTo>
                    <a:lnTo>
                      <a:pt x="508" y="0"/>
                    </a:lnTo>
                    <a:lnTo>
                      <a:pt x="502" y="53"/>
                    </a:lnTo>
                    <a:lnTo>
                      <a:pt x="488" y="23"/>
                    </a:lnTo>
                    <a:lnTo>
                      <a:pt x="248" y="53"/>
                    </a:lnTo>
                    <a:lnTo>
                      <a:pt x="238" y="29"/>
                    </a:lnTo>
                    <a:lnTo>
                      <a:pt x="0" y="61"/>
                    </a:lnTo>
                    <a:lnTo>
                      <a:pt x="16" y="100"/>
                    </a:lnTo>
                    <a:lnTo>
                      <a:pt x="29" y="118"/>
                    </a:lnTo>
                    <a:lnTo>
                      <a:pt x="57" y="106"/>
                    </a:lnTo>
                    <a:lnTo>
                      <a:pt x="61" y="112"/>
                    </a:lnTo>
                    <a:lnTo>
                      <a:pt x="116" y="98"/>
                    </a:lnTo>
                    <a:lnTo>
                      <a:pt x="183" y="112"/>
                    </a:lnTo>
                    <a:lnTo>
                      <a:pt x="234" y="161"/>
                    </a:lnTo>
                    <a:lnTo>
                      <a:pt x="323" y="137"/>
                    </a:lnTo>
                    <a:lnTo>
                      <a:pt x="315" y="112"/>
                    </a:lnTo>
                    <a:lnTo>
                      <a:pt x="354" y="106"/>
                    </a:lnTo>
                    <a:lnTo>
                      <a:pt x="462" y="206"/>
                    </a:lnTo>
                    <a:lnTo>
                      <a:pt x="506" y="354"/>
                    </a:lnTo>
                    <a:lnTo>
                      <a:pt x="567" y="435"/>
                    </a:lnTo>
                    <a:lnTo>
                      <a:pt x="714" y="576"/>
                    </a:lnTo>
                    <a:lnTo>
                      <a:pt x="754" y="553"/>
                    </a:lnTo>
                    <a:lnTo>
                      <a:pt x="765" y="549"/>
                    </a:lnTo>
                    <a:lnTo>
                      <a:pt x="765" y="580"/>
                    </a:lnTo>
                    <a:lnTo>
                      <a:pt x="698" y="651"/>
                    </a:lnTo>
                    <a:lnTo>
                      <a:pt x="759" y="610"/>
                    </a:lnTo>
                    <a:lnTo>
                      <a:pt x="765" y="549"/>
                    </a:lnTo>
                    <a:lnTo>
                      <a:pt x="765" y="374"/>
                    </a:lnTo>
                    <a:lnTo>
                      <a:pt x="693" y="250"/>
                    </a:lnTo>
                    <a:lnTo>
                      <a:pt x="681" y="244"/>
                    </a:lnTo>
                    <a:lnTo>
                      <a:pt x="681" y="218"/>
                    </a:lnTo>
                    <a:lnTo>
                      <a:pt x="588" y="86"/>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1" name="Freeform 1008"/>
              <p:cNvSpPr>
                <a:spLocks/>
              </p:cNvSpPr>
              <p:nvPr/>
            </p:nvSpPr>
            <p:spPr bwMode="auto">
              <a:xfrm>
                <a:off x="3969" y="3434"/>
                <a:ext cx="765" cy="651"/>
              </a:xfrm>
              <a:custGeom>
                <a:avLst/>
                <a:gdLst>
                  <a:gd name="T0" fmla="*/ 565 w 765"/>
                  <a:gd name="T1" fmla="*/ 0 h 651"/>
                  <a:gd name="T2" fmla="*/ 508 w 765"/>
                  <a:gd name="T3" fmla="*/ 0 h 651"/>
                  <a:gd name="T4" fmla="*/ 502 w 765"/>
                  <a:gd name="T5" fmla="*/ 53 h 651"/>
                  <a:gd name="T6" fmla="*/ 488 w 765"/>
                  <a:gd name="T7" fmla="*/ 23 h 651"/>
                  <a:gd name="T8" fmla="*/ 248 w 765"/>
                  <a:gd name="T9" fmla="*/ 53 h 651"/>
                  <a:gd name="T10" fmla="*/ 238 w 765"/>
                  <a:gd name="T11" fmla="*/ 29 h 651"/>
                  <a:gd name="T12" fmla="*/ 0 w 765"/>
                  <a:gd name="T13" fmla="*/ 61 h 651"/>
                  <a:gd name="T14" fmla="*/ 16 w 765"/>
                  <a:gd name="T15" fmla="*/ 100 h 651"/>
                  <a:gd name="T16" fmla="*/ 29 w 765"/>
                  <a:gd name="T17" fmla="*/ 118 h 651"/>
                  <a:gd name="T18" fmla="*/ 57 w 765"/>
                  <a:gd name="T19" fmla="*/ 106 h 651"/>
                  <a:gd name="T20" fmla="*/ 61 w 765"/>
                  <a:gd name="T21" fmla="*/ 112 h 651"/>
                  <a:gd name="T22" fmla="*/ 116 w 765"/>
                  <a:gd name="T23" fmla="*/ 98 h 651"/>
                  <a:gd name="T24" fmla="*/ 183 w 765"/>
                  <a:gd name="T25" fmla="*/ 112 h 651"/>
                  <a:gd name="T26" fmla="*/ 234 w 765"/>
                  <a:gd name="T27" fmla="*/ 161 h 651"/>
                  <a:gd name="T28" fmla="*/ 323 w 765"/>
                  <a:gd name="T29" fmla="*/ 137 h 651"/>
                  <a:gd name="T30" fmla="*/ 315 w 765"/>
                  <a:gd name="T31" fmla="*/ 112 h 651"/>
                  <a:gd name="T32" fmla="*/ 354 w 765"/>
                  <a:gd name="T33" fmla="*/ 106 h 651"/>
                  <a:gd name="T34" fmla="*/ 462 w 765"/>
                  <a:gd name="T35" fmla="*/ 206 h 651"/>
                  <a:gd name="T36" fmla="*/ 506 w 765"/>
                  <a:gd name="T37" fmla="*/ 354 h 651"/>
                  <a:gd name="T38" fmla="*/ 567 w 765"/>
                  <a:gd name="T39" fmla="*/ 435 h 651"/>
                  <a:gd name="T40" fmla="*/ 714 w 765"/>
                  <a:gd name="T41" fmla="*/ 576 h 651"/>
                  <a:gd name="T42" fmla="*/ 754 w 765"/>
                  <a:gd name="T43" fmla="*/ 553 h 651"/>
                  <a:gd name="T44" fmla="*/ 765 w 765"/>
                  <a:gd name="T45" fmla="*/ 549 h 651"/>
                  <a:gd name="T46" fmla="*/ 765 w 765"/>
                  <a:gd name="T47" fmla="*/ 580 h 651"/>
                  <a:gd name="T48" fmla="*/ 698 w 765"/>
                  <a:gd name="T49" fmla="*/ 651 h 651"/>
                  <a:gd name="T50" fmla="*/ 759 w 765"/>
                  <a:gd name="T51" fmla="*/ 610 h 651"/>
                  <a:gd name="T52" fmla="*/ 765 w 765"/>
                  <a:gd name="T53" fmla="*/ 549 h 651"/>
                  <a:gd name="T54" fmla="*/ 765 w 765"/>
                  <a:gd name="T55" fmla="*/ 374 h 651"/>
                  <a:gd name="T56" fmla="*/ 693 w 765"/>
                  <a:gd name="T57" fmla="*/ 250 h 651"/>
                  <a:gd name="T58" fmla="*/ 681 w 765"/>
                  <a:gd name="T59" fmla="*/ 244 h 651"/>
                  <a:gd name="T60" fmla="*/ 681 w 765"/>
                  <a:gd name="T61" fmla="*/ 218 h 651"/>
                  <a:gd name="T62" fmla="*/ 588 w 765"/>
                  <a:gd name="T63" fmla="*/ 86 h 651"/>
                  <a:gd name="T64" fmla="*/ 565 w 765"/>
                  <a:gd name="T65" fmla="*/ 0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5"/>
                  <a:gd name="T100" fmla="*/ 0 h 651"/>
                  <a:gd name="T101" fmla="*/ 765 w 765"/>
                  <a:gd name="T102" fmla="*/ 651 h 6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5" h="651">
                    <a:moveTo>
                      <a:pt x="565" y="0"/>
                    </a:moveTo>
                    <a:lnTo>
                      <a:pt x="508" y="0"/>
                    </a:lnTo>
                    <a:lnTo>
                      <a:pt x="502" y="53"/>
                    </a:lnTo>
                    <a:lnTo>
                      <a:pt x="488" y="23"/>
                    </a:lnTo>
                    <a:lnTo>
                      <a:pt x="248" y="53"/>
                    </a:lnTo>
                    <a:lnTo>
                      <a:pt x="238" y="29"/>
                    </a:lnTo>
                    <a:lnTo>
                      <a:pt x="0" y="61"/>
                    </a:lnTo>
                    <a:lnTo>
                      <a:pt x="16" y="100"/>
                    </a:lnTo>
                    <a:lnTo>
                      <a:pt x="29" y="118"/>
                    </a:lnTo>
                    <a:lnTo>
                      <a:pt x="57" y="106"/>
                    </a:lnTo>
                    <a:lnTo>
                      <a:pt x="61" y="112"/>
                    </a:lnTo>
                    <a:lnTo>
                      <a:pt x="116" y="98"/>
                    </a:lnTo>
                    <a:lnTo>
                      <a:pt x="183" y="112"/>
                    </a:lnTo>
                    <a:lnTo>
                      <a:pt x="234" y="161"/>
                    </a:lnTo>
                    <a:lnTo>
                      <a:pt x="323" y="137"/>
                    </a:lnTo>
                    <a:lnTo>
                      <a:pt x="315" y="112"/>
                    </a:lnTo>
                    <a:lnTo>
                      <a:pt x="354" y="106"/>
                    </a:lnTo>
                    <a:lnTo>
                      <a:pt x="462" y="206"/>
                    </a:lnTo>
                    <a:lnTo>
                      <a:pt x="506" y="354"/>
                    </a:lnTo>
                    <a:lnTo>
                      <a:pt x="567" y="435"/>
                    </a:lnTo>
                    <a:lnTo>
                      <a:pt x="714" y="576"/>
                    </a:lnTo>
                    <a:lnTo>
                      <a:pt x="754" y="553"/>
                    </a:lnTo>
                    <a:lnTo>
                      <a:pt x="765" y="549"/>
                    </a:lnTo>
                    <a:lnTo>
                      <a:pt x="765" y="580"/>
                    </a:lnTo>
                    <a:lnTo>
                      <a:pt x="698" y="651"/>
                    </a:lnTo>
                    <a:lnTo>
                      <a:pt x="759" y="610"/>
                    </a:lnTo>
                    <a:lnTo>
                      <a:pt x="765" y="549"/>
                    </a:lnTo>
                    <a:lnTo>
                      <a:pt x="765" y="374"/>
                    </a:lnTo>
                    <a:lnTo>
                      <a:pt x="693" y="250"/>
                    </a:lnTo>
                    <a:lnTo>
                      <a:pt x="681" y="244"/>
                    </a:lnTo>
                    <a:lnTo>
                      <a:pt x="681" y="218"/>
                    </a:lnTo>
                    <a:lnTo>
                      <a:pt x="588" y="86"/>
                    </a:lnTo>
                    <a:lnTo>
                      <a:pt x="565" y="0"/>
                    </a:lnTo>
                  </a:path>
                </a:pathLst>
              </a:custGeom>
              <a:grp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grpSp>
      <p:sp>
        <p:nvSpPr>
          <p:cNvPr id="32" name="Freeform 1011"/>
          <p:cNvSpPr>
            <a:spLocks/>
          </p:cNvSpPr>
          <p:nvPr/>
        </p:nvSpPr>
        <p:spPr bwMode="auto">
          <a:xfrm>
            <a:off x="6211888" y="3038475"/>
            <a:ext cx="574675" cy="709612"/>
          </a:xfrm>
          <a:custGeom>
            <a:avLst/>
            <a:gdLst>
              <a:gd name="T0" fmla="*/ 2147483647 w 362"/>
              <a:gd name="T1" fmla="*/ 2147483647 h 447"/>
              <a:gd name="T2" fmla="*/ 2147483647 w 362"/>
              <a:gd name="T3" fmla="*/ 2147483647 h 447"/>
              <a:gd name="T4" fmla="*/ 2147483647 w 362"/>
              <a:gd name="T5" fmla="*/ 2147483647 h 447"/>
              <a:gd name="T6" fmla="*/ 2147483647 w 362"/>
              <a:gd name="T7" fmla="*/ 2147483647 h 447"/>
              <a:gd name="T8" fmla="*/ 2147483647 w 362"/>
              <a:gd name="T9" fmla="*/ 2147483647 h 447"/>
              <a:gd name="T10" fmla="*/ 2147483647 w 362"/>
              <a:gd name="T11" fmla="*/ 2147483647 h 447"/>
              <a:gd name="T12" fmla="*/ 2147483647 w 362"/>
              <a:gd name="T13" fmla="*/ 2147483647 h 447"/>
              <a:gd name="T14" fmla="*/ 2147483647 w 362"/>
              <a:gd name="T15" fmla="*/ 2147483647 h 447"/>
              <a:gd name="T16" fmla="*/ 2147483647 w 362"/>
              <a:gd name="T17" fmla="*/ 2147483647 h 447"/>
              <a:gd name="T18" fmla="*/ 2147483647 w 362"/>
              <a:gd name="T19" fmla="*/ 2147483647 h 447"/>
              <a:gd name="T20" fmla="*/ 2147483647 w 362"/>
              <a:gd name="T21" fmla="*/ 2147483647 h 447"/>
              <a:gd name="T22" fmla="*/ 2147483647 w 362"/>
              <a:gd name="T23" fmla="*/ 2147483647 h 447"/>
              <a:gd name="T24" fmla="*/ 0 w 362"/>
              <a:gd name="T25" fmla="*/ 2147483647 h 447"/>
              <a:gd name="T26" fmla="*/ 2147483647 w 362"/>
              <a:gd name="T27" fmla="*/ 2147483647 h 447"/>
              <a:gd name="T28" fmla="*/ 2147483647 w 362"/>
              <a:gd name="T29" fmla="*/ 2147483647 h 447"/>
              <a:gd name="T30" fmla="*/ 2147483647 w 362"/>
              <a:gd name="T31" fmla="*/ 2147483647 h 447"/>
              <a:gd name="T32" fmla="*/ 2147483647 w 362"/>
              <a:gd name="T33" fmla="*/ 2147483647 h 447"/>
              <a:gd name="T34" fmla="*/ 2147483647 w 362"/>
              <a:gd name="T35" fmla="*/ 2147483647 h 447"/>
              <a:gd name="T36" fmla="*/ 2147483647 w 362"/>
              <a:gd name="T37" fmla="*/ 2147483647 h 447"/>
              <a:gd name="T38" fmla="*/ 2147483647 w 362"/>
              <a:gd name="T39" fmla="*/ 0 h 447"/>
              <a:gd name="T40" fmla="*/ 2147483647 w 362"/>
              <a:gd name="T41" fmla="*/ 2147483647 h 447"/>
              <a:gd name="T42" fmla="*/ 2147483647 w 362"/>
              <a:gd name="T43" fmla="*/ 2147483647 h 447"/>
              <a:gd name="T44" fmla="*/ 2147483647 w 362"/>
              <a:gd name="T45" fmla="*/ 2147483647 h 4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2"/>
              <a:gd name="T70" fmla="*/ 0 h 447"/>
              <a:gd name="T71" fmla="*/ 362 w 362"/>
              <a:gd name="T72" fmla="*/ 447 h 4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2" h="447">
                <a:moveTo>
                  <a:pt x="354" y="177"/>
                </a:moveTo>
                <a:lnTo>
                  <a:pt x="362" y="240"/>
                </a:lnTo>
                <a:lnTo>
                  <a:pt x="360" y="240"/>
                </a:lnTo>
                <a:lnTo>
                  <a:pt x="289" y="346"/>
                </a:lnTo>
                <a:lnTo>
                  <a:pt x="246" y="447"/>
                </a:lnTo>
                <a:lnTo>
                  <a:pt x="224" y="411"/>
                </a:lnTo>
                <a:lnTo>
                  <a:pt x="98" y="380"/>
                </a:lnTo>
                <a:lnTo>
                  <a:pt x="82" y="360"/>
                </a:lnTo>
                <a:lnTo>
                  <a:pt x="71" y="364"/>
                </a:lnTo>
                <a:lnTo>
                  <a:pt x="51" y="374"/>
                </a:lnTo>
                <a:lnTo>
                  <a:pt x="43" y="392"/>
                </a:lnTo>
                <a:lnTo>
                  <a:pt x="43" y="372"/>
                </a:lnTo>
                <a:lnTo>
                  <a:pt x="0" y="91"/>
                </a:lnTo>
                <a:lnTo>
                  <a:pt x="114" y="77"/>
                </a:lnTo>
                <a:lnTo>
                  <a:pt x="157" y="102"/>
                </a:lnTo>
                <a:lnTo>
                  <a:pt x="260" y="79"/>
                </a:lnTo>
                <a:lnTo>
                  <a:pt x="287" y="20"/>
                </a:lnTo>
                <a:lnTo>
                  <a:pt x="307" y="20"/>
                </a:lnTo>
                <a:lnTo>
                  <a:pt x="321" y="4"/>
                </a:lnTo>
                <a:lnTo>
                  <a:pt x="330" y="0"/>
                </a:lnTo>
                <a:lnTo>
                  <a:pt x="360" y="120"/>
                </a:lnTo>
                <a:lnTo>
                  <a:pt x="360" y="132"/>
                </a:lnTo>
                <a:lnTo>
                  <a:pt x="354" y="177"/>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3" name="Freeform 1012"/>
          <p:cNvSpPr>
            <a:spLocks/>
          </p:cNvSpPr>
          <p:nvPr/>
        </p:nvSpPr>
        <p:spPr bwMode="auto">
          <a:xfrm>
            <a:off x="6602413" y="3248025"/>
            <a:ext cx="603250" cy="627062"/>
          </a:xfrm>
          <a:custGeom>
            <a:avLst/>
            <a:gdLst>
              <a:gd name="T0" fmla="*/ 0 w 380"/>
              <a:gd name="T1" fmla="*/ 2147483647 h 395"/>
              <a:gd name="T2" fmla="*/ 2147483647 w 380"/>
              <a:gd name="T3" fmla="*/ 2147483647 h 395"/>
              <a:gd name="T4" fmla="*/ 2147483647 w 380"/>
              <a:gd name="T5" fmla="*/ 2147483647 h 395"/>
              <a:gd name="T6" fmla="*/ 2147483647 w 380"/>
              <a:gd name="T7" fmla="*/ 2147483647 h 395"/>
              <a:gd name="T8" fmla="*/ 2147483647 w 380"/>
              <a:gd name="T9" fmla="*/ 2147483647 h 395"/>
              <a:gd name="T10" fmla="*/ 2147483647 w 380"/>
              <a:gd name="T11" fmla="*/ 0 h 395"/>
              <a:gd name="T12" fmla="*/ 2147483647 w 380"/>
              <a:gd name="T13" fmla="*/ 2147483647 h 395"/>
              <a:gd name="T14" fmla="*/ 2147483647 w 380"/>
              <a:gd name="T15" fmla="*/ 2147483647 h 395"/>
              <a:gd name="T16" fmla="*/ 2147483647 w 380"/>
              <a:gd name="T17" fmla="*/ 2147483647 h 395"/>
              <a:gd name="T18" fmla="*/ 2147483647 w 380"/>
              <a:gd name="T19" fmla="*/ 2147483647 h 395"/>
              <a:gd name="T20" fmla="*/ 2147483647 w 380"/>
              <a:gd name="T21" fmla="*/ 2147483647 h 395"/>
              <a:gd name="T22" fmla="*/ 2147483647 w 380"/>
              <a:gd name="T23" fmla="*/ 2147483647 h 395"/>
              <a:gd name="T24" fmla="*/ 2147483647 w 380"/>
              <a:gd name="T25" fmla="*/ 2147483647 h 395"/>
              <a:gd name="T26" fmla="*/ 2147483647 w 380"/>
              <a:gd name="T27" fmla="*/ 2147483647 h 395"/>
              <a:gd name="T28" fmla="*/ 2147483647 w 380"/>
              <a:gd name="T29" fmla="*/ 2147483647 h 395"/>
              <a:gd name="T30" fmla="*/ 2147483647 w 380"/>
              <a:gd name="T31" fmla="*/ 2147483647 h 395"/>
              <a:gd name="T32" fmla="*/ 2147483647 w 380"/>
              <a:gd name="T33" fmla="*/ 2147483647 h 395"/>
              <a:gd name="T34" fmla="*/ 2147483647 w 380"/>
              <a:gd name="T35" fmla="*/ 2147483647 h 395"/>
              <a:gd name="T36" fmla="*/ 2147483647 w 380"/>
              <a:gd name="T37" fmla="*/ 2147483647 h 395"/>
              <a:gd name="T38" fmla="*/ 2147483647 w 380"/>
              <a:gd name="T39" fmla="*/ 2147483647 h 395"/>
              <a:gd name="T40" fmla="*/ 2147483647 w 380"/>
              <a:gd name="T41" fmla="*/ 2147483647 h 395"/>
              <a:gd name="T42" fmla="*/ 2147483647 w 380"/>
              <a:gd name="T43" fmla="*/ 2147483647 h 395"/>
              <a:gd name="T44" fmla="*/ 2147483647 w 380"/>
              <a:gd name="T45" fmla="*/ 2147483647 h 395"/>
              <a:gd name="T46" fmla="*/ 2147483647 w 380"/>
              <a:gd name="T47" fmla="*/ 2147483647 h 395"/>
              <a:gd name="T48" fmla="*/ 2147483647 w 380"/>
              <a:gd name="T49" fmla="*/ 2147483647 h 395"/>
              <a:gd name="T50" fmla="*/ 2147483647 w 380"/>
              <a:gd name="T51" fmla="*/ 2147483647 h 395"/>
              <a:gd name="T52" fmla="*/ 2147483647 w 380"/>
              <a:gd name="T53" fmla="*/ 2147483647 h 395"/>
              <a:gd name="T54" fmla="*/ 0 w 380"/>
              <a:gd name="T55" fmla="*/ 2147483647 h 3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0"/>
              <a:gd name="T85" fmla="*/ 0 h 395"/>
              <a:gd name="T86" fmla="*/ 380 w 380"/>
              <a:gd name="T87" fmla="*/ 395 h 3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0" h="395">
                <a:moveTo>
                  <a:pt x="0" y="315"/>
                </a:moveTo>
                <a:lnTo>
                  <a:pt x="43" y="214"/>
                </a:lnTo>
                <a:lnTo>
                  <a:pt x="114" y="108"/>
                </a:lnTo>
                <a:lnTo>
                  <a:pt x="116" y="108"/>
                </a:lnTo>
                <a:lnTo>
                  <a:pt x="114" y="45"/>
                </a:lnTo>
                <a:lnTo>
                  <a:pt x="114" y="0"/>
                </a:lnTo>
                <a:lnTo>
                  <a:pt x="120" y="4"/>
                </a:lnTo>
                <a:lnTo>
                  <a:pt x="136" y="75"/>
                </a:lnTo>
                <a:lnTo>
                  <a:pt x="136" y="84"/>
                </a:lnTo>
                <a:lnTo>
                  <a:pt x="147" y="108"/>
                </a:lnTo>
                <a:lnTo>
                  <a:pt x="236" y="79"/>
                </a:lnTo>
                <a:lnTo>
                  <a:pt x="246" y="138"/>
                </a:lnTo>
                <a:lnTo>
                  <a:pt x="354" y="69"/>
                </a:lnTo>
                <a:lnTo>
                  <a:pt x="380" y="77"/>
                </a:lnTo>
                <a:lnTo>
                  <a:pt x="380" y="98"/>
                </a:lnTo>
                <a:lnTo>
                  <a:pt x="380" y="108"/>
                </a:lnTo>
                <a:lnTo>
                  <a:pt x="368" y="114"/>
                </a:lnTo>
                <a:lnTo>
                  <a:pt x="328" y="98"/>
                </a:lnTo>
                <a:lnTo>
                  <a:pt x="307" y="171"/>
                </a:lnTo>
                <a:lnTo>
                  <a:pt x="293" y="167"/>
                </a:lnTo>
                <a:lnTo>
                  <a:pt x="281" y="220"/>
                </a:lnTo>
                <a:lnTo>
                  <a:pt x="236" y="210"/>
                </a:lnTo>
                <a:lnTo>
                  <a:pt x="220" y="260"/>
                </a:lnTo>
                <a:lnTo>
                  <a:pt x="193" y="334"/>
                </a:lnTo>
                <a:lnTo>
                  <a:pt x="108" y="395"/>
                </a:lnTo>
                <a:lnTo>
                  <a:pt x="55" y="354"/>
                </a:lnTo>
                <a:lnTo>
                  <a:pt x="47" y="378"/>
                </a:lnTo>
                <a:lnTo>
                  <a:pt x="0" y="315"/>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4" name="Freeform 1013"/>
          <p:cNvSpPr>
            <a:spLocks/>
          </p:cNvSpPr>
          <p:nvPr/>
        </p:nvSpPr>
        <p:spPr bwMode="auto">
          <a:xfrm>
            <a:off x="5853113" y="3187700"/>
            <a:ext cx="423862" cy="741362"/>
          </a:xfrm>
          <a:custGeom>
            <a:avLst/>
            <a:gdLst>
              <a:gd name="T0" fmla="*/ 2147483647 w 267"/>
              <a:gd name="T1" fmla="*/ 2147483647 h 467"/>
              <a:gd name="T2" fmla="*/ 2147483647 w 267"/>
              <a:gd name="T3" fmla="*/ 2147483647 h 467"/>
              <a:gd name="T4" fmla="*/ 0 w 267"/>
              <a:gd name="T5" fmla="*/ 2147483647 h 467"/>
              <a:gd name="T6" fmla="*/ 2147483647 w 267"/>
              <a:gd name="T7" fmla="*/ 2147483647 h 467"/>
              <a:gd name="T8" fmla="*/ 2147483647 w 267"/>
              <a:gd name="T9" fmla="*/ 2147483647 h 467"/>
              <a:gd name="T10" fmla="*/ 2147483647 w 267"/>
              <a:gd name="T11" fmla="*/ 2147483647 h 467"/>
              <a:gd name="T12" fmla="*/ 2147483647 w 267"/>
              <a:gd name="T13" fmla="*/ 2147483647 h 467"/>
              <a:gd name="T14" fmla="*/ 2147483647 w 267"/>
              <a:gd name="T15" fmla="*/ 2147483647 h 467"/>
              <a:gd name="T16" fmla="*/ 2147483647 w 267"/>
              <a:gd name="T17" fmla="*/ 2147483647 h 467"/>
              <a:gd name="T18" fmla="*/ 2147483647 w 267"/>
              <a:gd name="T19" fmla="*/ 2147483647 h 467"/>
              <a:gd name="T20" fmla="*/ 2147483647 w 267"/>
              <a:gd name="T21" fmla="*/ 2147483647 h 467"/>
              <a:gd name="T22" fmla="*/ 2147483647 w 267"/>
              <a:gd name="T23" fmla="*/ 2147483647 h 467"/>
              <a:gd name="T24" fmla="*/ 2147483647 w 267"/>
              <a:gd name="T25" fmla="*/ 0 h 467"/>
              <a:gd name="T26" fmla="*/ 2147483647 w 267"/>
              <a:gd name="T27" fmla="*/ 2147483647 h 4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
              <a:gd name="T43" fmla="*/ 0 h 467"/>
              <a:gd name="T44" fmla="*/ 267 w 267"/>
              <a:gd name="T45" fmla="*/ 467 h 4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 h="467">
                <a:moveTo>
                  <a:pt x="45" y="22"/>
                </a:moveTo>
                <a:lnTo>
                  <a:pt x="37" y="40"/>
                </a:lnTo>
                <a:lnTo>
                  <a:pt x="0" y="22"/>
                </a:lnTo>
                <a:lnTo>
                  <a:pt x="43" y="298"/>
                </a:lnTo>
                <a:lnTo>
                  <a:pt x="43" y="317"/>
                </a:lnTo>
                <a:lnTo>
                  <a:pt x="61" y="341"/>
                </a:lnTo>
                <a:lnTo>
                  <a:pt x="25" y="467"/>
                </a:lnTo>
                <a:lnTo>
                  <a:pt x="143" y="449"/>
                </a:lnTo>
                <a:lnTo>
                  <a:pt x="169" y="404"/>
                </a:lnTo>
                <a:lnTo>
                  <a:pt x="183" y="433"/>
                </a:lnTo>
                <a:lnTo>
                  <a:pt x="267" y="298"/>
                </a:lnTo>
                <a:lnTo>
                  <a:pt x="267" y="278"/>
                </a:lnTo>
                <a:lnTo>
                  <a:pt x="224" y="0"/>
                </a:lnTo>
                <a:lnTo>
                  <a:pt x="45" y="22"/>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5" name="Freeform 1014"/>
          <p:cNvSpPr>
            <a:spLocks/>
          </p:cNvSpPr>
          <p:nvPr/>
        </p:nvSpPr>
        <p:spPr bwMode="auto">
          <a:xfrm>
            <a:off x="5730875" y="3613150"/>
            <a:ext cx="946150" cy="552450"/>
          </a:xfrm>
          <a:custGeom>
            <a:avLst/>
            <a:gdLst>
              <a:gd name="T0" fmla="*/ 2147483647 w 596"/>
              <a:gd name="T1" fmla="*/ 2147483647 h 348"/>
              <a:gd name="T2" fmla="*/ 2147483647 w 596"/>
              <a:gd name="T3" fmla="*/ 2147483647 h 348"/>
              <a:gd name="T4" fmla="*/ 2147483647 w 596"/>
              <a:gd name="T5" fmla="*/ 2147483647 h 348"/>
              <a:gd name="T6" fmla="*/ 2147483647 w 596"/>
              <a:gd name="T7" fmla="*/ 0 h 348"/>
              <a:gd name="T8" fmla="*/ 2147483647 w 596"/>
              <a:gd name="T9" fmla="*/ 2147483647 h 348"/>
              <a:gd name="T10" fmla="*/ 2147483647 w 596"/>
              <a:gd name="T11" fmla="*/ 2147483647 h 348"/>
              <a:gd name="T12" fmla="*/ 2147483647 w 596"/>
              <a:gd name="T13" fmla="*/ 2147483647 h 348"/>
              <a:gd name="T14" fmla="*/ 2147483647 w 596"/>
              <a:gd name="T15" fmla="*/ 2147483647 h 348"/>
              <a:gd name="T16" fmla="*/ 2147483647 w 596"/>
              <a:gd name="T17" fmla="*/ 2147483647 h 348"/>
              <a:gd name="T18" fmla="*/ 0 w 596"/>
              <a:gd name="T19" fmla="*/ 2147483647 h 348"/>
              <a:gd name="T20" fmla="*/ 2147483647 w 596"/>
              <a:gd name="T21" fmla="*/ 2147483647 h 348"/>
              <a:gd name="T22" fmla="*/ 2147483647 w 596"/>
              <a:gd name="T23" fmla="*/ 2147483647 h 348"/>
              <a:gd name="T24" fmla="*/ 2147483647 w 596"/>
              <a:gd name="T25" fmla="*/ 2147483647 h 348"/>
              <a:gd name="T26" fmla="*/ 2147483647 w 596"/>
              <a:gd name="T27" fmla="*/ 2147483647 h 348"/>
              <a:gd name="T28" fmla="*/ 2147483647 w 596"/>
              <a:gd name="T29" fmla="*/ 2147483647 h 348"/>
              <a:gd name="T30" fmla="*/ 2147483647 w 596"/>
              <a:gd name="T31" fmla="*/ 2147483647 h 348"/>
              <a:gd name="T32" fmla="*/ 2147483647 w 596"/>
              <a:gd name="T33" fmla="*/ 2147483647 h 348"/>
              <a:gd name="T34" fmla="*/ 2147483647 w 596"/>
              <a:gd name="T35" fmla="*/ 2147483647 h 348"/>
              <a:gd name="T36" fmla="*/ 2147483647 w 596"/>
              <a:gd name="T37" fmla="*/ 2147483647 h 3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6"/>
              <a:gd name="T58" fmla="*/ 0 h 348"/>
              <a:gd name="T59" fmla="*/ 596 w 596"/>
              <a:gd name="T60" fmla="*/ 348 h 3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6" h="348">
                <a:moveTo>
                  <a:pt x="346" y="30"/>
                </a:moveTo>
                <a:lnTo>
                  <a:pt x="354" y="12"/>
                </a:lnTo>
                <a:lnTo>
                  <a:pt x="380" y="2"/>
                </a:lnTo>
                <a:lnTo>
                  <a:pt x="385" y="0"/>
                </a:lnTo>
                <a:lnTo>
                  <a:pt x="401" y="18"/>
                </a:lnTo>
                <a:lnTo>
                  <a:pt x="527" y="49"/>
                </a:lnTo>
                <a:lnTo>
                  <a:pt x="549" y="85"/>
                </a:lnTo>
                <a:lnTo>
                  <a:pt x="596" y="148"/>
                </a:lnTo>
                <a:lnTo>
                  <a:pt x="504" y="260"/>
                </a:lnTo>
                <a:lnTo>
                  <a:pt x="0" y="348"/>
                </a:lnTo>
                <a:lnTo>
                  <a:pt x="14" y="303"/>
                </a:lnTo>
                <a:lnTo>
                  <a:pt x="35" y="266"/>
                </a:lnTo>
                <a:lnTo>
                  <a:pt x="75" y="291"/>
                </a:lnTo>
                <a:lnTo>
                  <a:pt x="102" y="199"/>
                </a:lnTo>
                <a:lnTo>
                  <a:pt x="220" y="181"/>
                </a:lnTo>
                <a:lnTo>
                  <a:pt x="246" y="136"/>
                </a:lnTo>
                <a:lnTo>
                  <a:pt x="260" y="165"/>
                </a:lnTo>
                <a:lnTo>
                  <a:pt x="344" y="30"/>
                </a:lnTo>
                <a:lnTo>
                  <a:pt x="346" y="30"/>
                </a:lnTo>
              </a:path>
            </a:pathLst>
          </a:custGeom>
          <a:solidFill>
            <a:srgbClr val="00B0F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6" name="Freeform 1015"/>
          <p:cNvSpPr>
            <a:spLocks/>
          </p:cNvSpPr>
          <p:nvPr/>
        </p:nvSpPr>
        <p:spPr bwMode="auto">
          <a:xfrm>
            <a:off x="5637213" y="3990975"/>
            <a:ext cx="1127125" cy="455612"/>
          </a:xfrm>
          <a:custGeom>
            <a:avLst/>
            <a:gdLst>
              <a:gd name="T0" fmla="*/ 2147483647 w 710"/>
              <a:gd name="T1" fmla="*/ 2147483647 h 287"/>
              <a:gd name="T2" fmla="*/ 2147483647 w 710"/>
              <a:gd name="T3" fmla="*/ 2147483647 h 287"/>
              <a:gd name="T4" fmla="*/ 2147483647 w 710"/>
              <a:gd name="T5" fmla="*/ 2147483647 h 287"/>
              <a:gd name="T6" fmla="*/ 2147483647 w 710"/>
              <a:gd name="T7" fmla="*/ 2147483647 h 287"/>
              <a:gd name="T8" fmla="*/ 2147483647 w 710"/>
              <a:gd name="T9" fmla="*/ 2147483647 h 287"/>
              <a:gd name="T10" fmla="*/ 2147483647 w 710"/>
              <a:gd name="T11" fmla="*/ 0 h 287"/>
              <a:gd name="T12" fmla="*/ 2147483647 w 710"/>
              <a:gd name="T13" fmla="*/ 2147483647 h 287"/>
              <a:gd name="T14" fmla="*/ 2147483647 w 710"/>
              <a:gd name="T15" fmla="*/ 2147483647 h 287"/>
              <a:gd name="T16" fmla="*/ 2147483647 w 710"/>
              <a:gd name="T17" fmla="*/ 2147483647 h 287"/>
              <a:gd name="T18" fmla="*/ 0 w 710"/>
              <a:gd name="T19" fmla="*/ 2147483647 h 287"/>
              <a:gd name="T20" fmla="*/ 2147483647 w 710"/>
              <a:gd name="T21" fmla="*/ 2147483647 h 287"/>
              <a:gd name="T22" fmla="*/ 2147483647 w 710"/>
              <a:gd name="T23" fmla="*/ 2147483647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0"/>
              <a:gd name="T37" fmla="*/ 0 h 287"/>
              <a:gd name="T38" fmla="*/ 710 w 710"/>
              <a:gd name="T39" fmla="*/ 287 h 2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0" h="287">
                <a:moveTo>
                  <a:pt x="411" y="230"/>
                </a:moveTo>
                <a:lnTo>
                  <a:pt x="537" y="215"/>
                </a:lnTo>
                <a:lnTo>
                  <a:pt x="549" y="185"/>
                </a:lnTo>
                <a:lnTo>
                  <a:pt x="557" y="167"/>
                </a:lnTo>
                <a:lnTo>
                  <a:pt x="698" y="30"/>
                </a:lnTo>
                <a:lnTo>
                  <a:pt x="710" y="0"/>
                </a:lnTo>
                <a:lnTo>
                  <a:pt x="566" y="22"/>
                </a:lnTo>
                <a:lnTo>
                  <a:pt x="59" y="110"/>
                </a:lnTo>
                <a:lnTo>
                  <a:pt x="33" y="181"/>
                </a:lnTo>
                <a:lnTo>
                  <a:pt x="0" y="287"/>
                </a:lnTo>
                <a:lnTo>
                  <a:pt x="177" y="262"/>
                </a:lnTo>
                <a:lnTo>
                  <a:pt x="411" y="23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7" name="Freeform 1016"/>
          <p:cNvSpPr>
            <a:spLocks/>
          </p:cNvSpPr>
          <p:nvPr/>
        </p:nvSpPr>
        <p:spPr bwMode="auto">
          <a:xfrm>
            <a:off x="5918200" y="4359275"/>
            <a:ext cx="565150" cy="862012"/>
          </a:xfrm>
          <a:custGeom>
            <a:avLst/>
            <a:gdLst>
              <a:gd name="T0" fmla="*/ 2147483647 w 356"/>
              <a:gd name="T1" fmla="*/ 0 h 543"/>
              <a:gd name="T2" fmla="*/ 2147483647 w 356"/>
              <a:gd name="T3" fmla="*/ 2147483647 h 543"/>
              <a:gd name="T4" fmla="*/ 2147483647 w 356"/>
              <a:gd name="T5" fmla="*/ 2147483647 h 543"/>
              <a:gd name="T6" fmla="*/ 2147483647 w 356"/>
              <a:gd name="T7" fmla="*/ 2147483647 h 543"/>
              <a:gd name="T8" fmla="*/ 2147483647 w 356"/>
              <a:gd name="T9" fmla="*/ 2147483647 h 543"/>
              <a:gd name="T10" fmla="*/ 2147483647 w 356"/>
              <a:gd name="T11" fmla="*/ 2147483647 h 543"/>
              <a:gd name="T12" fmla="*/ 2147483647 w 356"/>
              <a:gd name="T13" fmla="*/ 2147483647 h 543"/>
              <a:gd name="T14" fmla="*/ 2147483647 w 356"/>
              <a:gd name="T15" fmla="*/ 2147483647 h 543"/>
              <a:gd name="T16" fmla="*/ 2147483647 w 356"/>
              <a:gd name="T17" fmla="*/ 2147483647 h 543"/>
              <a:gd name="T18" fmla="*/ 0 w 356"/>
              <a:gd name="T19" fmla="*/ 2147483647 h 543"/>
              <a:gd name="T20" fmla="*/ 2147483647 w 356"/>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543"/>
              <a:gd name="T35" fmla="*/ 356 w 356"/>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543">
                <a:moveTo>
                  <a:pt x="228" y="0"/>
                </a:moveTo>
                <a:lnTo>
                  <a:pt x="346" y="284"/>
                </a:lnTo>
                <a:lnTo>
                  <a:pt x="332" y="337"/>
                </a:lnTo>
                <a:lnTo>
                  <a:pt x="356" y="435"/>
                </a:lnTo>
                <a:lnTo>
                  <a:pt x="116" y="467"/>
                </a:lnTo>
                <a:lnTo>
                  <a:pt x="134" y="506"/>
                </a:lnTo>
                <a:lnTo>
                  <a:pt x="147" y="524"/>
                </a:lnTo>
                <a:lnTo>
                  <a:pt x="102" y="543"/>
                </a:lnTo>
                <a:lnTo>
                  <a:pt x="63" y="540"/>
                </a:lnTo>
                <a:lnTo>
                  <a:pt x="0" y="30"/>
                </a:lnTo>
                <a:lnTo>
                  <a:pt x="228" y="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8" name="Freeform 1017"/>
          <p:cNvSpPr>
            <a:spLocks/>
          </p:cNvSpPr>
          <p:nvPr/>
        </p:nvSpPr>
        <p:spPr bwMode="auto">
          <a:xfrm>
            <a:off x="5518150" y="4410075"/>
            <a:ext cx="500063" cy="871537"/>
          </a:xfrm>
          <a:custGeom>
            <a:avLst/>
            <a:gdLst>
              <a:gd name="T0" fmla="*/ 2147483647 w 315"/>
              <a:gd name="T1" fmla="*/ 0 h 549"/>
              <a:gd name="T2" fmla="*/ 2147483647 w 315"/>
              <a:gd name="T3" fmla="*/ 2147483647 h 549"/>
              <a:gd name="T4" fmla="*/ 2147483647 w 315"/>
              <a:gd name="T5" fmla="*/ 2147483647 h 549"/>
              <a:gd name="T6" fmla="*/ 2147483647 w 315"/>
              <a:gd name="T7" fmla="*/ 2147483647 h 549"/>
              <a:gd name="T8" fmla="*/ 2147483647 w 315"/>
              <a:gd name="T9" fmla="*/ 2147483647 h 549"/>
              <a:gd name="T10" fmla="*/ 2147483647 w 315"/>
              <a:gd name="T11" fmla="*/ 2147483647 h 549"/>
              <a:gd name="T12" fmla="*/ 0 w 315"/>
              <a:gd name="T13" fmla="*/ 2147483647 h 549"/>
              <a:gd name="T14" fmla="*/ 2147483647 w 315"/>
              <a:gd name="T15" fmla="*/ 2147483647 h 549"/>
              <a:gd name="T16" fmla="*/ 2147483647 w 315"/>
              <a:gd name="T17" fmla="*/ 2147483647 h 549"/>
              <a:gd name="T18" fmla="*/ 2147483647 w 315"/>
              <a:gd name="T19" fmla="*/ 2147483647 h 549"/>
              <a:gd name="T20" fmla="*/ 2147483647 w 315"/>
              <a:gd name="T21" fmla="*/ 2147483647 h 549"/>
              <a:gd name="T22" fmla="*/ 2147483647 w 315"/>
              <a:gd name="T23" fmla="*/ 0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5"/>
              <a:gd name="T37" fmla="*/ 0 h 549"/>
              <a:gd name="T38" fmla="*/ 315 w 31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5" h="549">
                <a:moveTo>
                  <a:pt x="252" y="0"/>
                </a:moveTo>
                <a:lnTo>
                  <a:pt x="315" y="504"/>
                </a:lnTo>
                <a:lnTo>
                  <a:pt x="220" y="511"/>
                </a:lnTo>
                <a:lnTo>
                  <a:pt x="203" y="549"/>
                </a:lnTo>
                <a:lnTo>
                  <a:pt x="163" y="486"/>
                </a:lnTo>
                <a:lnTo>
                  <a:pt x="163" y="452"/>
                </a:lnTo>
                <a:lnTo>
                  <a:pt x="0" y="472"/>
                </a:lnTo>
                <a:lnTo>
                  <a:pt x="37" y="340"/>
                </a:lnTo>
                <a:lnTo>
                  <a:pt x="20" y="252"/>
                </a:lnTo>
                <a:lnTo>
                  <a:pt x="14" y="208"/>
                </a:lnTo>
                <a:lnTo>
                  <a:pt x="75" y="23"/>
                </a:lnTo>
                <a:lnTo>
                  <a:pt x="252" y="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9" name="Freeform 1018"/>
          <p:cNvSpPr>
            <a:spLocks/>
          </p:cNvSpPr>
          <p:nvPr/>
        </p:nvSpPr>
        <p:spPr bwMode="auto">
          <a:xfrm>
            <a:off x="5443538" y="2225675"/>
            <a:ext cx="762000" cy="457200"/>
          </a:xfrm>
          <a:custGeom>
            <a:avLst/>
            <a:gdLst>
              <a:gd name="T0" fmla="*/ 2147483647 w 480"/>
              <a:gd name="T1" fmla="*/ 2147483647 h 288"/>
              <a:gd name="T2" fmla="*/ 2147483647 w 480"/>
              <a:gd name="T3" fmla="*/ 2147483647 h 288"/>
              <a:gd name="T4" fmla="*/ 2147483647 w 480"/>
              <a:gd name="T5" fmla="*/ 2147483647 h 288"/>
              <a:gd name="T6" fmla="*/ 2147483647 w 480"/>
              <a:gd name="T7" fmla="*/ 2147483647 h 288"/>
              <a:gd name="T8" fmla="*/ 0 w 480"/>
              <a:gd name="T9" fmla="*/ 2147483647 h 288"/>
              <a:gd name="T10" fmla="*/ 0 w 480"/>
              <a:gd name="T11" fmla="*/ 2147483647 h 288"/>
              <a:gd name="T12" fmla="*/ 2147483647 w 480"/>
              <a:gd name="T13" fmla="*/ 2147483647 h 288"/>
              <a:gd name="T14" fmla="*/ 2147483647 w 480"/>
              <a:gd name="T15" fmla="*/ 0 h 288"/>
              <a:gd name="T16" fmla="*/ 2147483647 w 480"/>
              <a:gd name="T17" fmla="*/ 2147483647 h 288"/>
              <a:gd name="T18" fmla="*/ 2147483647 w 480"/>
              <a:gd name="T19" fmla="*/ 2147483647 h 288"/>
              <a:gd name="T20" fmla="*/ 2147483647 w 480"/>
              <a:gd name="T21" fmla="*/ 2147483647 h 288"/>
              <a:gd name="T22" fmla="*/ 2147483647 w 480"/>
              <a:gd name="T23" fmla="*/ 2147483647 h 288"/>
              <a:gd name="T24" fmla="*/ 2147483647 w 480"/>
              <a:gd name="T25" fmla="*/ 2147483647 h 288"/>
              <a:gd name="T26" fmla="*/ 2147483647 w 480"/>
              <a:gd name="T27" fmla="*/ 2147483647 h 288"/>
              <a:gd name="T28" fmla="*/ 2147483647 w 480"/>
              <a:gd name="T29" fmla="*/ 2147483647 h 288"/>
              <a:gd name="T30" fmla="*/ 2147483647 w 480"/>
              <a:gd name="T31" fmla="*/ 2147483647 h 288"/>
              <a:gd name="T32" fmla="*/ 2147483647 w 480"/>
              <a:gd name="T33" fmla="*/ 2147483647 h 288"/>
              <a:gd name="T34" fmla="*/ 2147483647 w 480"/>
              <a:gd name="T35" fmla="*/ 2147483647 h 288"/>
              <a:gd name="T36" fmla="*/ 2147483647 w 480"/>
              <a:gd name="T37" fmla="*/ 2147483647 h 288"/>
              <a:gd name="T38" fmla="*/ 2147483647 w 480"/>
              <a:gd name="T39" fmla="*/ 2147483647 h 288"/>
              <a:gd name="T40" fmla="*/ 2147483647 w 480"/>
              <a:gd name="T41" fmla="*/ 2147483647 h 288"/>
              <a:gd name="T42" fmla="*/ 2147483647 w 480"/>
              <a:gd name="T43" fmla="*/ 2147483647 h 288"/>
              <a:gd name="T44" fmla="*/ 2147483647 w 480"/>
              <a:gd name="T45" fmla="*/ 2147483647 h 288"/>
              <a:gd name="T46" fmla="*/ 2147483647 w 480"/>
              <a:gd name="T47" fmla="*/ 2147483647 h 288"/>
              <a:gd name="T48" fmla="*/ 2147483647 w 480"/>
              <a:gd name="T49" fmla="*/ 2147483647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0"/>
              <a:gd name="T76" fmla="*/ 0 h 288"/>
              <a:gd name="T77" fmla="*/ 480 w 480"/>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0" h="288">
                <a:moveTo>
                  <a:pt x="197" y="288"/>
                </a:moveTo>
                <a:lnTo>
                  <a:pt x="169" y="183"/>
                </a:lnTo>
                <a:lnTo>
                  <a:pt x="136" y="183"/>
                </a:lnTo>
                <a:lnTo>
                  <a:pt x="4" y="152"/>
                </a:lnTo>
                <a:lnTo>
                  <a:pt x="0" y="140"/>
                </a:lnTo>
                <a:lnTo>
                  <a:pt x="0" y="134"/>
                </a:lnTo>
                <a:lnTo>
                  <a:pt x="8" y="122"/>
                </a:lnTo>
                <a:lnTo>
                  <a:pt x="155" y="0"/>
                </a:lnTo>
                <a:lnTo>
                  <a:pt x="181" y="8"/>
                </a:lnTo>
                <a:lnTo>
                  <a:pt x="155" y="59"/>
                </a:lnTo>
                <a:lnTo>
                  <a:pt x="151" y="75"/>
                </a:lnTo>
                <a:lnTo>
                  <a:pt x="155" y="69"/>
                </a:lnTo>
                <a:lnTo>
                  <a:pt x="169" y="69"/>
                </a:lnTo>
                <a:lnTo>
                  <a:pt x="210" y="107"/>
                </a:lnTo>
                <a:lnTo>
                  <a:pt x="216" y="91"/>
                </a:lnTo>
                <a:lnTo>
                  <a:pt x="261" y="91"/>
                </a:lnTo>
                <a:lnTo>
                  <a:pt x="269" y="81"/>
                </a:lnTo>
                <a:lnTo>
                  <a:pt x="281" y="81"/>
                </a:lnTo>
                <a:lnTo>
                  <a:pt x="356" y="50"/>
                </a:lnTo>
                <a:lnTo>
                  <a:pt x="383" y="75"/>
                </a:lnTo>
                <a:lnTo>
                  <a:pt x="448" y="69"/>
                </a:lnTo>
                <a:lnTo>
                  <a:pt x="462" y="83"/>
                </a:lnTo>
                <a:lnTo>
                  <a:pt x="480" y="120"/>
                </a:lnTo>
                <a:lnTo>
                  <a:pt x="242" y="170"/>
                </a:lnTo>
                <a:lnTo>
                  <a:pt x="197" y="288"/>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0" name="Freeform 1019"/>
          <p:cNvSpPr>
            <a:spLocks/>
          </p:cNvSpPr>
          <p:nvPr/>
        </p:nvSpPr>
        <p:spPr bwMode="auto">
          <a:xfrm>
            <a:off x="5140325" y="2373312"/>
            <a:ext cx="706438" cy="787400"/>
          </a:xfrm>
          <a:custGeom>
            <a:avLst/>
            <a:gdLst>
              <a:gd name="T0" fmla="*/ 2147483647 w 445"/>
              <a:gd name="T1" fmla="*/ 2147483647 h 496"/>
              <a:gd name="T2" fmla="*/ 2147483647 w 445"/>
              <a:gd name="T3" fmla="*/ 2147483647 h 496"/>
              <a:gd name="T4" fmla="*/ 2147483647 w 445"/>
              <a:gd name="T5" fmla="*/ 2147483647 h 496"/>
              <a:gd name="T6" fmla="*/ 0 w 445"/>
              <a:gd name="T7" fmla="*/ 2147483647 h 496"/>
              <a:gd name="T8" fmla="*/ 2147483647 w 445"/>
              <a:gd name="T9" fmla="*/ 2147483647 h 496"/>
              <a:gd name="T10" fmla="*/ 2147483647 w 445"/>
              <a:gd name="T11" fmla="*/ 2147483647 h 496"/>
              <a:gd name="T12" fmla="*/ 2147483647 w 445"/>
              <a:gd name="T13" fmla="*/ 2147483647 h 496"/>
              <a:gd name="T14" fmla="*/ 2147483647 w 445"/>
              <a:gd name="T15" fmla="*/ 2147483647 h 496"/>
              <a:gd name="T16" fmla="*/ 2147483647 w 445"/>
              <a:gd name="T17" fmla="*/ 2147483647 h 496"/>
              <a:gd name="T18" fmla="*/ 2147483647 w 445"/>
              <a:gd name="T19" fmla="*/ 2147483647 h 496"/>
              <a:gd name="T20" fmla="*/ 2147483647 w 445"/>
              <a:gd name="T21" fmla="*/ 2147483647 h 496"/>
              <a:gd name="T22" fmla="*/ 2147483647 w 445"/>
              <a:gd name="T23" fmla="*/ 2147483647 h 496"/>
              <a:gd name="T24" fmla="*/ 2147483647 w 445"/>
              <a:gd name="T25" fmla="*/ 2147483647 h 496"/>
              <a:gd name="T26" fmla="*/ 2147483647 w 445"/>
              <a:gd name="T27" fmla="*/ 2147483647 h 496"/>
              <a:gd name="T28" fmla="*/ 2147483647 w 445"/>
              <a:gd name="T29" fmla="*/ 2147483647 h 496"/>
              <a:gd name="T30" fmla="*/ 2147483647 w 445"/>
              <a:gd name="T31" fmla="*/ 2147483647 h 496"/>
              <a:gd name="T32" fmla="*/ 2147483647 w 445"/>
              <a:gd name="T33" fmla="*/ 2147483647 h 496"/>
              <a:gd name="T34" fmla="*/ 2147483647 w 445"/>
              <a:gd name="T35" fmla="*/ 2147483647 h 496"/>
              <a:gd name="T36" fmla="*/ 2147483647 w 445"/>
              <a:gd name="T37" fmla="*/ 2147483647 h 496"/>
              <a:gd name="T38" fmla="*/ 2147483647 w 445"/>
              <a:gd name="T39" fmla="*/ 2147483647 h 496"/>
              <a:gd name="T40" fmla="*/ 2147483647 w 445"/>
              <a:gd name="T41" fmla="*/ 2147483647 h 496"/>
              <a:gd name="T42" fmla="*/ 2147483647 w 445"/>
              <a:gd name="T43" fmla="*/ 0 h 496"/>
              <a:gd name="T44" fmla="*/ 2147483647 w 445"/>
              <a:gd name="T45" fmla="*/ 2147483647 h 496"/>
              <a:gd name="T46" fmla="*/ 2147483647 w 445"/>
              <a:gd name="T47" fmla="*/ 2147483647 h 4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5"/>
              <a:gd name="T73" fmla="*/ 0 h 496"/>
              <a:gd name="T74" fmla="*/ 445 w 445"/>
              <a:gd name="T75" fmla="*/ 496 h 4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5" h="496">
                <a:moveTo>
                  <a:pt x="37" y="29"/>
                </a:moveTo>
                <a:lnTo>
                  <a:pt x="37" y="59"/>
                </a:lnTo>
                <a:lnTo>
                  <a:pt x="43" y="102"/>
                </a:lnTo>
                <a:lnTo>
                  <a:pt x="0" y="155"/>
                </a:lnTo>
                <a:lnTo>
                  <a:pt x="8" y="260"/>
                </a:lnTo>
                <a:lnTo>
                  <a:pt x="134" y="342"/>
                </a:lnTo>
                <a:lnTo>
                  <a:pt x="136" y="372"/>
                </a:lnTo>
                <a:lnTo>
                  <a:pt x="161" y="466"/>
                </a:lnTo>
                <a:lnTo>
                  <a:pt x="195" y="496"/>
                </a:lnTo>
                <a:lnTo>
                  <a:pt x="421" y="466"/>
                </a:lnTo>
                <a:lnTo>
                  <a:pt x="401" y="384"/>
                </a:lnTo>
                <a:lnTo>
                  <a:pt x="445" y="147"/>
                </a:lnTo>
                <a:lnTo>
                  <a:pt x="399" y="240"/>
                </a:lnTo>
                <a:lnTo>
                  <a:pt x="386" y="216"/>
                </a:lnTo>
                <a:lnTo>
                  <a:pt x="388" y="195"/>
                </a:lnTo>
                <a:lnTo>
                  <a:pt x="360" y="90"/>
                </a:lnTo>
                <a:lnTo>
                  <a:pt x="327" y="90"/>
                </a:lnTo>
                <a:lnTo>
                  <a:pt x="195" y="59"/>
                </a:lnTo>
                <a:lnTo>
                  <a:pt x="189" y="47"/>
                </a:lnTo>
                <a:lnTo>
                  <a:pt x="189" y="41"/>
                </a:lnTo>
                <a:lnTo>
                  <a:pt x="136" y="29"/>
                </a:lnTo>
                <a:lnTo>
                  <a:pt x="132" y="0"/>
                </a:lnTo>
                <a:lnTo>
                  <a:pt x="57" y="27"/>
                </a:lnTo>
                <a:lnTo>
                  <a:pt x="37" y="29"/>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1" name="Freeform 1020"/>
          <p:cNvSpPr>
            <a:spLocks/>
          </p:cNvSpPr>
          <p:nvPr/>
        </p:nvSpPr>
        <p:spPr bwMode="auto">
          <a:xfrm>
            <a:off x="5373688" y="3116262"/>
            <a:ext cx="576262" cy="977900"/>
          </a:xfrm>
          <a:custGeom>
            <a:avLst/>
            <a:gdLst>
              <a:gd name="T0" fmla="*/ 2147483647 w 363"/>
              <a:gd name="T1" fmla="*/ 2147483647 h 616"/>
              <a:gd name="T2" fmla="*/ 2147483647 w 363"/>
              <a:gd name="T3" fmla="*/ 2147483647 h 616"/>
              <a:gd name="T4" fmla="*/ 2147483647 w 363"/>
              <a:gd name="T5" fmla="*/ 2147483647 h 616"/>
              <a:gd name="T6" fmla="*/ 2147483647 w 363"/>
              <a:gd name="T7" fmla="*/ 2147483647 h 616"/>
              <a:gd name="T8" fmla="*/ 2147483647 w 363"/>
              <a:gd name="T9" fmla="*/ 2147483647 h 616"/>
              <a:gd name="T10" fmla="*/ 2147483647 w 363"/>
              <a:gd name="T11" fmla="*/ 2147483647 h 616"/>
              <a:gd name="T12" fmla="*/ 2147483647 w 363"/>
              <a:gd name="T13" fmla="*/ 2147483647 h 616"/>
              <a:gd name="T14" fmla="*/ 2147483647 w 363"/>
              <a:gd name="T15" fmla="*/ 2147483647 h 616"/>
              <a:gd name="T16" fmla="*/ 2147483647 w 363"/>
              <a:gd name="T17" fmla="*/ 2147483647 h 616"/>
              <a:gd name="T18" fmla="*/ 0 w 363"/>
              <a:gd name="T19" fmla="*/ 2147483647 h 616"/>
              <a:gd name="T20" fmla="*/ 2147483647 w 363"/>
              <a:gd name="T21" fmla="*/ 2147483647 h 616"/>
              <a:gd name="T22" fmla="*/ 2147483647 w 363"/>
              <a:gd name="T23" fmla="*/ 2147483647 h 616"/>
              <a:gd name="T24" fmla="*/ 2147483647 w 363"/>
              <a:gd name="T25" fmla="*/ 2147483647 h 616"/>
              <a:gd name="T26" fmla="*/ 2147483647 w 363"/>
              <a:gd name="T27" fmla="*/ 2147483647 h 616"/>
              <a:gd name="T28" fmla="*/ 2147483647 w 363"/>
              <a:gd name="T29" fmla="*/ 2147483647 h 616"/>
              <a:gd name="T30" fmla="*/ 2147483647 w 363"/>
              <a:gd name="T31" fmla="*/ 2147483647 h 616"/>
              <a:gd name="T32" fmla="*/ 2147483647 w 363"/>
              <a:gd name="T33" fmla="*/ 2147483647 h 616"/>
              <a:gd name="T34" fmla="*/ 2147483647 w 363"/>
              <a:gd name="T35" fmla="*/ 0 h 616"/>
              <a:gd name="T36" fmla="*/ 2147483647 w 363"/>
              <a:gd name="T37" fmla="*/ 2147483647 h 616"/>
              <a:gd name="T38" fmla="*/ 2147483647 w 363"/>
              <a:gd name="T39" fmla="*/ 2147483647 h 616"/>
              <a:gd name="T40" fmla="*/ 2147483647 w 363"/>
              <a:gd name="T41" fmla="*/ 2147483647 h 616"/>
              <a:gd name="T42" fmla="*/ 2147483647 w 363"/>
              <a:gd name="T43" fmla="*/ 2147483647 h 616"/>
              <a:gd name="T44" fmla="*/ 2147483647 w 363"/>
              <a:gd name="T45" fmla="*/ 2147483647 h 616"/>
              <a:gd name="T46" fmla="*/ 2147483647 w 363"/>
              <a:gd name="T47" fmla="*/ 2147483647 h 616"/>
              <a:gd name="T48" fmla="*/ 2147483647 w 363"/>
              <a:gd name="T49" fmla="*/ 2147483647 h 616"/>
              <a:gd name="T50" fmla="*/ 2147483647 w 363"/>
              <a:gd name="T51" fmla="*/ 2147483647 h 616"/>
              <a:gd name="T52" fmla="*/ 2147483647 w 363"/>
              <a:gd name="T53" fmla="*/ 2147483647 h 616"/>
              <a:gd name="T54" fmla="*/ 2147483647 w 363"/>
              <a:gd name="T55" fmla="*/ 2147483647 h 616"/>
              <a:gd name="T56" fmla="*/ 2147483647 w 363"/>
              <a:gd name="T57" fmla="*/ 2147483647 h 6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3"/>
              <a:gd name="T88" fmla="*/ 0 h 616"/>
              <a:gd name="T89" fmla="*/ 363 w 363"/>
              <a:gd name="T90" fmla="*/ 616 h 6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3" h="616">
                <a:moveTo>
                  <a:pt x="239" y="594"/>
                </a:moveTo>
                <a:lnTo>
                  <a:pt x="213" y="594"/>
                </a:lnTo>
                <a:lnTo>
                  <a:pt x="211" y="569"/>
                </a:lnTo>
                <a:lnTo>
                  <a:pt x="195" y="549"/>
                </a:lnTo>
                <a:lnTo>
                  <a:pt x="134" y="482"/>
                </a:lnTo>
                <a:lnTo>
                  <a:pt x="140" y="443"/>
                </a:lnTo>
                <a:lnTo>
                  <a:pt x="128" y="392"/>
                </a:lnTo>
                <a:lnTo>
                  <a:pt x="93" y="404"/>
                </a:lnTo>
                <a:lnTo>
                  <a:pt x="20" y="325"/>
                </a:lnTo>
                <a:lnTo>
                  <a:pt x="0" y="284"/>
                </a:lnTo>
                <a:lnTo>
                  <a:pt x="6" y="256"/>
                </a:lnTo>
                <a:lnTo>
                  <a:pt x="36" y="179"/>
                </a:lnTo>
                <a:lnTo>
                  <a:pt x="32" y="152"/>
                </a:lnTo>
                <a:lnTo>
                  <a:pt x="79" y="116"/>
                </a:lnTo>
                <a:lnTo>
                  <a:pt x="87" y="59"/>
                </a:lnTo>
                <a:lnTo>
                  <a:pt x="73" y="53"/>
                </a:lnTo>
                <a:lnTo>
                  <a:pt x="48" y="28"/>
                </a:lnTo>
                <a:lnTo>
                  <a:pt x="274" y="0"/>
                </a:lnTo>
                <a:lnTo>
                  <a:pt x="274" y="2"/>
                </a:lnTo>
                <a:lnTo>
                  <a:pt x="290" y="61"/>
                </a:lnTo>
                <a:lnTo>
                  <a:pt x="300" y="67"/>
                </a:lnTo>
                <a:lnTo>
                  <a:pt x="345" y="343"/>
                </a:lnTo>
                <a:lnTo>
                  <a:pt x="345" y="362"/>
                </a:lnTo>
                <a:lnTo>
                  <a:pt x="363" y="386"/>
                </a:lnTo>
                <a:lnTo>
                  <a:pt x="327" y="512"/>
                </a:lnTo>
                <a:lnTo>
                  <a:pt x="300" y="604"/>
                </a:lnTo>
                <a:lnTo>
                  <a:pt x="260" y="579"/>
                </a:lnTo>
                <a:lnTo>
                  <a:pt x="239" y="616"/>
                </a:lnTo>
                <a:lnTo>
                  <a:pt x="239" y="594"/>
                </a:lnTo>
              </a:path>
            </a:pathLst>
          </a:custGeom>
          <a:solidFill>
            <a:srgbClr val="00B0F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2" name="Freeform 1021"/>
          <p:cNvSpPr>
            <a:spLocks/>
          </p:cNvSpPr>
          <p:nvPr/>
        </p:nvSpPr>
        <p:spPr bwMode="auto">
          <a:xfrm>
            <a:off x="5153025" y="4810125"/>
            <a:ext cx="771525" cy="684212"/>
          </a:xfrm>
          <a:custGeom>
            <a:avLst/>
            <a:gdLst>
              <a:gd name="T0" fmla="*/ 0 w 486"/>
              <a:gd name="T1" fmla="*/ 2147483647 h 431"/>
              <a:gd name="T2" fmla="*/ 2147483647 w 486"/>
              <a:gd name="T3" fmla="*/ 0 h 431"/>
              <a:gd name="T4" fmla="*/ 2147483647 w 486"/>
              <a:gd name="T5" fmla="*/ 2147483647 h 431"/>
              <a:gd name="T6" fmla="*/ 2147483647 w 486"/>
              <a:gd name="T7" fmla="*/ 2147483647 h 431"/>
              <a:gd name="T8" fmla="*/ 2147483647 w 486"/>
              <a:gd name="T9" fmla="*/ 2147483647 h 431"/>
              <a:gd name="T10" fmla="*/ 2147483647 w 486"/>
              <a:gd name="T11" fmla="*/ 2147483647 h 431"/>
              <a:gd name="T12" fmla="*/ 2147483647 w 486"/>
              <a:gd name="T13" fmla="*/ 2147483647 h 431"/>
              <a:gd name="T14" fmla="*/ 2147483647 w 486"/>
              <a:gd name="T15" fmla="*/ 2147483647 h 431"/>
              <a:gd name="T16" fmla="*/ 2147483647 w 486"/>
              <a:gd name="T17" fmla="*/ 2147483647 h 431"/>
              <a:gd name="T18" fmla="*/ 2147483647 w 486"/>
              <a:gd name="T19" fmla="*/ 2147483647 h 431"/>
              <a:gd name="T20" fmla="*/ 2147483647 w 486"/>
              <a:gd name="T21" fmla="*/ 2147483647 h 431"/>
              <a:gd name="T22" fmla="*/ 2147483647 w 486"/>
              <a:gd name="T23" fmla="*/ 2147483647 h 431"/>
              <a:gd name="T24" fmla="*/ 2147483647 w 486"/>
              <a:gd name="T25" fmla="*/ 2147483647 h 431"/>
              <a:gd name="T26" fmla="*/ 2147483647 w 486"/>
              <a:gd name="T27" fmla="*/ 2147483647 h 431"/>
              <a:gd name="T28" fmla="*/ 2147483647 w 486"/>
              <a:gd name="T29" fmla="*/ 2147483647 h 431"/>
              <a:gd name="T30" fmla="*/ 2147483647 w 486"/>
              <a:gd name="T31" fmla="*/ 2147483647 h 431"/>
              <a:gd name="T32" fmla="*/ 2147483647 w 486"/>
              <a:gd name="T33" fmla="*/ 2147483647 h 431"/>
              <a:gd name="T34" fmla="*/ 2147483647 w 486"/>
              <a:gd name="T35" fmla="*/ 2147483647 h 431"/>
              <a:gd name="T36" fmla="*/ 2147483647 w 486"/>
              <a:gd name="T37" fmla="*/ 2147483647 h 431"/>
              <a:gd name="T38" fmla="*/ 2147483647 w 486"/>
              <a:gd name="T39" fmla="*/ 2147483647 h 431"/>
              <a:gd name="T40" fmla="*/ 2147483647 w 486"/>
              <a:gd name="T41" fmla="*/ 2147483647 h 431"/>
              <a:gd name="T42" fmla="*/ 2147483647 w 486"/>
              <a:gd name="T43" fmla="*/ 2147483647 h 431"/>
              <a:gd name="T44" fmla="*/ 2147483647 w 486"/>
              <a:gd name="T45" fmla="*/ 2147483647 h 431"/>
              <a:gd name="T46" fmla="*/ 2147483647 w 486"/>
              <a:gd name="T47" fmla="*/ 2147483647 h 431"/>
              <a:gd name="T48" fmla="*/ 2147483647 w 486"/>
              <a:gd name="T49" fmla="*/ 2147483647 h 431"/>
              <a:gd name="T50" fmla="*/ 0 w 486"/>
              <a:gd name="T51" fmla="*/ 2147483647 h 4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6"/>
              <a:gd name="T79" fmla="*/ 0 h 431"/>
              <a:gd name="T80" fmla="*/ 486 w 486"/>
              <a:gd name="T81" fmla="*/ 431 h 4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6" h="431">
                <a:moveTo>
                  <a:pt x="0" y="19"/>
                </a:moveTo>
                <a:lnTo>
                  <a:pt x="250" y="0"/>
                </a:lnTo>
                <a:lnTo>
                  <a:pt x="267" y="88"/>
                </a:lnTo>
                <a:lnTo>
                  <a:pt x="228" y="220"/>
                </a:lnTo>
                <a:lnTo>
                  <a:pt x="393" y="200"/>
                </a:lnTo>
                <a:lnTo>
                  <a:pt x="393" y="234"/>
                </a:lnTo>
                <a:lnTo>
                  <a:pt x="433" y="297"/>
                </a:lnTo>
                <a:lnTo>
                  <a:pt x="437" y="301"/>
                </a:lnTo>
                <a:lnTo>
                  <a:pt x="472" y="285"/>
                </a:lnTo>
                <a:lnTo>
                  <a:pt x="437" y="356"/>
                </a:lnTo>
                <a:lnTo>
                  <a:pt x="486" y="403"/>
                </a:lnTo>
                <a:lnTo>
                  <a:pt x="470" y="431"/>
                </a:lnTo>
                <a:lnTo>
                  <a:pt x="397" y="372"/>
                </a:lnTo>
                <a:lnTo>
                  <a:pt x="393" y="413"/>
                </a:lnTo>
                <a:lnTo>
                  <a:pt x="350" y="407"/>
                </a:lnTo>
                <a:lnTo>
                  <a:pt x="346" y="431"/>
                </a:lnTo>
                <a:lnTo>
                  <a:pt x="206" y="360"/>
                </a:lnTo>
                <a:lnTo>
                  <a:pt x="212" y="372"/>
                </a:lnTo>
                <a:lnTo>
                  <a:pt x="155" y="391"/>
                </a:lnTo>
                <a:lnTo>
                  <a:pt x="155" y="376"/>
                </a:lnTo>
                <a:lnTo>
                  <a:pt x="35" y="370"/>
                </a:lnTo>
                <a:lnTo>
                  <a:pt x="29" y="297"/>
                </a:lnTo>
                <a:lnTo>
                  <a:pt x="53" y="275"/>
                </a:lnTo>
                <a:lnTo>
                  <a:pt x="41" y="151"/>
                </a:lnTo>
                <a:lnTo>
                  <a:pt x="12" y="132"/>
                </a:lnTo>
                <a:lnTo>
                  <a:pt x="0" y="19"/>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3" name="Freeform 1023"/>
          <p:cNvSpPr>
            <a:spLocks/>
          </p:cNvSpPr>
          <p:nvPr/>
        </p:nvSpPr>
        <p:spPr bwMode="auto">
          <a:xfrm>
            <a:off x="4699000" y="2960687"/>
            <a:ext cx="812800" cy="577850"/>
          </a:xfrm>
          <a:custGeom>
            <a:avLst/>
            <a:gdLst>
              <a:gd name="T0" fmla="*/ 2147483647 w 512"/>
              <a:gd name="T1" fmla="*/ 2147483647 h 364"/>
              <a:gd name="T2" fmla="*/ 0 w 512"/>
              <a:gd name="T3" fmla="*/ 2147483647 h 364"/>
              <a:gd name="T4" fmla="*/ 2147483647 w 512"/>
              <a:gd name="T5" fmla="*/ 2147483647 h 364"/>
              <a:gd name="T6" fmla="*/ 2147483647 w 512"/>
              <a:gd name="T7" fmla="*/ 2147483647 h 364"/>
              <a:gd name="T8" fmla="*/ 2147483647 w 512"/>
              <a:gd name="T9" fmla="*/ 2147483647 h 364"/>
              <a:gd name="T10" fmla="*/ 2147483647 w 512"/>
              <a:gd name="T11" fmla="*/ 2147483647 h 364"/>
              <a:gd name="T12" fmla="*/ 2147483647 w 512"/>
              <a:gd name="T13" fmla="*/ 2147483647 h 364"/>
              <a:gd name="T14" fmla="*/ 2147483647 w 512"/>
              <a:gd name="T15" fmla="*/ 2147483647 h 364"/>
              <a:gd name="T16" fmla="*/ 2147483647 w 512"/>
              <a:gd name="T17" fmla="*/ 2147483647 h 364"/>
              <a:gd name="T18" fmla="*/ 2147483647 w 512"/>
              <a:gd name="T19" fmla="*/ 2147483647 h 364"/>
              <a:gd name="T20" fmla="*/ 2147483647 w 512"/>
              <a:gd name="T21" fmla="*/ 2147483647 h 364"/>
              <a:gd name="T22" fmla="*/ 2147483647 w 512"/>
              <a:gd name="T23" fmla="*/ 2147483647 h 364"/>
              <a:gd name="T24" fmla="*/ 2147483647 w 512"/>
              <a:gd name="T25" fmla="*/ 2147483647 h 364"/>
              <a:gd name="T26" fmla="*/ 2147483647 w 512"/>
              <a:gd name="T27" fmla="*/ 2147483647 h 364"/>
              <a:gd name="T28" fmla="*/ 2147483647 w 512"/>
              <a:gd name="T29" fmla="*/ 2147483647 h 364"/>
              <a:gd name="T30" fmla="*/ 2147483647 w 512"/>
              <a:gd name="T31" fmla="*/ 2147483647 h 364"/>
              <a:gd name="T32" fmla="*/ 2147483647 w 512"/>
              <a:gd name="T33" fmla="*/ 0 h 364"/>
              <a:gd name="T34" fmla="*/ 2147483647 w 512"/>
              <a:gd name="T35" fmla="*/ 2147483647 h 364"/>
              <a:gd name="T36" fmla="*/ 2147483647 w 512"/>
              <a:gd name="T37" fmla="*/ 2147483647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2"/>
              <a:gd name="T58" fmla="*/ 0 h 364"/>
              <a:gd name="T59" fmla="*/ 512 w 512"/>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2" h="364">
                <a:moveTo>
                  <a:pt x="16" y="45"/>
                </a:moveTo>
                <a:lnTo>
                  <a:pt x="0" y="53"/>
                </a:lnTo>
                <a:lnTo>
                  <a:pt x="4" y="138"/>
                </a:lnTo>
                <a:lnTo>
                  <a:pt x="14" y="175"/>
                </a:lnTo>
                <a:lnTo>
                  <a:pt x="73" y="319"/>
                </a:lnTo>
                <a:lnTo>
                  <a:pt x="77" y="348"/>
                </a:lnTo>
                <a:lnTo>
                  <a:pt x="83" y="364"/>
                </a:lnTo>
                <a:lnTo>
                  <a:pt x="412" y="340"/>
                </a:lnTo>
                <a:lnTo>
                  <a:pt x="431" y="354"/>
                </a:lnTo>
                <a:lnTo>
                  <a:pt x="461" y="277"/>
                </a:lnTo>
                <a:lnTo>
                  <a:pt x="457" y="250"/>
                </a:lnTo>
                <a:lnTo>
                  <a:pt x="504" y="214"/>
                </a:lnTo>
                <a:lnTo>
                  <a:pt x="512" y="157"/>
                </a:lnTo>
                <a:lnTo>
                  <a:pt x="498" y="151"/>
                </a:lnTo>
                <a:lnTo>
                  <a:pt x="473" y="126"/>
                </a:lnTo>
                <a:lnTo>
                  <a:pt x="439" y="94"/>
                </a:lnTo>
                <a:lnTo>
                  <a:pt x="414" y="0"/>
                </a:lnTo>
                <a:lnTo>
                  <a:pt x="26" y="47"/>
                </a:lnTo>
                <a:lnTo>
                  <a:pt x="16" y="45"/>
                </a:lnTo>
              </a:path>
            </a:pathLst>
          </a:custGeom>
          <a:solidFill>
            <a:schemeClr val="accent2"/>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4" name="Freeform 0"/>
          <p:cNvSpPr>
            <a:spLocks/>
          </p:cNvSpPr>
          <p:nvPr/>
        </p:nvSpPr>
        <p:spPr bwMode="auto">
          <a:xfrm>
            <a:off x="4833938" y="3500437"/>
            <a:ext cx="919162" cy="777875"/>
          </a:xfrm>
          <a:custGeom>
            <a:avLst/>
            <a:gdLst>
              <a:gd name="T0" fmla="*/ 2147483647 w 579"/>
              <a:gd name="T1" fmla="*/ 2147483647 h 490"/>
              <a:gd name="T2" fmla="*/ 2147483647 w 579"/>
              <a:gd name="T3" fmla="*/ 2147483647 h 490"/>
              <a:gd name="T4" fmla="*/ 2147483647 w 579"/>
              <a:gd name="T5" fmla="*/ 0 h 490"/>
              <a:gd name="T6" fmla="*/ 0 w 579"/>
              <a:gd name="T7" fmla="*/ 2147483647 h 490"/>
              <a:gd name="T8" fmla="*/ 2147483647 w 579"/>
              <a:gd name="T9" fmla="*/ 2147483647 h 490"/>
              <a:gd name="T10" fmla="*/ 2147483647 w 579"/>
              <a:gd name="T11" fmla="*/ 2147483647 h 490"/>
              <a:gd name="T12" fmla="*/ 2147483647 w 579"/>
              <a:gd name="T13" fmla="*/ 2147483647 h 490"/>
              <a:gd name="T14" fmla="*/ 2147483647 w 579"/>
              <a:gd name="T15" fmla="*/ 2147483647 h 490"/>
              <a:gd name="T16" fmla="*/ 2147483647 w 579"/>
              <a:gd name="T17" fmla="*/ 2147483647 h 490"/>
              <a:gd name="T18" fmla="*/ 2147483647 w 579"/>
              <a:gd name="T19" fmla="*/ 2147483647 h 490"/>
              <a:gd name="T20" fmla="*/ 2147483647 w 579"/>
              <a:gd name="T21" fmla="*/ 2147483647 h 490"/>
              <a:gd name="T22" fmla="*/ 2147483647 w 579"/>
              <a:gd name="T23" fmla="*/ 2147483647 h 490"/>
              <a:gd name="T24" fmla="*/ 2147483647 w 579"/>
              <a:gd name="T25" fmla="*/ 2147483647 h 490"/>
              <a:gd name="T26" fmla="*/ 2147483647 w 579"/>
              <a:gd name="T27" fmla="*/ 2147483647 h 490"/>
              <a:gd name="T28" fmla="*/ 2147483647 w 579"/>
              <a:gd name="T29" fmla="*/ 2147483647 h 490"/>
              <a:gd name="T30" fmla="*/ 2147483647 w 579"/>
              <a:gd name="T31" fmla="*/ 2147483647 h 490"/>
              <a:gd name="T32" fmla="*/ 2147483647 w 579"/>
              <a:gd name="T33" fmla="*/ 2147483647 h 490"/>
              <a:gd name="T34" fmla="*/ 2147483647 w 579"/>
              <a:gd name="T35" fmla="*/ 2147483647 h 490"/>
              <a:gd name="T36" fmla="*/ 2147483647 w 579"/>
              <a:gd name="T37" fmla="*/ 2147483647 h 490"/>
              <a:gd name="T38" fmla="*/ 2147483647 w 579"/>
              <a:gd name="T39" fmla="*/ 2147483647 h 490"/>
              <a:gd name="T40" fmla="*/ 2147483647 w 579"/>
              <a:gd name="T41" fmla="*/ 2147483647 h 490"/>
              <a:gd name="T42" fmla="*/ 2147483647 w 579"/>
              <a:gd name="T43" fmla="*/ 2147483647 h 490"/>
              <a:gd name="T44" fmla="*/ 2147483647 w 579"/>
              <a:gd name="T45" fmla="*/ 2147483647 h 4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9"/>
              <a:gd name="T70" fmla="*/ 0 h 490"/>
              <a:gd name="T71" fmla="*/ 579 w 579"/>
              <a:gd name="T72" fmla="*/ 490 h 4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9" h="490">
                <a:moveTo>
                  <a:pt x="340" y="42"/>
                </a:moveTo>
                <a:lnTo>
                  <a:pt x="346" y="14"/>
                </a:lnTo>
                <a:lnTo>
                  <a:pt x="327" y="0"/>
                </a:lnTo>
                <a:lnTo>
                  <a:pt x="0" y="24"/>
                </a:lnTo>
                <a:lnTo>
                  <a:pt x="30" y="87"/>
                </a:lnTo>
                <a:lnTo>
                  <a:pt x="108" y="201"/>
                </a:lnTo>
                <a:lnTo>
                  <a:pt x="122" y="406"/>
                </a:lnTo>
                <a:lnTo>
                  <a:pt x="124" y="461"/>
                </a:lnTo>
                <a:lnTo>
                  <a:pt x="512" y="421"/>
                </a:lnTo>
                <a:lnTo>
                  <a:pt x="498" y="488"/>
                </a:lnTo>
                <a:lnTo>
                  <a:pt x="539" y="490"/>
                </a:lnTo>
                <a:lnTo>
                  <a:pt x="565" y="419"/>
                </a:lnTo>
                <a:lnTo>
                  <a:pt x="579" y="374"/>
                </a:lnTo>
                <a:lnTo>
                  <a:pt x="579" y="352"/>
                </a:lnTo>
                <a:lnTo>
                  <a:pt x="553" y="352"/>
                </a:lnTo>
                <a:lnTo>
                  <a:pt x="551" y="327"/>
                </a:lnTo>
                <a:lnTo>
                  <a:pt x="535" y="307"/>
                </a:lnTo>
                <a:lnTo>
                  <a:pt x="474" y="240"/>
                </a:lnTo>
                <a:lnTo>
                  <a:pt x="480" y="201"/>
                </a:lnTo>
                <a:lnTo>
                  <a:pt x="468" y="150"/>
                </a:lnTo>
                <a:lnTo>
                  <a:pt x="433" y="162"/>
                </a:lnTo>
                <a:lnTo>
                  <a:pt x="360" y="81"/>
                </a:lnTo>
                <a:lnTo>
                  <a:pt x="340" y="4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5" name="Freeform 1"/>
          <p:cNvSpPr>
            <a:spLocks/>
          </p:cNvSpPr>
          <p:nvPr/>
        </p:nvSpPr>
        <p:spPr bwMode="auto">
          <a:xfrm>
            <a:off x="5033963" y="4171950"/>
            <a:ext cx="655637" cy="668337"/>
          </a:xfrm>
          <a:custGeom>
            <a:avLst/>
            <a:gdLst>
              <a:gd name="T0" fmla="*/ 2147483647 w 413"/>
              <a:gd name="T1" fmla="*/ 2147483647 h 421"/>
              <a:gd name="T2" fmla="*/ 2147483647 w 413"/>
              <a:gd name="T3" fmla="*/ 2147483647 h 421"/>
              <a:gd name="T4" fmla="*/ 2147483647 w 413"/>
              <a:gd name="T5" fmla="*/ 2147483647 h 421"/>
              <a:gd name="T6" fmla="*/ 2147483647 w 413"/>
              <a:gd name="T7" fmla="*/ 2147483647 h 421"/>
              <a:gd name="T8" fmla="*/ 2147483647 w 413"/>
              <a:gd name="T9" fmla="*/ 2147483647 h 421"/>
              <a:gd name="T10" fmla="*/ 2147483647 w 413"/>
              <a:gd name="T11" fmla="*/ 0 h 421"/>
              <a:gd name="T12" fmla="*/ 0 w 413"/>
              <a:gd name="T13" fmla="*/ 2147483647 h 421"/>
              <a:gd name="T14" fmla="*/ 2147483647 w 413"/>
              <a:gd name="T15" fmla="*/ 2147483647 h 421"/>
              <a:gd name="T16" fmla="*/ 2147483647 w 413"/>
              <a:gd name="T17" fmla="*/ 2147483647 h 421"/>
              <a:gd name="T18" fmla="*/ 2147483647 w 413"/>
              <a:gd name="T19" fmla="*/ 2147483647 h 421"/>
              <a:gd name="T20" fmla="*/ 2147483647 w 413"/>
              <a:gd name="T21" fmla="*/ 2147483647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3"/>
              <a:gd name="T34" fmla="*/ 0 h 421"/>
              <a:gd name="T35" fmla="*/ 413 w 413"/>
              <a:gd name="T36" fmla="*/ 421 h 4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3" h="421">
                <a:moveTo>
                  <a:pt x="325" y="402"/>
                </a:moveTo>
                <a:lnTo>
                  <a:pt x="319" y="358"/>
                </a:lnTo>
                <a:lnTo>
                  <a:pt x="380" y="173"/>
                </a:lnTo>
                <a:lnTo>
                  <a:pt x="413" y="67"/>
                </a:lnTo>
                <a:lnTo>
                  <a:pt x="372" y="65"/>
                </a:lnTo>
                <a:lnTo>
                  <a:pt x="386" y="0"/>
                </a:lnTo>
                <a:lnTo>
                  <a:pt x="0" y="38"/>
                </a:lnTo>
                <a:lnTo>
                  <a:pt x="24" y="353"/>
                </a:lnTo>
                <a:lnTo>
                  <a:pt x="69" y="368"/>
                </a:lnTo>
                <a:lnTo>
                  <a:pt x="75" y="421"/>
                </a:lnTo>
                <a:lnTo>
                  <a:pt x="325" y="402"/>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6" name="Freeform 3"/>
          <p:cNvSpPr>
            <a:spLocks/>
          </p:cNvSpPr>
          <p:nvPr/>
        </p:nvSpPr>
        <p:spPr bwMode="auto">
          <a:xfrm>
            <a:off x="3749675" y="2582862"/>
            <a:ext cx="974725" cy="596900"/>
          </a:xfrm>
          <a:custGeom>
            <a:avLst/>
            <a:gdLst>
              <a:gd name="T0" fmla="*/ 2147483647 w 614"/>
              <a:gd name="T1" fmla="*/ 2147483647 h 376"/>
              <a:gd name="T2" fmla="*/ 2147483647 w 614"/>
              <a:gd name="T3" fmla="*/ 0 h 376"/>
              <a:gd name="T4" fmla="*/ 2147483647 w 614"/>
              <a:gd name="T5" fmla="*/ 2147483647 h 376"/>
              <a:gd name="T6" fmla="*/ 0 w 614"/>
              <a:gd name="T7" fmla="*/ 2147483647 h 376"/>
              <a:gd name="T8" fmla="*/ 2147483647 w 614"/>
              <a:gd name="T9" fmla="*/ 2147483647 h 376"/>
              <a:gd name="T10" fmla="*/ 2147483647 w 614"/>
              <a:gd name="T11" fmla="*/ 2147483647 h 376"/>
              <a:gd name="T12" fmla="*/ 2147483647 w 614"/>
              <a:gd name="T13" fmla="*/ 2147483647 h 376"/>
              <a:gd name="T14" fmla="*/ 2147483647 w 614"/>
              <a:gd name="T15" fmla="*/ 2147483647 h 376"/>
              <a:gd name="T16" fmla="*/ 2147483647 w 614"/>
              <a:gd name="T17" fmla="*/ 2147483647 h 376"/>
              <a:gd name="T18" fmla="*/ 2147483647 w 614"/>
              <a:gd name="T19" fmla="*/ 2147483647 h 376"/>
              <a:gd name="T20" fmla="*/ 2147483647 w 614"/>
              <a:gd name="T21" fmla="*/ 2147483647 h 376"/>
              <a:gd name="T22" fmla="*/ 2147483647 w 614"/>
              <a:gd name="T23" fmla="*/ 2147483647 h 376"/>
              <a:gd name="T24" fmla="*/ 2147483647 w 614"/>
              <a:gd name="T25" fmla="*/ 2147483647 h 376"/>
              <a:gd name="T26" fmla="*/ 2147483647 w 614"/>
              <a:gd name="T27" fmla="*/ 2147483647 h 376"/>
              <a:gd name="T28" fmla="*/ 2147483647 w 614"/>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376"/>
              <a:gd name="T47" fmla="*/ 614 w 614"/>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376">
                <a:moveTo>
                  <a:pt x="598" y="8"/>
                </a:moveTo>
                <a:lnTo>
                  <a:pt x="12" y="0"/>
                </a:lnTo>
                <a:lnTo>
                  <a:pt x="8" y="96"/>
                </a:lnTo>
                <a:lnTo>
                  <a:pt x="0" y="320"/>
                </a:lnTo>
                <a:lnTo>
                  <a:pt x="441" y="328"/>
                </a:lnTo>
                <a:lnTo>
                  <a:pt x="500" y="348"/>
                </a:lnTo>
                <a:lnTo>
                  <a:pt x="535" y="338"/>
                </a:lnTo>
                <a:lnTo>
                  <a:pt x="559" y="348"/>
                </a:lnTo>
                <a:lnTo>
                  <a:pt x="559" y="352"/>
                </a:lnTo>
                <a:lnTo>
                  <a:pt x="602" y="376"/>
                </a:lnTo>
                <a:lnTo>
                  <a:pt x="598" y="291"/>
                </a:lnTo>
                <a:lnTo>
                  <a:pt x="614" y="283"/>
                </a:lnTo>
                <a:lnTo>
                  <a:pt x="608" y="82"/>
                </a:lnTo>
                <a:lnTo>
                  <a:pt x="573" y="45"/>
                </a:lnTo>
                <a:lnTo>
                  <a:pt x="598" y="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7" name="Freeform 4"/>
          <p:cNvSpPr>
            <a:spLocks/>
          </p:cNvSpPr>
          <p:nvPr/>
        </p:nvSpPr>
        <p:spPr bwMode="auto">
          <a:xfrm>
            <a:off x="3743325" y="3090862"/>
            <a:ext cx="1138238" cy="547688"/>
          </a:xfrm>
          <a:custGeom>
            <a:avLst/>
            <a:gdLst>
              <a:gd name="T0" fmla="*/ 2147483647 w 717"/>
              <a:gd name="T1" fmla="*/ 2147483647 h 345"/>
              <a:gd name="T2" fmla="*/ 2147483647 w 717"/>
              <a:gd name="T3" fmla="*/ 2147483647 h 345"/>
              <a:gd name="T4" fmla="*/ 2147483647 w 717"/>
              <a:gd name="T5" fmla="*/ 2147483647 h 345"/>
              <a:gd name="T6" fmla="*/ 2147483647 w 717"/>
              <a:gd name="T7" fmla="*/ 2147483647 h 345"/>
              <a:gd name="T8" fmla="*/ 2147483647 w 717"/>
              <a:gd name="T9" fmla="*/ 2147483647 h 345"/>
              <a:gd name="T10" fmla="*/ 2147483647 w 717"/>
              <a:gd name="T11" fmla="*/ 0 h 345"/>
              <a:gd name="T12" fmla="*/ 0 w 717"/>
              <a:gd name="T13" fmla="*/ 2147483647 h 345"/>
              <a:gd name="T14" fmla="*/ 2147483647 w 717"/>
              <a:gd name="T15" fmla="*/ 2147483647 h 345"/>
              <a:gd name="T16" fmla="*/ 2147483647 w 717"/>
              <a:gd name="T17" fmla="*/ 2147483647 h 345"/>
              <a:gd name="T18" fmla="*/ 2147483647 w 717"/>
              <a:gd name="T19" fmla="*/ 2147483647 h 345"/>
              <a:gd name="T20" fmla="*/ 2147483647 w 717"/>
              <a:gd name="T21" fmla="*/ 2147483647 h 345"/>
              <a:gd name="T22" fmla="*/ 2147483647 w 717"/>
              <a:gd name="T23" fmla="*/ 2147483647 h 345"/>
              <a:gd name="T24" fmla="*/ 2147483647 w 717"/>
              <a:gd name="T25" fmla="*/ 2147483647 h 345"/>
              <a:gd name="T26" fmla="*/ 2147483647 w 717"/>
              <a:gd name="T27" fmla="*/ 2147483647 h 345"/>
              <a:gd name="T28" fmla="*/ 2147483647 w 717"/>
              <a:gd name="T29" fmla="*/ 2147483647 h 345"/>
              <a:gd name="T30" fmla="*/ 2147483647 w 717"/>
              <a:gd name="T31" fmla="*/ 2147483647 h 345"/>
              <a:gd name="T32" fmla="*/ 2147483647 w 717"/>
              <a:gd name="T33" fmla="*/ 2147483647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7"/>
              <a:gd name="T52" fmla="*/ 0 h 345"/>
              <a:gd name="T53" fmla="*/ 717 w 717"/>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7" h="345">
                <a:moveTo>
                  <a:pt x="563" y="32"/>
                </a:moveTo>
                <a:lnTo>
                  <a:pt x="563" y="28"/>
                </a:lnTo>
                <a:lnTo>
                  <a:pt x="539" y="18"/>
                </a:lnTo>
                <a:lnTo>
                  <a:pt x="504" y="28"/>
                </a:lnTo>
                <a:lnTo>
                  <a:pt x="445" y="8"/>
                </a:lnTo>
                <a:lnTo>
                  <a:pt x="2" y="0"/>
                </a:lnTo>
                <a:lnTo>
                  <a:pt x="0" y="209"/>
                </a:lnTo>
                <a:lnTo>
                  <a:pt x="144" y="219"/>
                </a:lnTo>
                <a:lnTo>
                  <a:pt x="144" y="319"/>
                </a:lnTo>
                <a:lnTo>
                  <a:pt x="569" y="339"/>
                </a:lnTo>
                <a:lnTo>
                  <a:pt x="717" y="345"/>
                </a:lnTo>
                <a:lnTo>
                  <a:pt x="685" y="282"/>
                </a:lnTo>
                <a:lnTo>
                  <a:pt x="679" y="266"/>
                </a:lnTo>
                <a:lnTo>
                  <a:pt x="675" y="237"/>
                </a:lnTo>
                <a:lnTo>
                  <a:pt x="616" y="93"/>
                </a:lnTo>
                <a:lnTo>
                  <a:pt x="606" y="56"/>
                </a:lnTo>
                <a:lnTo>
                  <a:pt x="563" y="3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8" name="Freeform 5"/>
          <p:cNvSpPr>
            <a:spLocks/>
          </p:cNvSpPr>
          <p:nvPr/>
        </p:nvSpPr>
        <p:spPr bwMode="auto">
          <a:xfrm>
            <a:off x="3971925" y="3597275"/>
            <a:ext cx="1055688" cy="547687"/>
          </a:xfrm>
          <a:custGeom>
            <a:avLst/>
            <a:gdLst>
              <a:gd name="T0" fmla="*/ 0 w 665"/>
              <a:gd name="T1" fmla="*/ 2147483647 h 345"/>
              <a:gd name="T2" fmla="*/ 2147483647 w 665"/>
              <a:gd name="T3" fmla="*/ 2147483647 h 345"/>
              <a:gd name="T4" fmla="*/ 2147483647 w 665"/>
              <a:gd name="T5" fmla="*/ 2147483647 h 345"/>
              <a:gd name="T6" fmla="*/ 2147483647 w 665"/>
              <a:gd name="T7" fmla="*/ 2147483647 h 345"/>
              <a:gd name="T8" fmla="*/ 2147483647 w 665"/>
              <a:gd name="T9" fmla="*/ 2147483647 h 345"/>
              <a:gd name="T10" fmla="*/ 0 w 665"/>
              <a:gd name="T11" fmla="*/ 0 h 345"/>
              <a:gd name="T12" fmla="*/ 0 w 665"/>
              <a:gd name="T13" fmla="*/ 2147483647 h 345"/>
              <a:gd name="T14" fmla="*/ 0 60000 65536"/>
              <a:gd name="T15" fmla="*/ 0 60000 65536"/>
              <a:gd name="T16" fmla="*/ 0 60000 65536"/>
              <a:gd name="T17" fmla="*/ 0 60000 65536"/>
              <a:gd name="T18" fmla="*/ 0 60000 65536"/>
              <a:gd name="T19" fmla="*/ 0 60000 65536"/>
              <a:gd name="T20" fmla="*/ 0 60000 65536"/>
              <a:gd name="T21" fmla="*/ 0 w 665"/>
              <a:gd name="T22" fmla="*/ 0 h 345"/>
              <a:gd name="T23" fmla="*/ 665 w 665"/>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345">
                <a:moveTo>
                  <a:pt x="0" y="315"/>
                </a:moveTo>
                <a:lnTo>
                  <a:pt x="665" y="345"/>
                </a:lnTo>
                <a:lnTo>
                  <a:pt x="651" y="140"/>
                </a:lnTo>
                <a:lnTo>
                  <a:pt x="573" y="26"/>
                </a:lnTo>
                <a:lnTo>
                  <a:pt x="425" y="20"/>
                </a:lnTo>
                <a:lnTo>
                  <a:pt x="0" y="0"/>
                </a:lnTo>
                <a:lnTo>
                  <a:pt x="0" y="315"/>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9" name="Freeform 6"/>
          <p:cNvSpPr>
            <a:spLocks/>
          </p:cNvSpPr>
          <p:nvPr/>
        </p:nvSpPr>
        <p:spPr bwMode="auto">
          <a:xfrm>
            <a:off x="3816350" y="4090987"/>
            <a:ext cx="1255713" cy="641350"/>
          </a:xfrm>
          <a:custGeom>
            <a:avLst/>
            <a:gdLst>
              <a:gd name="T0" fmla="*/ 2147483647 w 791"/>
              <a:gd name="T1" fmla="*/ 2147483647 h 404"/>
              <a:gd name="T2" fmla="*/ 2147483647 w 791"/>
              <a:gd name="T3" fmla="*/ 2147483647 h 404"/>
              <a:gd name="T4" fmla="*/ 2147483647 w 791"/>
              <a:gd name="T5" fmla="*/ 2147483647 h 404"/>
              <a:gd name="T6" fmla="*/ 2147483647 w 791"/>
              <a:gd name="T7" fmla="*/ 2147483647 h 404"/>
              <a:gd name="T8" fmla="*/ 2147483647 w 791"/>
              <a:gd name="T9" fmla="*/ 2147483647 h 404"/>
              <a:gd name="T10" fmla="*/ 2147483647 w 791"/>
              <a:gd name="T11" fmla="*/ 2147483647 h 404"/>
              <a:gd name="T12" fmla="*/ 2147483647 w 791"/>
              <a:gd name="T13" fmla="*/ 2147483647 h 404"/>
              <a:gd name="T14" fmla="*/ 0 w 791"/>
              <a:gd name="T15" fmla="*/ 2147483647 h 404"/>
              <a:gd name="T16" fmla="*/ 0 w 791"/>
              <a:gd name="T17" fmla="*/ 0 h 404"/>
              <a:gd name="T18" fmla="*/ 2147483647 w 791"/>
              <a:gd name="T19" fmla="*/ 2147483647 h 404"/>
              <a:gd name="T20" fmla="*/ 2147483647 w 791"/>
              <a:gd name="T21" fmla="*/ 2147483647 h 4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1"/>
              <a:gd name="T34" fmla="*/ 0 h 404"/>
              <a:gd name="T35" fmla="*/ 791 w 791"/>
              <a:gd name="T36" fmla="*/ 404 h 4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1" h="404">
                <a:moveTo>
                  <a:pt x="763" y="34"/>
                </a:moveTo>
                <a:lnTo>
                  <a:pt x="765" y="89"/>
                </a:lnTo>
                <a:lnTo>
                  <a:pt x="791" y="404"/>
                </a:lnTo>
                <a:lnTo>
                  <a:pt x="734" y="386"/>
                </a:lnTo>
                <a:lnTo>
                  <a:pt x="551" y="396"/>
                </a:lnTo>
                <a:lnTo>
                  <a:pt x="271" y="315"/>
                </a:lnTo>
                <a:lnTo>
                  <a:pt x="259" y="73"/>
                </a:lnTo>
                <a:lnTo>
                  <a:pt x="0" y="55"/>
                </a:lnTo>
                <a:lnTo>
                  <a:pt x="0" y="0"/>
                </a:lnTo>
                <a:lnTo>
                  <a:pt x="98" y="4"/>
                </a:lnTo>
                <a:lnTo>
                  <a:pt x="763" y="34"/>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0" name="Freeform 7"/>
          <p:cNvSpPr>
            <a:spLocks/>
          </p:cNvSpPr>
          <p:nvPr/>
        </p:nvSpPr>
        <p:spPr bwMode="auto">
          <a:xfrm>
            <a:off x="3246438" y="4181475"/>
            <a:ext cx="1990725" cy="1890712"/>
          </a:xfrm>
          <a:custGeom>
            <a:avLst/>
            <a:gdLst>
              <a:gd name="T0" fmla="*/ 2147483647 w 1254"/>
              <a:gd name="T1" fmla="*/ 2147483647 h 1191"/>
              <a:gd name="T2" fmla="*/ 2147483647 w 1254"/>
              <a:gd name="T3" fmla="*/ 2147483647 h 1191"/>
              <a:gd name="T4" fmla="*/ 2147483647 w 1254"/>
              <a:gd name="T5" fmla="*/ 2147483647 h 1191"/>
              <a:gd name="T6" fmla="*/ 2147483647 w 1254"/>
              <a:gd name="T7" fmla="*/ 0 h 1191"/>
              <a:gd name="T8" fmla="*/ 2147483647 w 1254"/>
              <a:gd name="T9" fmla="*/ 2147483647 h 1191"/>
              <a:gd name="T10" fmla="*/ 2147483647 w 1254"/>
              <a:gd name="T11" fmla="*/ 2147483647 h 1191"/>
              <a:gd name="T12" fmla="*/ 2147483647 w 1254"/>
              <a:gd name="T13" fmla="*/ 2147483647 h 1191"/>
              <a:gd name="T14" fmla="*/ 2147483647 w 1254"/>
              <a:gd name="T15" fmla="*/ 2147483647 h 1191"/>
              <a:gd name="T16" fmla="*/ 2147483647 w 1254"/>
              <a:gd name="T17" fmla="*/ 2147483647 h 1191"/>
              <a:gd name="T18" fmla="*/ 2147483647 w 1254"/>
              <a:gd name="T19" fmla="*/ 2147483647 h 1191"/>
              <a:gd name="T20" fmla="*/ 2147483647 w 1254"/>
              <a:gd name="T21" fmla="*/ 2147483647 h 1191"/>
              <a:gd name="T22" fmla="*/ 2147483647 w 1254"/>
              <a:gd name="T23" fmla="*/ 2147483647 h 1191"/>
              <a:gd name="T24" fmla="*/ 2147483647 w 1254"/>
              <a:gd name="T25" fmla="*/ 2147483647 h 1191"/>
              <a:gd name="T26" fmla="*/ 2147483647 w 1254"/>
              <a:gd name="T27" fmla="*/ 2147483647 h 1191"/>
              <a:gd name="T28" fmla="*/ 2147483647 w 1254"/>
              <a:gd name="T29" fmla="*/ 2147483647 h 1191"/>
              <a:gd name="T30" fmla="*/ 2147483647 w 1254"/>
              <a:gd name="T31" fmla="*/ 2147483647 h 1191"/>
              <a:gd name="T32" fmla="*/ 2147483647 w 1254"/>
              <a:gd name="T33" fmla="*/ 2147483647 h 1191"/>
              <a:gd name="T34" fmla="*/ 2147483647 w 1254"/>
              <a:gd name="T35" fmla="*/ 2147483647 h 1191"/>
              <a:gd name="T36" fmla="*/ 2147483647 w 1254"/>
              <a:gd name="T37" fmla="*/ 2147483647 h 1191"/>
              <a:gd name="T38" fmla="*/ 2147483647 w 1254"/>
              <a:gd name="T39" fmla="*/ 2147483647 h 1191"/>
              <a:gd name="T40" fmla="*/ 2147483647 w 1254"/>
              <a:gd name="T41" fmla="*/ 2147483647 h 1191"/>
              <a:gd name="T42" fmla="*/ 2147483647 w 1254"/>
              <a:gd name="T43" fmla="*/ 2147483647 h 1191"/>
              <a:gd name="T44" fmla="*/ 2147483647 w 1254"/>
              <a:gd name="T45" fmla="*/ 2147483647 h 1191"/>
              <a:gd name="T46" fmla="*/ 2147483647 w 1254"/>
              <a:gd name="T47" fmla="*/ 2147483647 h 1191"/>
              <a:gd name="T48" fmla="*/ 2147483647 w 1254"/>
              <a:gd name="T49" fmla="*/ 2147483647 h 1191"/>
              <a:gd name="T50" fmla="*/ 2147483647 w 1254"/>
              <a:gd name="T51" fmla="*/ 2147483647 h 1191"/>
              <a:gd name="T52" fmla="*/ 2147483647 w 1254"/>
              <a:gd name="T53" fmla="*/ 2147483647 h 1191"/>
              <a:gd name="T54" fmla="*/ 2147483647 w 1254"/>
              <a:gd name="T55" fmla="*/ 2147483647 h 1191"/>
              <a:gd name="T56" fmla="*/ 2147483647 w 1254"/>
              <a:gd name="T57" fmla="*/ 2147483647 h 1191"/>
              <a:gd name="T58" fmla="*/ 2147483647 w 1254"/>
              <a:gd name="T59" fmla="*/ 2147483647 h 1191"/>
              <a:gd name="T60" fmla="*/ 2147483647 w 1254"/>
              <a:gd name="T61" fmla="*/ 2147483647 h 1191"/>
              <a:gd name="T62" fmla="*/ 2147483647 w 1254"/>
              <a:gd name="T63" fmla="*/ 2147483647 h 1191"/>
              <a:gd name="T64" fmla="*/ 0 w 1254"/>
              <a:gd name="T65" fmla="*/ 2147483647 h 1191"/>
              <a:gd name="T66" fmla="*/ 2147483647 w 1254"/>
              <a:gd name="T67" fmla="*/ 2147483647 h 1191"/>
              <a:gd name="T68" fmla="*/ 2147483647 w 1254"/>
              <a:gd name="T69" fmla="*/ 2147483647 h 1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1191"/>
              <a:gd name="T107" fmla="*/ 1254 w 1254"/>
              <a:gd name="T108" fmla="*/ 1191 h 11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1191">
                <a:moveTo>
                  <a:pt x="14" y="518"/>
                </a:moveTo>
                <a:lnTo>
                  <a:pt x="22" y="498"/>
                </a:lnTo>
                <a:lnTo>
                  <a:pt x="339" y="516"/>
                </a:lnTo>
                <a:lnTo>
                  <a:pt x="359" y="0"/>
                </a:lnTo>
                <a:lnTo>
                  <a:pt x="618" y="16"/>
                </a:lnTo>
                <a:lnTo>
                  <a:pt x="630" y="258"/>
                </a:lnTo>
                <a:lnTo>
                  <a:pt x="910" y="339"/>
                </a:lnTo>
                <a:lnTo>
                  <a:pt x="1093" y="329"/>
                </a:lnTo>
                <a:lnTo>
                  <a:pt x="1150" y="347"/>
                </a:lnTo>
                <a:lnTo>
                  <a:pt x="1195" y="362"/>
                </a:lnTo>
                <a:lnTo>
                  <a:pt x="1201" y="415"/>
                </a:lnTo>
                <a:lnTo>
                  <a:pt x="1213" y="528"/>
                </a:lnTo>
                <a:lnTo>
                  <a:pt x="1242" y="547"/>
                </a:lnTo>
                <a:lnTo>
                  <a:pt x="1254" y="671"/>
                </a:lnTo>
                <a:lnTo>
                  <a:pt x="1230" y="693"/>
                </a:lnTo>
                <a:lnTo>
                  <a:pt x="1236" y="762"/>
                </a:lnTo>
                <a:lnTo>
                  <a:pt x="1236" y="766"/>
                </a:lnTo>
                <a:lnTo>
                  <a:pt x="1049" y="892"/>
                </a:lnTo>
                <a:lnTo>
                  <a:pt x="1035" y="903"/>
                </a:lnTo>
                <a:lnTo>
                  <a:pt x="1008" y="890"/>
                </a:lnTo>
                <a:lnTo>
                  <a:pt x="902" y="1053"/>
                </a:lnTo>
                <a:lnTo>
                  <a:pt x="949" y="1187"/>
                </a:lnTo>
                <a:lnTo>
                  <a:pt x="902" y="1191"/>
                </a:lnTo>
                <a:lnTo>
                  <a:pt x="703" y="1147"/>
                </a:lnTo>
                <a:lnTo>
                  <a:pt x="636" y="992"/>
                </a:lnTo>
                <a:lnTo>
                  <a:pt x="571" y="935"/>
                </a:lnTo>
                <a:lnTo>
                  <a:pt x="526" y="827"/>
                </a:lnTo>
                <a:lnTo>
                  <a:pt x="459" y="768"/>
                </a:lnTo>
                <a:lnTo>
                  <a:pt x="372" y="756"/>
                </a:lnTo>
                <a:lnTo>
                  <a:pt x="321" y="878"/>
                </a:lnTo>
                <a:lnTo>
                  <a:pt x="174" y="768"/>
                </a:lnTo>
                <a:lnTo>
                  <a:pt x="146" y="665"/>
                </a:lnTo>
                <a:lnTo>
                  <a:pt x="0" y="518"/>
                </a:lnTo>
                <a:lnTo>
                  <a:pt x="4" y="518"/>
                </a:lnTo>
                <a:lnTo>
                  <a:pt x="14" y="518"/>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1" name="Freeform 8"/>
          <p:cNvSpPr>
            <a:spLocks/>
          </p:cNvSpPr>
          <p:nvPr/>
        </p:nvSpPr>
        <p:spPr bwMode="auto">
          <a:xfrm>
            <a:off x="2422525" y="1866900"/>
            <a:ext cx="1365250" cy="868362"/>
          </a:xfrm>
          <a:custGeom>
            <a:avLst/>
            <a:gdLst>
              <a:gd name="T0" fmla="*/ 0 w 860"/>
              <a:gd name="T1" fmla="*/ 2147483647 h 547"/>
              <a:gd name="T2" fmla="*/ 2147483647 w 860"/>
              <a:gd name="T3" fmla="*/ 2147483647 h 547"/>
              <a:gd name="T4" fmla="*/ 2147483647 w 860"/>
              <a:gd name="T5" fmla="*/ 2147483647 h 547"/>
              <a:gd name="T6" fmla="*/ 2147483647 w 860"/>
              <a:gd name="T7" fmla="*/ 2147483647 h 547"/>
              <a:gd name="T8" fmla="*/ 2147483647 w 860"/>
              <a:gd name="T9" fmla="*/ 2147483647 h 547"/>
              <a:gd name="T10" fmla="*/ 2147483647 w 860"/>
              <a:gd name="T11" fmla="*/ 2147483647 h 547"/>
              <a:gd name="T12" fmla="*/ 2147483647 w 860"/>
              <a:gd name="T13" fmla="*/ 2147483647 h 547"/>
              <a:gd name="T14" fmla="*/ 2147483647 w 860"/>
              <a:gd name="T15" fmla="*/ 2147483647 h 547"/>
              <a:gd name="T16" fmla="*/ 2147483647 w 860"/>
              <a:gd name="T17" fmla="*/ 2147483647 h 547"/>
              <a:gd name="T18" fmla="*/ 2147483647 w 860"/>
              <a:gd name="T19" fmla="*/ 2147483647 h 547"/>
              <a:gd name="T20" fmla="*/ 2147483647 w 860"/>
              <a:gd name="T21" fmla="*/ 2147483647 h 547"/>
              <a:gd name="T22" fmla="*/ 2147483647 w 860"/>
              <a:gd name="T23" fmla="*/ 2147483647 h 547"/>
              <a:gd name="T24" fmla="*/ 2147483647 w 860"/>
              <a:gd name="T25" fmla="*/ 2147483647 h 547"/>
              <a:gd name="T26" fmla="*/ 2147483647 w 860"/>
              <a:gd name="T27" fmla="*/ 2147483647 h 547"/>
              <a:gd name="T28" fmla="*/ 2147483647 w 860"/>
              <a:gd name="T29" fmla="*/ 2147483647 h 547"/>
              <a:gd name="T30" fmla="*/ 2147483647 w 860"/>
              <a:gd name="T31" fmla="*/ 0 h 547"/>
              <a:gd name="T32" fmla="*/ 0 w 860"/>
              <a:gd name="T33" fmla="*/ 2147483647 h 5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0"/>
              <a:gd name="T52" fmla="*/ 0 h 547"/>
              <a:gd name="T53" fmla="*/ 860 w 860"/>
              <a:gd name="T54" fmla="*/ 547 h 5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0" h="547">
                <a:moveTo>
                  <a:pt x="0" y="134"/>
                </a:moveTo>
                <a:lnTo>
                  <a:pt x="71" y="301"/>
                </a:lnTo>
                <a:lnTo>
                  <a:pt x="85" y="301"/>
                </a:lnTo>
                <a:lnTo>
                  <a:pt x="63" y="415"/>
                </a:lnTo>
                <a:lnTo>
                  <a:pt x="96" y="415"/>
                </a:lnTo>
                <a:lnTo>
                  <a:pt x="171" y="541"/>
                </a:lnTo>
                <a:lnTo>
                  <a:pt x="309" y="545"/>
                </a:lnTo>
                <a:lnTo>
                  <a:pt x="311" y="514"/>
                </a:lnTo>
                <a:lnTo>
                  <a:pt x="844" y="547"/>
                </a:lnTo>
                <a:lnTo>
                  <a:pt x="848" y="451"/>
                </a:lnTo>
                <a:lnTo>
                  <a:pt x="860" y="97"/>
                </a:lnTo>
                <a:lnTo>
                  <a:pt x="708" y="89"/>
                </a:lnTo>
                <a:lnTo>
                  <a:pt x="687" y="89"/>
                </a:lnTo>
                <a:lnTo>
                  <a:pt x="665" y="83"/>
                </a:lnTo>
                <a:lnTo>
                  <a:pt x="303" y="34"/>
                </a:lnTo>
                <a:lnTo>
                  <a:pt x="16" y="0"/>
                </a:lnTo>
                <a:lnTo>
                  <a:pt x="0" y="134"/>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2" name="Freeform 9"/>
          <p:cNvSpPr>
            <a:spLocks/>
          </p:cNvSpPr>
          <p:nvPr/>
        </p:nvSpPr>
        <p:spPr bwMode="auto">
          <a:xfrm>
            <a:off x="2844800" y="2682875"/>
            <a:ext cx="917575" cy="739775"/>
          </a:xfrm>
          <a:custGeom>
            <a:avLst/>
            <a:gdLst>
              <a:gd name="T0" fmla="*/ 2147483647 w 578"/>
              <a:gd name="T1" fmla="*/ 2147483647 h 466"/>
              <a:gd name="T2" fmla="*/ 2147483647 w 578"/>
              <a:gd name="T3" fmla="*/ 2147483647 h 466"/>
              <a:gd name="T4" fmla="*/ 2147483647 w 578"/>
              <a:gd name="T5" fmla="*/ 2147483647 h 466"/>
              <a:gd name="T6" fmla="*/ 0 w 578"/>
              <a:gd name="T7" fmla="*/ 2147483647 h 466"/>
              <a:gd name="T8" fmla="*/ 2147483647 w 578"/>
              <a:gd name="T9" fmla="*/ 2147483647 h 466"/>
              <a:gd name="T10" fmla="*/ 2147483647 w 578"/>
              <a:gd name="T11" fmla="*/ 2147483647 h 466"/>
              <a:gd name="T12" fmla="*/ 2147483647 w 578"/>
              <a:gd name="T13" fmla="*/ 0 h 466"/>
              <a:gd name="T14" fmla="*/ 2147483647 w 578"/>
              <a:gd name="T15" fmla="*/ 2147483647 h 466"/>
              <a:gd name="T16" fmla="*/ 2147483647 w 578"/>
              <a:gd name="T17" fmla="*/ 2147483647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8"/>
              <a:gd name="T28" fmla="*/ 0 h 466"/>
              <a:gd name="T29" fmla="*/ 578 w 578"/>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8" h="466">
                <a:moveTo>
                  <a:pt x="568" y="257"/>
                </a:moveTo>
                <a:lnTo>
                  <a:pt x="566" y="466"/>
                </a:lnTo>
                <a:lnTo>
                  <a:pt x="147" y="446"/>
                </a:lnTo>
                <a:lnTo>
                  <a:pt x="0" y="433"/>
                </a:lnTo>
                <a:lnTo>
                  <a:pt x="15" y="320"/>
                </a:lnTo>
                <a:lnTo>
                  <a:pt x="43" y="31"/>
                </a:lnTo>
                <a:lnTo>
                  <a:pt x="45" y="0"/>
                </a:lnTo>
                <a:lnTo>
                  <a:pt x="578" y="33"/>
                </a:lnTo>
                <a:lnTo>
                  <a:pt x="568" y="257"/>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3" name="Freeform 10"/>
          <p:cNvSpPr>
            <a:spLocks/>
          </p:cNvSpPr>
          <p:nvPr/>
        </p:nvSpPr>
        <p:spPr bwMode="auto">
          <a:xfrm>
            <a:off x="3013075" y="3390900"/>
            <a:ext cx="958850" cy="706437"/>
          </a:xfrm>
          <a:custGeom>
            <a:avLst/>
            <a:gdLst>
              <a:gd name="T0" fmla="*/ 2147483647 w 604"/>
              <a:gd name="T1" fmla="*/ 2147483647 h 445"/>
              <a:gd name="T2" fmla="*/ 0 w 604"/>
              <a:gd name="T3" fmla="*/ 2147483647 h 445"/>
              <a:gd name="T4" fmla="*/ 2147483647 w 604"/>
              <a:gd name="T5" fmla="*/ 2147483647 h 445"/>
              <a:gd name="T6" fmla="*/ 2147483647 w 604"/>
              <a:gd name="T7" fmla="*/ 0 h 445"/>
              <a:gd name="T8" fmla="*/ 2147483647 w 604"/>
              <a:gd name="T9" fmla="*/ 2147483647 h 445"/>
              <a:gd name="T10" fmla="*/ 2147483647 w 604"/>
              <a:gd name="T11" fmla="*/ 2147483647 h 445"/>
              <a:gd name="T12" fmla="*/ 2147483647 w 604"/>
              <a:gd name="T13" fmla="*/ 2147483647 h 445"/>
              <a:gd name="T14" fmla="*/ 2147483647 w 604"/>
              <a:gd name="T15" fmla="*/ 2147483647 h 445"/>
              <a:gd name="T16" fmla="*/ 2147483647 w 604"/>
              <a:gd name="T17" fmla="*/ 2147483647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4"/>
              <a:gd name="T28" fmla="*/ 0 h 445"/>
              <a:gd name="T29" fmla="*/ 604 w 604"/>
              <a:gd name="T30" fmla="*/ 445 h 4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4" h="445">
                <a:moveTo>
                  <a:pt x="506" y="439"/>
                </a:moveTo>
                <a:lnTo>
                  <a:pt x="0" y="414"/>
                </a:lnTo>
                <a:lnTo>
                  <a:pt x="29" y="170"/>
                </a:lnTo>
                <a:lnTo>
                  <a:pt x="41" y="0"/>
                </a:lnTo>
                <a:lnTo>
                  <a:pt x="460" y="20"/>
                </a:lnTo>
                <a:lnTo>
                  <a:pt x="604" y="30"/>
                </a:lnTo>
                <a:lnTo>
                  <a:pt x="604" y="130"/>
                </a:lnTo>
                <a:lnTo>
                  <a:pt x="604" y="445"/>
                </a:lnTo>
                <a:lnTo>
                  <a:pt x="506" y="439"/>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4" name="Freeform 11"/>
          <p:cNvSpPr>
            <a:spLocks/>
          </p:cNvSpPr>
          <p:nvPr/>
        </p:nvSpPr>
        <p:spPr bwMode="auto">
          <a:xfrm>
            <a:off x="2916238" y="4051300"/>
            <a:ext cx="900112" cy="1011237"/>
          </a:xfrm>
          <a:custGeom>
            <a:avLst/>
            <a:gdLst>
              <a:gd name="T0" fmla="*/ 2147483647 w 567"/>
              <a:gd name="T1" fmla="*/ 2147483647 h 637"/>
              <a:gd name="T2" fmla="*/ 2147483647 w 567"/>
              <a:gd name="T3" fmla="*/ 0 h 637"/>
              <a:gd name="T4" fmla="*/ 0 w 567"/>
              <a:gd name="T5" fmla="*/ 2147483647 h 637"/>
              <a:gd name="T6" fmla="*/ 2147483647 w 567"/>
              <a:gd name="T7" fmla="*/ 2147483647 h 637"/>
              <a:gd name="T8" fmla="*/ 2147483647 w 567"/>
              <a:gd name="T9" fmla="*/ 2147483647 h 637"/>
              <a:gd name="T10" fmla="*/ 2147483647 w 567"/>
              <a:gd name="T11" fmla="*/ 2147483647 h 637"/>
              <a:gd name="T12" fmla="*/ 2147483647 w 567"/>
              <a:gd name="T13" fmla="*/ 2147483647 h 637"/>
              <a:gd name="T14" fmla="*/ 2147483647 w 567"/>
              <a:gd name="T15" fmla="*/ 2147483647 h 637"/>
              <a:gd name="T16" fmla="*/ 2147483647 w 567"/>
              <a:gd name="T17" fmla="*/ 2147483647 h 637"/>
              <a:gd name="T18" fmla="*/ 2147483647 w 567"/>
              <a:gd name="T19" fmla="*/ 2147483647 h 637"/>
              <a:gd name="T20" fmla="*/ 2147483647 w 567"/>
              <a:gd name="T21" fmla="*/ 2147483647 h 6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637"/>
              <a:gd name="T35" fmla="*/ 567 w 567"/>
              <a:gd name="T36" fmla="*/ 637 h 6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7" h="637">
                <a:moveTo>
                  <a:pt x="567" y="23"/>
                </a:moveTo>
                <a:lnTo>
                  <a:pt x="59" y="0"/>
                </a:lnTo>
                <a:lnTo>
                  <a:pt x="0" y="631"/>
                </a:lnTo>
                <a:lnTo>
                  <a:pt x="79" y="637"/>
                </a:lnTo>
                <a:lnTo>
                  <a:pt x="90" y="586"/>
                </a:lnTo>
                <a:lnTo>
                  <a:pt x="212" y="600"/>
                </a:lnTo>
                <a:lnTo>
                  <a:pt x="222" y="600"/>
                </a:lnTo>
                <a:lnTo>
                  <a:pt x="230" y="580"/>
                </a:lnTo>
                <a:lnTo>
                  <a:pt x="547" y="598"/>
                </a:lnTo>
                <a:lnTo>
                  <a:pt x="567" y="80"/>
                </a:lnTo>
                <a:lnTo>
                  <a:pt x="567" y="23"/>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5" name="Freeform 12"/>
          <p:cNvSpPr>
            <a:spLocks/>
          </p:cNvSpPr>
          <p:nvPr/>
        </p:nvSpPr>
        <p:spPr bwMode="auto">
          <a:xfrm>
            <a:off x="2132013" y="1847850"/>
            <a:ext cx="781050" cy="1352550"/>
          </a:xfrm>
          <a:custGeom>
            <a:avLst/>
            <a:gdLst>
              <a:gd name="T0" fmla="*/ 2147483647 w 492"/>
              <a:gd name="T1" fmla="*/ 2147483647 h 852"/>
              <a:gd name="T2" fmla="*/ 2147483647 w 492"/>
              <a:gd name="T3" fmla="*/ 2147483647 h 852"/>
              <a:gd name="T4" fmla="*/ 2147483647 w 492"/>
              <a:gd name="T5" fmla="*/ 2147483647 h 852"/>
              <a:gd name="T6" fmla="*/ 2147483647 w 492"/>
              <a:gd name="T7" fmla="*/ 2147483647 h 852"/>
              <a:gd name="T8" fmla="*/ 2147483647 w 492"/>
              <a:gd name="T9" fmla="*/ 2147483647 h 852"/>
              <a:gd name="T10" fmla="*/ 2147483647 w 492"/>
              <a:gd name="T11" fmla="*/ 2147483647 h 852"/>
              <a:gd name="T12" fmla="*/ 2147483647 w 492"/>
              <a:gd name="T13" fmla="*/ 2147483647 h 852"/>
              <a:gd name="T14" fmla="*/ 2147483647 w 492"/>
              <a:gd name="T15" fmla="*/ 2147483647 h 852"/>
              <a:gd name="T16" fmla="*/ 2147483647 w 492"/>
              <a:gd name="T17" fmla="*/ 2147483647 h 852"/>
              <a:gd name="T18" fmla="*/ 2147483647 w 492"/>
              <a:gd name="T19" fmla="*/ 2147483647 h 852"/>
              <a:gd name="T20" fmla="*/ 2147483647 w 492"/>
              <a:gd name="T21" fmla="*/ 2147483647 h 852"/>
              <a:gd name="T22" fmla="*/ 0 w 492"/>
              <a:gd name="T23" fmla="*/ 2147483647 h 852"/>
              <a:gd name="T24" fmla="*/ 2147483647 w 492"/>
              <a:gd name="T25" fmla="*/ 2147483647 h 852"/>
              <a:gd name="T26" fmla="*/ 2147483647 w 492"/>
              <a:gd name="T27" fmla="*/ 2147483647 h 852"/>
              <a:gd name="T28" fmla="*/ 2147483647 w 492"/>
              <a:gd name="T29" fmla="*/ 2147483647 h 852"/>
              <a:gd name="T30" fmla="*/ 2147483647 w 492"/>
              <a:gd name="T31" fmla="*/ 2147483647 h 852"/>
              <a:gd name="T32" fmla="*/ 2147483647 w 492"/>
              <a:gd name="T33" fmla="*/ 2147483647 h 852"/>
              <a:gd name="T34" fmla="*/ 2147483647 w 492"/>
              <a:gd name="T35" fmla="*/ 0 h 852"/>
              <a:gd name="T36" fmla="*/ 2147483647 w 492"/>
              <a:gd name="T37" fmla="*/ 2147483647 h 8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2"/>
              <a:gd name="T58" fmla="*/ 0 h 852"/>
              <a:gd name="T59" fmla="*/ 492 w 492"/>
              <a:gd name="T60" fmla="*/ 852 h 8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2" h="852">
                <a:moveTo>
                  <a:pt x="199" y="12"/>
                </a:moveTo>
                <a:lnTo>
                  <a:pt x="181" y="146"/>
                </a:lnTo>
                <a:lnTo>
                  <a:pt x="254" y="313"/>
                </a:lnTo>
                <a:lnTo>
                  <a:pt x="268" y="313"/>
                </a:lnTo>
                <a:lnTo>
                  <a:pt x="246" y="427"/>
                </a:lnTo>
                <a:lnTo>
                  <a:pt x="273" y="427"/>
                </a:lnTo>
                <a:lnTo>
                  <a:pt x="279" y="427"/>
                </a:lnTo>
                <a:lnTo>
                  <a:pt x="352" y="553"/>
                </a:lnTo>
                <a:lnTo>
                  <a:pt x="492" y="557"/>
                </a:lnTo>
                <a:lnTo>
                  <a:pt x="464" y="852"/>
                </a:lnTo>
                <a:lnTo>
                  <a:pt x="232" y="809"/>
                </a:lnTo>
                <a:lnTo>
                  <a:pt x="0" y="760"/>
                </a:lnTo>
                <a:lnTo>
                  <a:pt x="20" y="604"/>
                </a:lnTo>
                <a:lnTo>
                  <a:pt x="43" y="553"/>
                </a:lnTo>
                <a:lnTo>
                  <a:pt x="26" y="508"/>
                </a:lnTo>
                <a:lnTo>
                  <a:pt x="112" y="382"/>
                </a:lnTo>
                <a:lnTo>
                  <a:pt x="81" y="345"/>
                </a:lnTo>
                <a:lnTo>
                  <a:pt x="132" y="0"/>
                </a:lnTo>
                <a:lnTo>
                  <a:pt x="199" y="1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6" name="Freeform 13"/>
          <p:cNvSpPr>
            <a:spLocks/>
          </p:cNvSpPr>
          <p:nvPr/>
        </p:nvSpPr>
        <p:spPr bwMode="auto">
          <a:xfrm>
            <a:off x="2338388" y="3132137"/>
            <a:ext cx="739775" cy="915988"/>
          </a:xfrm>
          <a:custGeom>
            <a:avLst/>
            <a:gdLst>
              <a:gd name="T0" fmla="*/ 2147483647 w 466"/>
              <a:gd name="T1" fmla="*/ 2147483647 h 577"/>
              <a:gd name="T2" fmla="*/ 2147483647 w 466"/>
              <a:gd name="T3" fmla="*/ 2147483647 h 577"/>
              <a:gd name="T4" fmla="*/ 2147483647 w 466"/>
              <a:gd name="T5" fmla="*/ 2147483647 h 577"/>
              <a:gd name="T6" fmla="*/ 2147483647 w 466"/>
              <a:gd name="T7" fmla="*/ 2147483647 h 577"/>
              <a:gd name="T8" fmla="*/ 2147483647 w 466"/>
              <a:gd name="T9" fmla="*/ 2147483647 h 577"/>
              <a:gd name="T10" fmla="*/ 0 w 466"/>
              <a:gd name="T11" fmla="*/ 2147483647 h 577"/>
              <a:gd name="T12" fmla="*/ 2147483647 w 466"/>
              <a:gd name="T13" fmla="*/ 0 h 577"/>
              <a:gd name="T14" fmla="*/ 2147483647 w 466"/>
              <a:gd name="T15" fmla="*/ 2147483647 h 577"/>
              <a:gd name="T16" fmla="*/ 0 60000 65536"/>
              <a:gd name="T17" fmla="*/ 0 60000 65536"/>
              <a:gd name="T18" fmla="*/ 0 60000 65536"/>
              <a:gd name="T19" fmla="*/ 0 60000 65536"/>
              <a:gd name="T20" fmla="*/ 0 60000 65536"/>
              <a:gd name="T21" fmla="*/ 0 60000 65536"/>
              <a:gd name="T22" fmla="*/ 0 60000 65536"/>
              <a:gd name="T23" fmla="*/ 0 60000 65536"/>
              <a:gd name="T24" fmla="*/ 0 w 466"/>
              <a:gd name="T25" fmla="*/ 0 h 577"/>
              <a:gd name="T26" fmla="*/ 466 w 466"/>
              <a:gd name="T27" fmla="*/ 577 h 5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6" h="577">
                <a:moveTo>
                  <a:pt x="328" y="37"/>
                </a:moveTo>
                <a:lnTo>
                  <a:pt x="321" y="150"/>
                </a:lnTo>
                <a:lnTo>
                  <a:pt x="466" y="163"/>
                </a:lnTo>
                <a:lnTo>
                  <a:pt x="454" y="333"/>
                </a:lnTo>
                <a:lnTo>
                  <a:pt x="423" y="577"/>
                </a:lnTo>
                <a:lnTo>
                  <a:pt x="0" y="557"/>
                </a:lnTo>
                <a:lnTo>
                  <a:pt x="102" y="0"/>
                </a:lnTo>
                <a:lnTo>
                  <a:pt x="328" y="37"/>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7" name="Freeform 14"/>
          <p:cNvSpPr>
            <a:spLocks/>
          </p:cNvSpPr>
          <p:nvPr/>
        </p:nvSpPr>
        <p:spPr bwMode="auto">
          <a:xfrm>
            <a:off x="2151063" y="4016375"/>
            <a:ext cx="858837" cy="1036637"/>
          </a:xfrm>
          <a:custGeom>
            <a:avLst/>
            <a:gdLst>
              <a:gd name="T0" fmla="*/ 2147483647 w 541"/>
              <a:gd name="T1" fmla="*/ 2147483647 h 653"/>
              <a:gd name="T2" fmla="*/ 0 w 541"/>
              <a:gd name="T3" fmla="*/ 2147483647 h 653"/>
              <a:gd name="T4" fmla="*/ 2147483647 w 541"/>
              <a:gd name="T5" fmla="*/ 2147483647 h 653"/>
              <a:gd name="T6" fmla="*/ 2147483647 w 541"/>
              <a:gd name="T7" fmla="*/ 2147483647 h 653"/>
              <a:gd name="T8" fmla="*/ 2147483647 w 541"/>
              <a:gd name="T9" fmla="*/ 2147483647 h 653"/>
              <a:gd name="T10" fmla="*/ 2147483647 w 541"/>
              <a:gd name="T11" fmla="*/ 0 h 653"/>
              <a:gd name="T12" fmla="*/ 2147483647 w 541"/>
              <a:gd name="T13" fmla="*/ 2147483647 h 653"/>
              <a:gd name="T14" fmla="*/ 2147483647 w 541"/>
              <a:gd name="T15" fmla="*/ 2147483647 h 653"/>
              <a:gd name="T16" fmla="*/ 2147483647 w 541"/>
              <a:gd name="T17" fmla="*/ 2147483647 h 653"/>
              <a:gd name="T18" fmla="*/ 2147483647 w 541"/>
              <a:gd name="T19" fmla="*/ 2147483647 h 653"/>
              <a:gd name="T20" fmla="*/ 2147483647 w 541"/>
              <a:gd name="T21" fmla="*/ 2147483647 h 653"/>
              <a:gd name="T22" fmla="*/ 2147483647 w 541"/>
              <a:gd name="T23" fmla="*/ 2147483647 h 653"/>
              <a:gd name="T24" fmla="*/ 2147483647 w 541"/>
              <a:gd name="T25" fmla="*/ 2147483647 h 653"/>
              <a:gd name="T26" fmla="*/ 2147483647 w 541"/>
              <a:gd name="T27" fmla="*/ 2147483647 h 653"/>
              <a:gd name="T28" fmla="*/ 2147483647 w 541"/>
              <a:gd name="T29" fmla="*/ 2147483647 h 653"/>
              <a:gd name="T30" fmla="*/ 2147483647 w 541"/>
              <a:gd name="T31" fmla="*/ 2147483647 h 6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1"/>
              <a:gd name="T49" fmla="*/ 0 h 653"/>
              <a:gd name="T50" fmla="*/ 541 w 541"/>
              <a:gd name="T51" fmla="*/ 653 h 6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1" h="653">
                <a:moveTo>
                  <a:pt x="25" y="407"/>
                </a:moveTo>
                <a:lnTo>
                  <a:pt x="0" y="464"/>
                </a:lnTo>
                <a:lnTo>
                  <a:pt x="299" y="634"/>
                </a:lnTo>
                <a:lnTo>
                  <a:pt x="480" y="653"/>
                </a:lnTo>
                <a:lnTo>
                  <a:pt x="541" y="20"/>
                </a:lnTo>
                <a:lnTo>
                  <a:pt x="116" y="0"/>
                </a:lnTo>
                <a:lnTo>
                  <a:pt x="104" y="75"/>
                </a:lnTo>
                <a:lnTo>
                  <a:pt x="84" y="88"/>
                </a:lnTo>
                <a:lnTo>
                  <a:pt x="73" y="67"/>
                </a:lnTo>
                <a:lnTo>
                  <a:pt x="61" y="63"/>
                </a:lnTo>
                <a:lnTo>
                  <a:pt x="43" y="169"/>
                </a:lnTo>
                <a:lnTo>
                  <a:pt x="37" y="181"/>
                </a:lnTo>
                <a:lnTo>
                  <a:pt x="69" y="293"/>
                </a:lnTo>
                <a:lnTo>
                  <a:pt x="29" y="319"/>
                </a:lnTo>
                <a:lnTo>
                  <a:pt x="14" y="382"/>
                </a:lnTo>
                <a:lnTo>
                  <a:pt x="25" y="407"/>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8" name="Freeform 15"/>
          <p:cNvSpPr>
            <a:spLocks/>
          </p:cNvSpPr>
          <p:nvPr/>
        </p:nvSpPr>
        <p:spPr bwMode="auto">
          <a:xfrm>
            <a:off x="1438275" y="1698625"/>
            <a:ext cx="903288" cy="696912"/>
          </a:xfrm>
          <a:custGeom>
            <a:avLst/>
            <a:gdLst>
              <a:gd name="T0" fmla="*/ 2147483647 w 569"/>
              <a:gd name="T1" fmla="*/ 2147483647 h 439"/>
              <a:gd name="T2" fmla="*/ 2147483647 w 569"/>
              <a:gd name="T3" fmla="*/ 2147483647 h 439"/>
              <a:gd name="T4" fmla="*/ 2147483647 w 569"/>
              <a:gd name="T5" fmla="*/ 2147483647 h 439"/>
              <a:gd name="T6" fmla="*/ 2147483647 w 569"/>
              <a:gd name="T7" fmla="*/ 2147483647 h 439"/>
              <a:gd name="T8" fmla="*/ 2147483647 w 569"/>
              <a:gd name="T9" fmla="*/ 2147483647 h 439"/>
              <a:gd name="T10" fmla="*/ 2147483647 w 569"/>
              <a:gd name="T11" fmla="*/ 2147483647 h 439"/>
              <a:gd name="T12" fmla="*/ 2147483647 w 569"/>
              <a:gd name="T13" fmla="*/ 2147483647 h 439"/>
              <a:gd name="T14" fmla="*/ 2147483647 w 569"/>
              <a:gd name="T15" fmla="*/ 2147483647 h 439"/>
              <a:gd name="T16" fmla="*/ 2147483647 w 569"/>
              <a:gd name="T17" fmla="*/ 2147483647 h 439"/>
              <a:gd name="T18" fmla="*/ 2147483647 w 569"/>
              <a:gd name="T19" fmla="*/ 2147483647 h 439"/>
              <a:gd name="T20" fmla="*/ 0 w 569"/>
              <a:gd name="T21" fmla="*/ 2147483647 h 439"/>
              <a:gd name="T22" fmla="*/ 2147483647 w 569"/>
              <a:gd name="T23" fmla="*/ 2147483647 h 439"/>
              <a:gd name="T24" fmla="*/ 2147483647 w 569"/>
              <a:gd name="T25" fmla="*/ 2147483647 h 439"/>
              <a:gd name="T26" fmla="*/ 2147483647 w 569"/>
              <a:gd name="T27" fmla="*/ 2147483647 h 439"/>
              <a:gd name="T28" fmla="*/ 2147483647 w 569"/>
              <a:gd name="T29" fmla="*/ 2147483647 h 439"/>
              <a:gd name="T30" fmla="*/ 2147483647 w 569"/>
              <a:gd name="T31" fmla="*/ 2147483647 h 439"/>
              <a:gd name="T32" fmla="*/ 2147483647 w 569"/>
              <a:gd name="T33" fmla="*/ 0 h 439"/>
              <a:gd name="T34" fmla="*/ 2147483647 w 569"/>
              <a:gd name="T35" fmla="*/ 2147483647 h 439"/>
              <a:gd name="T36" fmla="*/ 2147483647 w 569"/>
              <a:gd name="T37" fmla="*/ 2147483647 h 439"/>
              <a:gd name="T38" fmla="*/ 2147483647 w 569"/>
              <a:gd name="T39" fmla="*/ 2147483647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9"/>
              <a:gd name="T61" fmla="*/ 0 h 439"/>
              <a:gd name="T62" fmla="*/ 569 w 569"/>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9" h="439">
                <a:moveTo>
                  <a:pt x="325" y="395"/>
                </a:moveTo>
                <a:lnTo>
                  <a:pt x="134" y="401"/>
                </a:lnTo>
                <a:lnTo>
                  <a:pt x="89" y="378"/>
                </a:lnTo>
                <a:lnTo>
                  <a:pt x="93" y="334"/>
                </a:lnTo>
                <a:lnTo>
                  <a:pt x="14" y="301"/>
                </a:lnTo>
                <a:lnTo>
                  <a:pt x="8" y="285"/>
                </a:lnTo>
                <a:lnTo>
                  <a:pt x="14" y="183"/>
                </a:lnTo>
                <a:lnTo>
                  <a:pt x="14" y="171"/>
                </a:lnTo>
                <a:lnTo>
                  <a:pt x="8" y="140"/>
                </a:lnTo>
                <a:lnTo>
                  <a:pt x="6" y="114"/>
                </a:lnTo>
                <a:lnTo>
                  <a:pt x="0" y="81"/>
                </a:lnTo>
                <a:lnTo>
                  <a:pt x="28" y="35"/>
                </a:lnTo>
                <a:lnTo>
                  <a:pt x="102" y="96"/>
                </a:lnTo>
                <a:lnTo>
                  <a:pt x="138" y="51"/>
                </a:lnTo>
                <a:lnTo>
                  <a:pt x="134" y="35"/>
                </a:lnTo>
                <a:lnTo>
                  <a:pt x="134" y="8"/>
                </a:lnTo>
                <a:lnTo>
                  <a:pt x="138" y="0"/>
                </a:lnTo>
                <a:lnTo>
                  <a:pt x="569" y="94"/>
                </a:lnTo>
                <a:lnTo>
                  <a:pt x="518" y="439"/>
                </a:lnTo>
                <a:lnTo>
                  <a:pt x="325" y="395"/>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9" name="Freeform 16"/>
          <p:cNvSpPr>
            <a:spLocks/>
          </p:cNvSpPr>
          <p:nvPr/>
        </p:nvSpPr>
        <p:spPr bwMode="auto">
          <a:xfrm>
            <a:off x="1228725" y="2176462"/>
            <a:ext cx="1081088" cy="877888"/>
          </a:xfrm>
          <a:custGeom>
            <a:avLst/>
            <a:gdLst>
              <a:gd name="T0" fmla="*/ 0 w 681"/>
              <a:gd name="T1" fmla="*/ 2147483647 h 553"/>
              <a:gd name="T2" fmla="*/ 2147483647 w 681"/>
              <a:gd name="T3" fmla="*/ 2147483647 h 553"/>
              <a:gd name="T4" fmla="*/ 2147483647 w 681"/>
              <a:gd name="T5" fmla="*/ 2147483647 h 553"/>
              <a:gd name="T6" fmla="*/ 2147483647 w 681"/>
              <a:gd name="T7" fmla="*/ 2147483647 h 553"/>
              <a:gd name="T8" fmla="*/ 2147483647 w 681"/>
              <a:gd name="T9" fmla="*/ 0 h 553"/>
              <a:gd name="T10" fmla="*/ 2147483647 w 681"/>
              <a:gd name="T11" fmla="*/ 2147483647 h 553"/>
              <a:gd name="T12" fmla="*/ 2147483647 w 681"/>
              <a:gd name="T13" fmla="*/ 2147483647 h 553"/>
              <a:gd name="T14" fmla="*/ 2147483647 w 681"/>
              <a:gd name="T15" fmla="*/ 2147483647 h 553"/>
              <a:gd name="T16" fmla="*/ 2147483647 w 681"/>
              <a:gd name="T17" fmla="*/ 2147483647 h 553"/>
              <a:gd name="T18" fmla="*/ 2147483647 w 681"/>
              <a:gd name="T19" fmla="*/ 2147483647 h 553"/>
              <a:gd name="T20" fmla="*/ 2147483647 w 681"/>
              <a:gd name="T21" fmla="*/ 2147483647 h 553"/>
              <a:gd name="T22" fmla="*/ 2147483647 w 681"/>
              <a:gd name="T23" fmla="*/ 2147483647 h 553"/>
              <a:gd name="T24" fmla="*/ 2147483647 w 681"/>
              <a:gd name="T25" fmla="*/ 2147483647 h 553"/>
              <a:gd name="T26" fmla="*/ 2147483647 w 681"/>
              <a:gd name="T27" fmla="*/ 2147483647 h 553"/>
              <a:gd name="T28" fmla="*/ 2147483647 w 681"/>
              <a:gd name="T29" fmla="*/ 2147483647 h 553"/>
              <a:gd name="T30" fmla="*/ 2147483647 w 681"/>
              <a:gd name="T31" fmla="*/ 2147483647 h 553"/>
              <a:gd name="T32" fmla="*/ 2147483647 w 681"/>
              <a:gd name="T33" fmla="*/ 2147483647 h 553"/>
              <a:gd name="T34" fmla="*/ 0 w 681"/>
              <a:gd name="T35" fmla="*/ 2147483647 h 5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1"/>
              <a:gd name="T55" fmla="*/ 0 h 553"/>
              <a:gd name="T56" fmla="*/ 681 w 681"/>
              <a:gd name="T57" fmla="*/ 553 h 5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1" h="553">
                <a:moveTo>
                  <a:pt x="0" y="376"/>
                </a:moveTo>
                <a:lnTo>
                  <a:pt x="16" y="346"/>
                </a:lnTo>
                <a:lnTo>
                  <a:pt x="138" y="37"/>
                </a:lnTo>
                <a:lnTo>
                  <a:pt x="146" y="37"/>
                </a:lnTo>
                <a:lnTo>
                  <a:pt x="146" y="0"/>
                </a:lnTo>
                <a:lnTo>
                  <a:pt x="225" y="33"/>
                </a:lnTo>
                <a:lnTo>
                  <a:pt x="221" y="77"/>
                </a:lnTo>
                <a:lnTo>
                  <a:pt x="266" y="100"/>
                </a:lnTo>
                <a:lnTo>
                  <a:pt x="457" y="94"/>
                </a:lnTo>
                <a:lnTo>
                  <a:pt x="650" y="138"/>
                </a:lnTo>
                <a:lnTo>
                  <a:pt x="681" y="175"/>
                </a:lnTo>
                <a:lnTo>
                  <a:pt x="595" y="301"/>
                </a:lnTo>
                <a:lnTo>
                  <a:pt x="612" y="346"/>
                </a:lnTo>
                <a:lnTo>
                  <a:pt x="589" y="397"/>
                </a:lnTo>
                <a:lnTo>
                  <a:pt x="569" y="553"/>
                </a:lnTo>
                <a:lnTo>
                  <a:pt x="343" y="515"/>
                </a:lnTo>
                <a:lnTo>
                  <a:pt x="12" y="447"/>
                </a:lnTo>
                <a:lnTo>
                  <a:pt x="0" y="376"/>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60" name="Freeform 17"/>
          <p:cNvSpPr>
            <a:spLocks/>
          </p:cNvSpPr>
          <p:nvPr/>
        </p:nvSpPr>
        <p:spPr bwMode="auto">
          <a:xfrm>
            <a:off x="1647825" y="2997200"/>
            <a:ext cx="852488" cy="1290637"/>
          </a:xfrm>
          <a:custGeom>
            <a:avLst/>
            <a:gdLst>
              <a:gd name="T0" fmla="*/ 2147483647 w 537"/>
              <a:gd name="T1" fmla="*/ 2147483647 h 813"/>
              <a:gd name="T2" fmla="*/ 2147483647 w 537"/>
              <a:gd name="T3" fmla="*/ 2147483647 h 813"/>
              <a:gd name="T4" fmla="*/ 2147483647 w 537"/>
              <a:gd name="T5" fmla="*/ 2147483647 h 813"/>
              <a:gd name="T6" fmla="*/ 2147483647 w 537"/>
              <a:gd name="T7" fmla="*/ 2147483647 h 813"/>
              <a:gd name="T8" fmla="*/ 2147483647 w 537"/>
              <a:gd name="T9" fmla="*/ 2147483647 h 813"/>
              <a:gd name="T10" fmla="*/ 2147483647 w 537"/>
              <a:gd name="T11" fmla="*/ 2147483647 h 813"/>
              <a:gd name="T12" fmla="*/ 2147483647 w 537"/>
              <a:gd name="T13" fmla="*/ 2147483647 h 813"/>
              <a:gd name="T14" fmla="*/ 2147483647 w 537"/>
              <a:gd name="T15" fmla="*/ 2147483647 h 813"/>
              <a:gd name="T16" fmla="*/ 0 w 537"/>
              <a:gd name="T17" fmla="*/ 2147483647 h 813"/>
              <a:gd name="T18" fmla="*/ 2147483647 w 537"/>
              <a:gd name="T19" fmla="*/ 0 h 813"/>
              <a:gd name="T20" fmla="*/ 2147483647 w 537"/>
              <a:gd name="T21" fmla="*/ 2147483647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813"/>
              <a:gd name="T35" fmla="*/ 537 w 537"/>
              <a:gd name="T36" fmla="*/ 813 h 8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813">
                <a:moveTo>
                  <a:pt x="305" y="36"/>
                </a:moveTo>
                <a:lnTo>
                  <a:pt x="537" y="85"/>
                </a:lnTo>
                <a:lnTo>
                  <a:pt x="433" y="642"/>
                </a:lnTo>
                <a:lnTo>
                  <a:pt x="421" y="717"/>
                </a:lnTo>
                <a:lnTo>
                  <a:pt x="401" y="730"/>
                </a:lnTo>
                <a:lnTo>
                  <a:pt x="390" y="709"/>
                </a:lnTo>
                <a:lnTo>
                  <a:pt x="378" y="705"/>
                </a:lnTo>
                <a:lnTo>
                  <a:pt x="360" y="813"/>
                </a:lnTo>
                <a:lnTo>
                  <a:pt x="0" y="325"/>
                </a:lnTo>
                <a:lnTo>
                  <a:pt x="79" y="0"/>
                </a:lnTo>
                <a:lnTo>
                  <a:pt x="305" y="36"/>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61" name="Freeform 18"/>
          <p:cNvSpPr>
            <a:spLocks/>
          </p:cNvSpPr>
          <p:nvPr/>
        </p:nvSpPr>
        <p:spPr bwMode="auto">
          <a:xfrm>
            <a:off x="1154113" y="2889250"/>
            <a:ext cx="1106487" cy="1863725"/>
          </a:xfrm>
          <a:custGeom>
            <a:avLst/>
            <a:gdLst>
              <a:gd name="T0" fmla="*/ 2147483647 w 697"/>
              <a:gd name="T1" fmla="*/ 0 h 1174"/>
              <a:gd name="T2" fmla="*/ 2147483647 w 697"/>
              <a:gd name="T3" fmla="*/ 2147483647 h 1174"/>
              <a:gd name="T4" fmla="*/ 2147483647 w 697"/>
              <a:gd name="T5" fmla="*/ 2147483647 h 1174"/>
              <a:gd name="T6" fmla="*/ 2147483647 w 697"/>
              <a:gd name="T7" fmla="*/ 2147483647 h 1174"/>
              <a:gd name="T8" fmla="*/ 2147483647 w 697"/>
              <a:gd name="T9" fmla="*/ 2147483647 h 1174"/>
              <a:gd name="T10" fmla="*/ 2147483647 w 697"/>
              <a:gd name="T11" fmla="*/ 2147483647 h 1174"/>
              <a:gd name="T12" fmla="*/ 2147483647 w 697"/>
              <a:gd name="T13" fmla="*/ 2147483647 h 1174"/>
              <a:gd name="T14" fmla="*/ 2147483647 w 697"/>
              <a:gd name="T15" fmla="*/ 2147483647 h 1174"/>
              <a:gd name="T16" fmla="*/ 2147483647 w 697"/>
              <a:gd name="T17" fmla="*/ 2147483647 h 1174"/>
              <a:gd name="T18" fmla="*/ 2147483647 w 697"/>
              <a:gd name="T19" fmla="*/ 2147483647 h 1174"/>
              <a:gd name="T20" fmla="*/ 2147483647 w 697"/>
              <a:gd name="T21" fmla="*/ 2147483647 h 1174"/>
              <a:gd name="T22" fmla="*/ 2147483647 w 697"/>
              <a:gd name="T23" fmla="*/ 2147483647 h 1174"/>
              <a:gd name="T24" fmla="*/ 2147483647 w 697"/>
              <a:gd name="T25" fmla="*/ 2147483647 h 1174"/>
              <a:gd name="T26" fmla="*/ 2147483647 w 697"/>
              <a:gd name="T27" fmla="*/ 2147483647 h 1174"/>
              <a:gd name="T28" fmla="*/ 2147483647 w 697"/>
              <a:gd name="T29" fmla="*/ 2147483647 h 1174"/>
              <a:gd name="T30" fmla="*/ 2147483647 w 697"/>
              <a:gd name="T31" fmla="*/ 2147483647 h 1174"/>
              <a:gd name="T32" fmla="*/ 2147483647 w 697"/>
              <a:gd name="T33" fmla="*/ 2147483647 h 1174"/>
              <a:gd name="T34" fmla="*/ 2147483647 w 697"/>
              <a:gd name="T35" fmla="*/ 2147483647 h 1174"/>
              <a:gd name="T36" fmla="*/ 2147483647 w 697"/>
              <a:gd name="T37" fmla="*/ 2147483647 h 1174"/>
              <a:gd name="T38" fmla="*/ 2147483647 w 697"/>
              <a:gd name="T39" fmla="*/ 2147483647 h 1174"/>
              <a:gd name="T40" fmla="*/ 2147483647 w 697"/>
              <a:gd name="T41" fmla="*/ 2147483647 h 1174"/>
              <a:gd name="T42" fmla="*/ 2147483647 w 697"/>
              <a:gd name="T43" fmla="*/ 2147483647 h 1174"/>
              <a:gd name="T44" fmla="*/ 2147483647 w 697"/>
              <a:gd name="T45" fmla="*/ 2147483647 h 1174"/>
              <a:gd name="T46" fmla="*/ 2147483647 w 697"/>
              <a:gd name="T47" fmla="*/ 2147483647 h 1174"/>
              <a:gd name="T48" fmla="*/ 2147483647 w 697"/>
              <a:gd name="T49" fmla="*/ 2147483647 h 1174"/>
              <a:gd name="T50" fmla="*/ 2147483647 w 697"/>
              <a:gd name="T51" fmla="*/ 2147483647 h 1174"/>
              <a:gd name="T52" fmla="*/ 2147483647 w 697"/>
              <a:gd name="T53" fmla="*/ 2147483647 h 1174"/>
              <a:gd name="T54" fmla="*/ 2147483647 w 697"/>
              <a:gd name="T55" fmla="*/ 2147483647 h 1174"/>
              <a:gd name="T56" fmla="*/ 2147483647 w 697"/>
              <a:gd name="T57" fmla="*/ 2147483647 h 1174"/>
              <a:gd name="T58" fmla="*/ 2147483647 w 697"/>
              <a:gd name="T59" fmla="*/ 2147483647 h 1174"/>
              <a:gd name="T60" fmla="*/ 2147483647 w 697"/>
              <a:gd name="T61" fmla="*/ 2147483647 h 1174"/>
              <a:gd name="T62" fmla="*/ 2147483647 w 697"/>
              <a:gd name="T63" fmla="*/ 2147483647 h 1174"/>
              <a:gd name="T64" fmla="*/ 0 w 697"/>
              <a:gd name="T65" fmla="*/ 2147483647 h 1174"/>
              <a:gd name="T66" fmla="*/ 2147483647 w 697"/>
              <a:gd name="T67" fmla="*/ 0 h 1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7"/>
              <a:gd name="T103" fmla="*/ 0 h 1174"/>
              <a:gd name="T104" fmla="*/ 697 w 697"/>
              <a:gd name="T105" fmla="*/ 1174 h 1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7" h="1174">
                <a:moveTo>
                  <a:pt x="59" y="0"/>
                </a:moveTo>
                <a:lnTo>
                  <a:pt x="390" y="66"/>
                </a:lnTo>
                <a:lnTo>
                  <a:pt x="311" y="391"/>
                </a:lnTo>
                <a:lnTo>
                  <a:pt x="671" y="881"/>
                </a:lnTo>
                <a:lnTo>
                  <a:pt x="665" y="891"/>
                </a:lnTo>
                <a:lnTo>
                  <a:pt x="697" y="1003"/>
                </a:lnTo>
                <a:lnTo>
                  <a:pt x="657" y="1029"/>
                </a:lnTo>
                <a:lnTo>
                  <a:pt x="642" y="1092"/>
                </a:lnTo>
                <a:lnTo>
                  <a:pt x="653" y="1117"/>
                </a:lnTo>
                <a:lnTo>
                  <a:pt x="626" y="1174"/>
                </a:lnTo>
                <a:lnTo>
                  <a:pt x="610" y="1159"/>
                </a:lnTo>
                <a:lnTo>
                  <a:pt x="616" y="1143"/>
                </a:lnTo>
                <a:lnTo>
                  <a:pt x="405" y="1117"/>
                </a:lnTo>
                <a:lnTo>
                  <a:pt x="405" y="1105"/>
                </a:lnTo>
                <a:lnTo>
                  <a:pt x="392" y="1056"/>
                </a:lnTo>
                <a:lnTo>
                  <a:pt x="392" y="1037"/>
                </a:lnTo>
                <a:lnTo>
                  <a:pt x="301" y="928"/>
                </a:lnTo>
                <a:lnTo>
                  <a:pt x="152" y="834"/>
                </a:lnTo>
                <a:lnTo>
                  <a:pt x="161" y="785"/>
                </a:lnTo>
                <a:lnTo>
                  <a:pt x="73" y="610"/>
                </a:lnTo>
                <a:lnTo>
                  <a:pt x="106" y="590"/>
                </a:lnTo>
                <a:lnTo>
                  <a:pt x="102" y="566"/>
                </a:lnTo>
                <a:lnTo>
                  <a:pt x="59" y="549"/>
                </a:lnTo>
                <a:lnTo>
                  <a:pt x="67" y="474"/>
                </a:lnTo>
                <a:lnTo>
                  <a:pt x="106" y="499"/>
                </a:lnTo>
                <a:lnTo>
                  <a:pt x="87" y="429"/>
                </a:lnTo>
                <a:lnTo>
                  <a:pt x="67" y="454"/>
                </a:lnTo>
                <a:lnTo>
                  <a:pt x="35" y="423"/>
                </a:lnTo>
                <a:lnTo>
                  <a:pt x="16" y="348"/>
                </a:lnTo>
                <a:lnTo>
                  <a:pt x="14" y="277"/>
                </a:lnTo>
                <a:lnTo>
                  <a:pt x="28" y="220"/>
                </a:lnTo>
                <a:lnTo>
                  <a:pt x="2" y="159"/>
                </a:lnTo>
                <a:lnTo>
                  <a:pt x="0" y="149"/>
                </a:lnTo>
                <a:lnTo>
                  <a:pt x="59" y="0"/>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62" name="Freeform 19"/>
          <p:cNvSpPr>
            <a:spLocks/>
          </p:cNvSpPr>
          <p:nvPr/>
        </p:nvSpPr>
        <p:spPr bwMode="auto">
          <a:xfrm>
            <a:off x="6980238" y="3257550"/>
            <a:ext cx="623887" cy="330200"/>
          </a:xfrm>
          <a:custGeom>
            <a:avLst/>
            <a:gdLst>
              <a:gd name="T0" fmla="*/ 2147483647 w 393"/>
              <a:gd name="T1" fmla="*/ 2147483647 h 208"/>
              <a:gd name="T2" fmla="*/ 2147483647 w 393"/>
              <a:gd name="T3" fmla="*/ 2147483647 h 208"/>
              <a:gd name="T4" fmla="*/ 2147483647 w 393"/>
              <a:gd name="T5" fmla="*/ 2147483647 h 208"/>
              <a:gd name="T6" fmla="*/ 2147483647 w 393"/>
              <a:gd name="T7" fmla="*/ 2147483647 h 208"/>
              <a:gd name="T8" fmla="*/ 2147483647 w 393"/>
              <a:gd name="T9" fmla="*/ 2147483647 h 208"/>
              <a:gd name="T10" fmla="*/ 2147483647 w 393"/>
              <a:gd name="T11" fmla="*/ 2147483647 h 208"/>
              <a:gd name="T12" fmla="*/ 2147483647 w 393"/>
              <a:gd name="T13" fmla="*/ 2147483647 h 208"/>
              <a:gd name="T14" fmla="*/ 2147483647 w 393"/>
              <a:gd name="T15" fmla="*/ 2147483647 h 208"/>
              <a:gd name="T16" fmla="*/ 2147483647 w 393"/>
              <a:gd name="T17" fmla="*/ 2147483647 h 208"/>
              <a:gd name="T18" fmla="*/ 2147483647 w 393"/>
              <a:gd name="T19" fmla="*/ 2147483647 h 208"/>
              <a:gd name="T20" fmla="*/ 2147483647 w 393"/>
              <a:gd name="T21" fmla="*/ 2147483647 h 208"/>
              <a:gd name="T22" fmla="*/ 2147483647 w 393"/>
              <a:gd name="T23" fmla="*/ 2147483647 h 208"/>
              <a:gd name="T24" fmla="*/ 2147483647 w 393"/>
              <a:gd name="T25" fmla="*/ 2147483647 h 208"/>
              <a:gd name="T26" fmla="*/ 2147483647 w 393"/>
              <a:gd name="T27" fmla="*/ 2147483647 h 208"/>
              <a:gd name="T28" fmla="*/ 2147483647 w 393"/>
              <a:gd name="T29" fmla="*/ 2147483647 h 208"/>
              <a:gd name="T30" fmla="*/ 2147483647 w 393"/>
              <a:gd name="T31" fmla="*/ 2147483647 h 208"/>
              <a:gd name="T32" fmla="*/ 2147483647 w 393"/>
              <a:gd name="T33" fmla="*/ 2147483647 h 208"/>
              <a:gd name="T34" fmla="*/ 2147483647 w 393"/>
              <a:gd name="T35" fmla="*/ 2147483647 h 208"/>
              <a:gd name="T36" fmla="*/ 2147483647 w 393"/>
              <a:gd name="T37" fmla="*/ 2147483647 h 208"/>
              <a:gd name="T38" fmla="*/ 2147483647 w 393"/>
              <a:gd name="T39" fmla="*/ 2147483647 h 208"/>
              <a:gd name="T40" fmla="*/ 2147483647 w 393"/>
              <a:gd name="T41" fmla="*/ 2147483647 h 208"/>
              <a:gd name="T42" fmla="*/ 2147483647 w 393"/>
              <a:gd name="T43" fmla="*/ 2147483647 h 208"/>
              <a:gd name="T44" fmla="*/ 2147483647 w 393"/>
              <a:gd name="T45" fmla="*/ 2147483647 h 208"/>
              <a:gd name="T46" fmla="*/ 2147483647 w 393"/>
              <a:gd name="T47" fmla="*/ 2147483647 h 208"/>
              <a:gd name="T48" fmla="*/ 2147483647 w 393"/>
              <a:gd name="T49" fmla="*/ 2147483647 h 208"/>
              <a:gd name="T50" fmla="*/ 0 w 393"/>
              <a:gd name="T51" fmla="*/ 2147483647 h 208"/>
              <a:gd name="T52" fmla="*/ 2147483647 w 393"/>
              <a:gd name="T53" fmla="*/ 0 h 208"/>
              <a:gd name="T54" fmla="*/ 2147483647 w 393"/>
              <a:gd name="T55" fmla="*/ 2147483647 h 208"/>
              <a:gd name="T56" fmla="*/ 2147483647 w 393"/>
              <a:gd name="T57" fmla="*/ 2147483647 h 208"/>
              <a:gd name="T58" fmla="*/ 2147483647 w 393"/>
              <a:gd name="T59" fmla="*/ 2147483647 h 2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3"/>
              <a:gd name="T91" fmla="*/ 0 h 208"/>
              <a:gd name="T92" fmla="*/ 393 w 393"/>
              <a:gd name="T93" fmla="*/ 208 h 2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3" h="208">
                <a:moveTo>
                  <a:pt x="378" y="122"/>
                </a:moveTo>
                <a:lnTo>
                  <a:pt x="380" y="132"/>
                </a:lnTo>
                <a:lnTo>
                  <a:pt x="393" y="153"/>
                </a:lnTo>
                <a:lnTo>
                  <a:pt x="366" y="189"/>
                </a:lnTo>
                <a:lnTo>
                  <a:pt x="325" y="208"/>
                </a:lnTo>
                <a:lnTo>
                  <a:pt x="309" y="183"/>
                </a:lnTo>
                <a:lnTo>
                  <a:pt x="295" y="179"/>
                </a:lnTo>
                <a:lnTo>
                  <a:pt x="281" y="161"/>
                </a:lnTo>
                <a:lnTo>
                  <a:pt x="277" y="151"/>
                </a:lnTo>
                <a:lnTo>
                  <a:pt x="256" y="57"/>
                </a:lnTo>
                <a:lnTo>
                  <a:pt x="262" y="39"/>
                </a:lnTo>
                <a:lnTo>
                  <a:pt x="250" y="47"/>
                </a:lnTo>
                <a:lnTo>
                  <a:pt x="260" y="71"/>
                </a:lnTo>
                <a:lnTo>
                  <a:pt x="260" y="84"/>
                </a:lnTo>
                <a:lnTo>
                  <a:pt x="248" y="114"/>
                </a:lnTo>
                <a:lnTo>
                  <a:pt x="273" y="151"/>
                </a:lnTo>
                <a:lnTo>
                  <a:pt x="273" y="165"/>
                </a:lnTo>
                <a:lnTo>
                  <a:pt x="277" y="177"/>
                </a:lnTo>
                <a:lnTo>
                  <a:pt x="289" y="195"/>
                </a:lnTo>
                <a:lnTo>
                  <a:pt x="203" y="177"/>
                </a:lnTo>
                <a:lnTo>
                  <a:pt x="214" y="114"/>
                </a:lnTo>
                <a:lnTo>
                  <a:pt x="142" y="92"/>
                </a:lnTo>
                <a:lnTo>
                  <a:pt x="142" y="71"/>
                </a:lnTo>
                <a:lnTo>
                  <a:pt x="116" y="63"/>
                </a:lnTo>
                <a:lnTo>
                  <a:pt x="8" y="132"/>
                </a:lnTo>
                <a:lnTo>
                  <a:pt x="0" y="73"/>
                </a:lnTo>
                <a:lnTo>
                  <a:pt x="289" y="0"/>
                </a:lnTo>
                <a:lnTo>
                  <a:pt x="293" y="10"/>
                </a:lnTo>
                <a:lnTo>
                  <a:pt x="336" y="145"/>
                </a:lnTo>
                <a:lnTo>
                  <a:pt x="378" y="122"/>
                </a:lnTo>
              </a:path>
            </a:pathLst>
          </a:custGeom>
          <a:solidFill>
            <a:srgbClr val="FF9900"/>
          </a:solid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63" name="Freeform 20"/>
          <p:cNvSpPr>
            <a:spLocks/>
          </p:cNvSpPr>
          <p:nvPr/>
        </p:nvSpPr>
        <p:spPr bwMode="auto">
          <a:xfrm>
            <a:off x="7435850" y="3235325"/>
            <a:ext cx="144463" cy="252412"/>
          </a:xfrm>
          <a:custGeom>
            <a:avLst/>
            <a:gdLst>
              <a:gd name="T0" fmla="*/ 2147483647 w 91"/>
              <a:gd name="T1" fmla="*/ 0 h 159"/>
              <a:gd name="T2" fmla="*/ 0 w 91"/>
              <a:gd name="T3" fmla="*/ 0 h 159"/>
              <a:gd name="T4" fmla="*/ 0 w 91"/>
              <a:gd name="T5" fmla="*/ 2147483647 h 159"/>
              <a:gd name="T6" fmla="*/ 2147483647 w 91"/>
              <a:gd name="T7" fmla="*/ 2147483647 h 159"/>
              <a:gd name="T8" fmla="*/ 2147483647 w 91"/>
              <a:gd name="T9" fmla="*/ 2147483647 h 159"/>
              <a:gd name="T10" fmla="*/ 2147483647 w 91"/>
              <a:gd name="T11" fmla="*/ 2147483647 h 159"/>
              <a:gd name="T12" fmla="*/ 2147483647 w 91"/>
              <a:gd name="T13" fmla="*/ 2147483647 h 159"/>
              <a:gd name="T14" fmla="*/ 2147483647 w 91"/>
              <a:gd name="T15" fmla="*/ 2147483647 h 159"/>
              <a:gd name="T16" fmla="*/ 2147483647 w 91"/>
              <a:gd name="T17" fmla="*/ 2147483647 h 159"/>
              <a:gd name="T18" fmla="*/ 2147483647 w 91"/>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59"/>
              <a:gd name="T32" fmla="*/ 91 w 91"/>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59">
                <a:moveTo>
                  <a:pt x="20" y="0"/>
                </a:moveTo>
                <a:lnTo>
                  <a:pt x="0" y="0"/>
                </a:lnTo>
                <a:lnTo>
                  <a:pt x="0" y="12"/>
                </a:lnTo>
                <a:lnTo>
                  <a:pt x="49" y="159"/>
                </a:lnTo>
                <a:lnTo>
                  <a:pt x="91" y="136"/>
                </a:lnTo>
                <a:lnTo>
                  <a:pt x="38" y="55"/>
                </a:lnTo>
                <a:lnTo>
                  <a:pt x="32" y="41"/>
                </a:lnTo>
                <a:lnTo>
                  <a:pt x="22" y="24"/>
                </a:lnTo>
                <a:lnTo>
                  <a:pt x="20" y="8"/>
                </a:lnTo>
                <a:lnTo>
                  <a:pt x="20" y="0"/>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64" name="Group 30"/>
          <p:cNvGrpSpPr>
            <a:grpSpLocks/>
          </p:cNvGrpSpPr>
          <p:nvPr/>
        </p:nvGrpSpPr>
        <p:grpSpPr bwMode="auto">
          <a:xfrm>
            <a:off x="5918200" y="2470150"/>
            <a:ext cx="558800" cy="752475"/>
            <a:chOff x="3851" y="1838"/>
            <a:chExt cx="352" cy="474"/>
          </a:xfrm>
          <a:solidFill>
            <a:srgbClr val="FF9900"/>
          </a:solidFill>
        </p:grpSpPr>
        <p:sp>
          <p:nvSpPr>
            <p:cNvPr id="65" name="Freeform 26"/>
            <p:cNvSpPr>
              <a:spLocks/>
            </p:cNvSpPr>
            <p:nvPr/>
          </p:nvSpPr>
          <p:spPr bwMode="auto">
            <a:xfrm>
              <a:off x="3851" y="1838"/>
              <a:ext cx="352" cy="474"/>
            </a:xfrm>
            <a:custGeom>
              <a:avLst/>
              <a:gdLst>
                <a:gd name="T0" fmla="*/ 299 w 352"/>
                <a:gd name="T1" fmla="*/ 435 h 474"/>
                <a:gd name="T2" fmla="*/ 183 w 352"/>
                <a:gd name="T3" fmla="*/ 449 h 474"/>
                <a:gd name="T4" fmla="*/ 4 w 352"/>
                <a:gd name="T5" fmla="*/ 474 h 474"/>
                <a:gd name="T6" fmla="*/ 4 w 352"/>
                <a:gd name="T7" fmla="*/ 468 h 474"/>
                <a:gd name="T8" fmla="*/ 55 w 352"/>
                <a:gd name="T9" fmla="*/ 378 h 474"/>
                <a:gd name="T10" fmla="*/ 0 w 352"/>
                <a:gd name="T11" fmla="*/ 199 h 474"/>
                <a:gd name="T12" fmla="*/ 55 w 352"/>
                <a:gd name="T13" fmla="*/ 55 h 474"/>
                <a:gd name="T14" fmla="*/ 55 w 352"/>
                <a:gd name="T15" fmla="*/ 73 h 474"/>
                <a:gd name="T16" fmla="*/ 69 w 352"/>
                <a:gd name="T17" fmla="*/ 94 h 474"/>
                <a:gd name="T18" fmla="*/ 102 w 352"/>
                <a:gd name="T19" fmla="*/ 0 h 474"/>
                <a:gd name="T20" fmla="*/ 222 w 352"/>
                <a:gd name="T21" fmla="*/ 29 h 474"/>
                <a:gd name="T22" fmla="*/ 248 w 352"/>
                <a:gd name="T23" fmla="*/ 116 h 474"/>
                <a:gd name="T24" fmla="*/ 210 w 352"/>
                <a:gd name="T25" fmla="*/ 216 h 474"/>
                <a:gd name="T26" fmla="*/ 236 w 352"/>
                <a:gd name="T27" fmla="*/ 222 h 474"/>
                <a:gd name="T28" fmla="*/ 293 w 352"/>
                <a:gd name="T29" fmla="*/ 153 h 474"/>
                <a:gd name="T30" fmla="*/ 352 w 352"/>
                <a:gd name="T31" fmla="*/ 240 h 474"/>
                <a:gd name="T32" fmla="*/ 346 w 352"/>
                <a:gd name="T33" fmla="*/ 303 h 474"/>
                <a:gd name="T34" fmla="*/ 328 w 352"/>
                <a:gd name="T35" fmla="*/ 332 h 474"/>
                <a:gd name="T36" fmla="*/ 299 w 352"/>
                <a:gd name="T37" fmla="*/ 435 h 4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2"/>
                <a:gd name="T58" fmla="*/ 0 h 474"/>
                <a:gd name="T59" fmla="*/ 352 w 352"/>
                <a:gd name="T60" fmla="*/ 474 h 4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2" h="474">
                  <a:moveTo>
                    <a:pt x="299" y="435"/>
                  </a:moveTo>
                  <a:lnTo>
                    <a:pt x="183" y="449"/>
                  </a:lnTo>
                  <a:lnTo>
                    <a:pt x="4" y="474"/>
                  </a:lnTo>
                  <a:lnTo>
                    <a:pt x="4" y="468"/>
                  </a:lnTo>
                  <a:lnTo>
                    <a:pt x="55" y="378"/>
                  </a:lnTo>
                  <a:lnTo>
                    <a:pt x="0" y="199"/>
                  </a:lnTo>
                  <a:lnTo>
                    <a:pt x="55" y="55"/>
                  </a:lnTo>
                  <a:lnTo>
                    <a:pt x="55" y="73"/>
                  </a:lnTo>
                  <a:lnTo>
                    <a:pt x="69" y="94"/>
                  </a:lnTo>
                  <a:lnTo>
                    <a:pt x="102" y="0"/>
                  </a:lnTo>
                  <a:lnTo>
                    <a:pt x="222" y="29"/>
                  </a:lnTo>
                  <a:lnTo>
                    <a:pt x="248" y="116"/>
                  </a:lnTo>
                  <a:lnTo>
                    <a:pt x="210" y="216"/>
                  </a:lnTo>
                  <a:lnTo>
                    <a:pt x="236" y="222"/>
                  </a:lnTo>
                  <a:lnTo>
                    <a:pt x="293" y="153"/>
                  </a:lnTo>
                  <a:lnTo>
                    <a:pt x="352" y="240"/>
                  </a:lnTo>
                  <a:lnTo>
                    <a:pt x="346" y="303"/>
                  </a:lnTo>
                  <a:lnTo>
                    <a:pt x="328" y="332"/>
                  </a:lnTo>
                  <a:lnTo>
                    <a:pt x="299" y="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66" name="Group 29"/>
            <p:cNvGrpSpPr>
              <a:grpSpLocks/>
            </p:cNvGrpSpPr>
            <p:nvPr/>
          </p:nvGrpSpPr>
          <p:grpSpPr bwMode="auto">
            <a:xfrm>
              <a:off x="3851" y="1838"/>
              <a:ext cx="352" cy="474"/>
              <a:chOff x="3851" y="1838"/>
              <a:chExt cx="352" cy="474"/>
            </a:xfrm>
            <a:grpFill/>
          </p:grpSpPr>
          <p:sp>
            <p:nvSpPr>
              <p:cNvPr id="67" name="Freeform 27"/>
              <p:cNvSpPr>
                <a:spLocks/>
              </p:cNvSpPr>
              <p:nvPr/>
            </p:nvSpPr>
            <p:spPr bwMode="auto">
              <a:xfrm>
                <a:off x="3851" y="1838"/>
                <a:ext cx="352" cy="474"/>
              </a:xfrm>
              <a:custGeom>
                <a:avLst/>
                <a:gdLst>
                  <a:gd name="T0" fmla="*/ 299 w 352"/>
                  <a:gd name="T1" fmla="*/ 435 h 474"/>
                  <a:gd name="T2" fmla="*/ 183 w 352"/>
                  <a:gd name="T3" fmla="*/ 449 h 474"/>
                  <a:gd name="T4" fmla="*/ 4 w 352"/>
                  <a:gd name="T5" fmla="*/ 474 h 474"/>
                  <a:gd name="T6" fmla="*/ 4 w 352"/>
                  <a:gd name="T7" fmla="*/ 468 h 474"/>
                  <a:gd name="T8" fmla="*/ 55 w 352"/>
                  <a:gd name="T9" fmla="*/ 378 h 474"/>
                  <a:gd name="T10" fmla="*/ 0 w 352"/>
                  <a:gd name="T11" fmla="*/ 199 h 474"/>
                  <a:gd name="T12" fmla="*/ 55 w 352"/>
                  <a:gd name="T13" fmla="*/ 55 h 474"/>
                  <a:gd name="T14" fmla="*/ 55 w 352"/>
                  <a:gd name="T15" fmla="*/ 73 h 474"/>
                  <a:gd name="T16" fmla="*/ 69 w 352"/>
                  <a:gd name="T17" fmla="*/ 94 h 474"/>
                  <a:gd name="T18" fmla="*/ 102 w 352"/>
                  <a:gd name="T19" fmla="*/ 0 h 474"/>
                  <a:gd name="T20" fmla="*/ 222 w 352"/>
                  <a:gd name="T21" fmla="*/ 29 h 474"/>
                  <a:gd name="T22" fmla="*/ 248 w 352"/>
                  <a:gd name="T23" fmla="*/ 116 h 474"/>
                  <a:gd name="T24" fmla="*/ 210 w 352"/>
                  <a:gd name="T25" fmla="*/ 216 h 474"/>
                  <a:gd name="T26" fmla="*/ 236 w 352"/>
                  <a:gd name="T27" fmla="*/ 222 h 474"/>
                  <a:gd name="T28" fmla="*/ 293 w 352"/>
                  <a:gd name="T29" fmla="*/ 153 h 474"/>
                  <a:gd name="T30" fmla="*/ 352 w 352"/>
                  <a:gd name="T31" fmla="*/ 240 h 474"/>
                  <a:gd name="T32" fmla="*/ 346 w 352"/>
                  <a:gd name="T33" fmla="*/ 303 h 474"/>
                  <a:gd name="T34" fmla="*/ 328 w 352"/>
                  <a:gd name="T35" fmla="*/ 332 h 474"/>
                  <a:gd name="T36" fmla="*/ 299 w 352"/>
                  <a:gd name="T37" fmla="*/ 435 h 4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2"/>
                  <a:gd name="T58" fmla="*/ 0 h 474"/>
                  <a:gd name="T59" fmla="*/ 352 w 352"/>
                  <a:gd name="T60" fmla="*/ 474 h 4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2" h="474">
                    <a:moveTo>
                      <a:pt x="299" y="435"/>
                    </a:moveTo>
                    <a:lnTo>
                      <a:pt x="183" y="449"/>
                    </a:lnTo>
                    <a:lnTo>
                      <a:pt x="4" y="474"/>
                    </a:lnTo>
                    <a:lnTo>
                      <a:pt x="4" y="468"/>
                    </a:lnTo>
                    <a:lnTo>
                      <a:pt x="55" y="378"/>
                    </a:lnTo>
                    <a:lnTo>
                      <a:pt x="0" y="199"/>
                    </a:lnTo>
                    <a:lnTo>
                      <a:pt x="55" y="55"/>
                    </a:lnTo>
                    <a:lnTo>
                      <a:pt x="55" y="73"/>
                    </a:lnTo>
                    <a:lnTo>
                      <a:pt x="69" y="94"/>
                    </a:lnTo>
                    <a:lnTo>
                      <a:pt x="102" y="0"/>
                    </a:lnTo>
                    <a:lnTo>
                      <a:pt x="222" y="29"/>
                    </a:lnTo>
                    <a:lnTo>
                      <a:pt x="248" y="116"/>
                    </a:lnTo>
                    <a:lnTo>
                      <a:pt x="210" y="216"/>
                    </a:lnTo>
                    <a:lnTo>
                      <a:pt x="236" y="222"/>
                    </a:lnTo>
                    <a:lnTo>
                      <a:pt x="293" y="153"/>
                    </a:lnTo>
                    <a:lnTo>
                      <a:pt x="352" y="240"/>
                    </a:lnTo>
                    <a:lnTo>
                      <a:pt x="346" y="303"/>
                    </a:lnTo>
                    <a:lnTo>
                      <a:pt x="328" y="332"/>
                    </a:lnTo>
                    <a:lnTo>
                      <a:pt x="299" y="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68" name="Freeform 28"/>
              <p:cNvSpPr>
                <a:spLocks/>
              </p:cNvSpPr>
              <p:nvPr/>
            </p:nvSpPr>
            <p:spPr bwMode="auto">
              <a:xfrm>
                <a:off x="3851" y="1838"/>
                <a:ext cx="352" cy="474"/>
              </a:xfrm>
              <a:custGeom>
                <a:avLst/>
                <a:gdLst>
                  <a:gd name="T0" fmla="*/ 299 w 352"/>
                  <a:gd name="T1" fmla="*/ 435 h 474"/>
                  <a:gd name="T2" fmla="*/ 183 w 352"/>
                  <a:gd name="T3" fmla="*/ 449 h 474"/>
                  <a:gd name="T4" fmla="*/ 4 w 352"/>
                  <a:gd name="T5" fmla="*/ 474 h 474"/>
                  <a:gd name="T6" fmla="*/ 4 w 352"/>
                  <a:gd name="T7" fmla="*/ 468 h 474"/>
                  <a:gd name="T8" fmla="*/ 55 w 352"/>
                  <a:gd name="T9" fmla="*/ 378 h 474"/>
                  <a:gd name="T10" fmla="*/ 0 w 352"/>
                  <a:gd name="T11" fmla="*/ 199 h 474"/>
                  <a:gd name="T12" fmla="*/ 55 w 352"/>
                  <a:gd name="T13" fmla="*/ 55 h 474"/>
                  <a:gd name="T14" fmla="*/ 55 w 352"/>
                  <a:gd name="T15" fmla="*/ 73 h 474"/>
                  <a:gd name="T16" fmla="*/ 69 w 352"/>
                  <a:gd name="T17" fmla="*/ 94 h 474"/>
                  <a:gd name="T18" fmla="*/ 102 w 352"/>
                  <a:gd name="T19" fmla="*/ 0 h 474"/>
                  <a:gd name="T20" fmla="*/ 222 w 352"/>
                  <a:gd name="T21" fmla="*/ 29 h 474"/>
                  <a:gd name="T22" fmla="*/ 248 w 352"/>
                  <a:gd name="T23" fmla="*/ 116 h 474"/>
                  <a:gd name="T24" fmla="*/ 210 w 352"/>
                  <a:gd name="T25" fmla="*/ 216 h 474"/>
                  <a:gd name="T26" fmla="*/ 236 w 352"/>
                  <a:gd name="T27" fmla="*/ 222 h 474"/>
                  <a:gd name="T28" fmla="*/ 293 w 352"/>
                  <a:gd name="T29" fmla="*/ 153 h 474"/>
                  <a:gd name="T30" fmla="*/ 352 w 352"/>
                  <a:gd name="T31" fmla="*/ 240 h 474"/>
                  <a:gd name="T32" fmla="*/ 346 w 352"/>
                  <a:gd name="T33" fmla="*/ 303 h 474"/>
                  <a:gd name="T34" fmla="*/ 328 w 352"/>
                  <a:gd name="T35" fmla="*/ 332 h 474"/>
                  <a:gd name="T36" fmla="*/ 299 w 352"/>
                  <a:gd name="T37" fmla="*/ 435 h 4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2"/>
                  <a:gd name="T58" fmla="*/ 0 h 474"/>
                  <a:gd name="T59" fmla="*/ 352 w 352"/>
                  <a:gd name="T60" fmla="*/ 474 h 4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2" h="474">
                    <a:moveTo>
                      <a:pt x="299" y="435"/>
                    </a:moveTo>
                    <a:lnTo>
                      <a:pt x="183" y="449"/>
                    </a:lnTo>
                    <a:lnTo>
                      <a:pt x="4" y="474"/>
                    </a:lnTo>
                    <a:lnTo>
                      <a:pt x="4" y="468"/>
                    </a:lnTo>
                    <a:lnTo>
                      <a:pt x="55" y="378"/>
                    </a:lnTo>
                    <a:lnTo>
                      <a:pt x="0" y="199"/>
                    </a:lnTo>
                    <a:lnTo>
                      <a:pt x="55" y="55"/>
                    </a:lnTo>
                    <a:lnTo>
                      <a:pt x="55" y="73"/>
                    </a:lnTo>
                    <a:lnTo>
                      <a:pt x="69" y="94"/>
                    </a:lnTo>
                    <a:lnTo>
                      <a:pt x="102" y="0"/>
                    </a:lnTo>
                    <a:lnTo>
                      <a:pt x="222" y="29"/>
                    </a:lnTo>
                    <a:lnTo>
                      <a:pt x="248" y="116"/>
                    </a:lnTo>
                    <a:lnTo>
                      <a:pt x="210" y="216"/>
                    </a:lnTo>
                    <a:lnTo>
                      <a:pt x="236" y="222"/>
                    </a:lnTo>
                    <a:lnTo>
                      <a:pt x="293" y="153"/>
                    </a:lnTo>
                    <a:lnTo>
                      <a:pt x="352" y="240"/>
                    </a:lnTo>
                    <a:lnTo>
                      <a:pt x="346" y="303"/>
                    </a:lnTo>
                    <a:lnTo>
                      <a:pt x="328" y="332"/>
                    </a:lnTo>
                    <a:lnTo>
                      <a:pt x="299" y="435"/>
                    </a:lnTo>
                  </a:path>
                </a:pathLst>
              </a:custGeom>
              <a:grp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grpSp>
      <p:sp>
        <p:nvSpPr>
          <p:cNvPr id="69" name="Freeform 34"/>
          <p:cNvSpPr>
            <a:spLocks/>
          </p:cNvSpPr>
          <p:nvPr/>
        </p:nvSpPr>
        <p:spPr bwMode="auto">
          <a:xfrm>
            <a:off x="7604125" y="2541587"/>
            <a:ext cx="450850" cy="244475"/>
          </a:xfrm>
          <a:custGeom>
            <a:avLst/>
            <a:gdLst>
              <a:gd name="T0" fmla="*/ 0 w 284"/>
              <a:gd name="T1" fmla="*/ 2147483647 h 154"/>
              <a:gd name="T2" fmla="*/ 2147483647 w 284"/>
              <a:gd name="T3" fmla="*/ 2147483647 h 154"/>
              <a:gd name="T4" fmla="*/ 2147483647 w 284"/>
              <a:gd name="T5" fmla="*/ 2147483647 h 154"/>
              <a:gd name="T6" fmla="*/ 2147483647 w 284"/>
              <a:gd name="T7" fmla="*/ 2147483647 h 154"/>
              <a:gd name="T8" fmla="*/ 2147483647 w 284"/>
              <a:gd name="T9" fmla="*/ 2147483647 h 154"/>
              <a:gd name="T10" fmla="*/ 2147483647 w 284"/>
              <a:gd name="T11" fmla="*/ 2147483647 h 154"/>
              <a:gd name="T12" fmla="*/ 2147483647 w 284"/>
              <a:gd name="T13" fmla="*/ 2147483647 h 154"/>
              <a:gd name="T14" fmla="*/ 2147483647 w 284"/>
              <a:gd name="T15" fmla="*/ 2147483647 h 154"/>
              <a:gd name="T16" fmla="*/ 2147483647 w 284"/>
              <a:gd name="T17" fmla="*/ 2147483647 h 154"/>
              <a:gd name="T18" fmla="*/ 2147483647 w 284"/>
              <a:gd name="T19" fmla="*/ 2147483647 h 154"/>
              <a:gd name="T20" fmla="*/ 2147483647 w 284"/>
              <a:gd name="T21" fmla="*/ 2147483647 h 154"/>
              <a:gd name="T22" fmla="*/ 2147483647 w 284"/>
              <a:gd name="T23" fmla="*/ 2147483647 h 154"/>
              <a:gd name="T24" fmla="*/ 2147483647 w 284"/>
              <a:gd name="T25" fmla="*/ 2147483647 h 154"/>
              <a:gd name="T26" fmla="*/ 2147483647 w 284"/>
              <a:gd name="T27" fmla="*/ 2147483647 h 154"/>
              <a:gd name="T28" fmla="*/ 2147483647 w 284"/>
              <a:gd name="T29" fmla="*/ 2147483647 h 154"/>
              <a:gd name="T30" fmla="*/ 2147483647 w 284"/>
              <a:gd name="T31" fmla="*/ 2147483647 h 154"/>
              <a:gd name="T32" fmla="*/ 2147483647 w 284"/>
              <a:gd name="T33" fmla="*/ 2147483647 h 154"/>
              <a:gd name="T34" fmla="*/ 2147483647 w 284"/>
              <a:gd name="T35" fmla="*/ 2147483647 h 154"/>
              <a:gd name="T36" fmla="*/ 2147483647 w 284"/>
              <a:gd name="T37" fmla="*/ 2147483647 h 154"/>
              <a:gd name="T38" fmla="*/ 2147483647 w 284"/>
              <a:gd name="T39" fmla="*/ 0 h 154"/>
              <a:gd name="T40" fmla="*/ 2147483647 w 284"/>
              <a:gd name="T41" fmla="*/ 2147483647 h 154"/>
              <a:gd name="T42" fmla="*/ 2147483647 w 284"/>
              <a:gd name="T43" fmla="*/ 2147483647 h 154"/>
              <a:gd name="T44" fmla="*/ 0 w 284"/>
              <a:gd name="T45" fmla="*/ 2147483647 h 154"/>
              <a:gd name="T46" fmla="*/ 0 w 284"/>
              <a:gd name="T47" fmla="*/ 2147483647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4"/>
              <a:gd name="T73" fmla="*/ 0 h 154"/>
              <a:gd name="T74" fmla="*/ 284 w 284"/>
              <a:gd name="T75" fmla="*/ 154 h 1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4" h="154">
                <a:moveTo>
                  <a:pt x="0" y="130"/>
                </a:moveTo>
                <a:lnTo>
                  <a:pt x="2" y="154"/>
                </a:lnTo>
                <a:lnTo>
                  <a:pt x="128" y="116"/>
                </a:lnTo>
                <a:lnTo>
                  <a:pt x="160" y="108"/>
                </a:lnTo>
                <a:lnTo>
                  <a:pt x="193" y="146"/>
                </a:lnTo>
                <a:lnTo>
                  <a:pt x="211" y="126"/>
                </a:lnTo>
                <a:lnTo>
                  <a:pt x="233" y="116"/>
                </a:lnTo>
                <a:lnTo>
                  <a:pt x="227" y="126"/>
                </a:lnTo>
                <a:lnTo>
                  <a:pt x="237" y="134"/>
                </a:lnTo>
                <a:lnTo>
                  <a:pt x="258" y="134"/>
                </a:lnTo>
                <a:lnTo>
                  <a:pt x="266" y="130"/>
                </a:lnTo>
                <a:lnTo>
                  <a:pt x="284" y="89"/>
                </a:lnTo>
                <a:lnTo>
                  <a:pt x="264" y="59"/>
                </a:lnTo>
                <a:lnTo>
                  <a:pt x="254" y="59"/>
                </a:lnTo>
                <a:lnTo>
                  <a:pt x="258" y="85"/>
                </a:lnTo>
                <a:lnTo>
                  <a:pt x="264" y="102"/>
                </a:lnTo>
                <a:lnTo>
                  <a:pt x="239" y="95"/>
                </a:lnTo>
                <a:lnTo>
                  <a:pt x="187" y="49"/>
                </a:lnTo>
                <a:lnTo>
                  <a:pt x="187" y="10"/>
                </a:lnTo>
                <a:lnTo>
                  <a:pt x="162" y="0"/>
                </a:lnTo>
                <a:lnTo>
                  <a:pt x="138" y="28"/>
                </a:lnTo>
                <a:lnTo>
                  <a:pt x="46" y="59"/>
                </a:lnTo>
                <a:lnTo>
                  <a:pt x="0" y="77"/>
                </a:lnTo>
                <a:lnTo>
                  <a:pt x="0" y="13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0" name="Freeform 35"/>
          <p:cNvSpPr>
            <a:spLocks/>
          </p:cNvSpPr>
          <p:nvPr/>
        </p:nvSpPr>
        <p:spPr bwMode="auto">
          <a:xfrm>
            <a:off x="7810500" y="2713037"/>
            <a:ext cx="100013" cy="122238"/>
          </a:xfrm>
          <a:custGeom>
            <a:avLst/>
            <a:gdLst>
              <a:gd name="T0" fmla="*/ 0 w 63"/>
              <a:gd name="T1" fmla="*/ 2147483647 h 77"/>
              <a:gd name="T2" fmla="*/ 2147483647 w 63"/>
              <a:gd name="T3" fmla="*/ 2147483647 h 77"/>
              <a:gd name="T4" fmla="*/ 2147483647 w 63"/>
              <a:gd name="T5" fmla="*/ 2147483647 h 77"/>
              <a:gd name="T6" fmla="*/ 2147483647 w 63"/>
              <a:gd name="T7" fmla="*/ 2147483647 h 77"/>
              <a:gd name="T8" fmla="*/ 2147483647 w 63"/>
              <a:gd name="T9" fmla="*/ 0 h 77"/>
              <a:gd name="T10" fmla="*/ 0 w 63"/>
              <a:gd name="T11" fmla="*/ 2147483647 h 77"/>
              <a:gd name="T12" fmla="*/ 0 w 63"/>
              <a:gd name="T13" fmla="*/ 2147483647 h 77"/>
              <a:gd name="T14" fmla="*/ 0 60000 65536"/>
              <a:gd name="T15" fmla="*/ 0 60000 65536"/>
              <a:gd name="T16" fmla="*/ 0 60000 65536"/>
              <a:gd name="T17" fmla="*/ 0 60000 65536"/>
              <a:gd name="T18" fmla="*/ 0 60000 65536"/>
              <a:gd name="T19" fmla="*/ 0 60000 65536"/>
              <a:gd name="T20" fmla="*/ 0 60000 65536"/>
              <a:gd name="T21" fmla="*/ 0 w 63"/>
              <a:gd name="T22" fmla="*/ 0 h 77"/>
              <a:gd name="T23" fmla="*/ 63 w 63"/>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77">
                <a:moveTo>
                  <a:pt x="0" y="12"/>
                </a:moveTo>
                <a:lnTo>
                  <a:pt x="12" y="69"/>
                </a:lnTo>
                <a:lnTo>
                  <a:pt x="16" y="77"/>
                </a:lnTo>
                <a:lnTo>
                  <a:pt x="63" y="38"/>
                </a:lnTo>
                <a:lnTo>
                  <a:pt x="30" y="0"/>
                </a:lnTo>
                <a:lnTo>
                  <a:pt x="0" y="8"/>
                </a:lnTo>
                <a:lnTo>
                  <a:pt x="0" y="12"/>
                </a:lnTo>
              </a:path>
            </a:pathLst>
          </a:custGeom>
          <a:solidFill>
            <a:schemeClr val="accent1">
              <a:lumMod val="60000"/>
              <a:lumOff val="40000"/>
            </a:schemeClr>
          </a:solid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1" name="Freeform 36"/>
          <p:cNvSpPr>
            <a:spLocks/>
          </p:cNvSpPr>
          <p:nvPr/>
        </p:nvSpPr>
        <p:spPr bwMode="auto">
          <a:xfrm>
            <a:off x="7610475" y="2728912"/>
            <a:ext cx="225425" cy="231775"/>
          </a:xfrm>
          <a:custGeom>
            <a:avLst/>
            <a:gdLst>
              <a:gd name="T0" fmla="*/ 2147483647 w 142"/>
              <a:gd name="T1" fmla="*/ 0 h 146"/>
              <a:gd name="T2" fmla="*/ 2147483647 w 142"/>
              <a:gd name="T3" fmla="*/ 2147483647 h 146"/>
              <a:gd name="T4" fmla="*/ 2147483647 w 142"/>
              <a:gd name="T5" fmla="*/ 2147483647 h 146"/>
              <a:gd name="T6" fmla="*/ 2147483647 w 142"/>
              <a:gd name="T7" fmla="*/ 2147483647 h 146"/>
              <a:gd name="T8" fmla="*/ 2147483647 w 142"/>
              <a:gd name="T9" fmla="*/ 2147483647 h 146"/>
              <a:gd name="T10" fmla="*/ 2147483647 w 142"/>
              <a:gd name="T11" fmla="*/ 2147483647 h 146"/>
              <a:gd name="T12" fmla="*/ 2147483647 w 142"/>
              <a:gd name="T13" fmla="*/ 2147483647 h 146"/>
              <a:gd name="T14" fmla="*/ 2147483647 w 142"/>
              <a:gd name="T15" fmla="*/ 2147483647 h 146"/>
              <a:gd name="T16" fmla="*/ 0 w 142"/>
              <a:gd name="T17" fmla="*/ 2147483647 h 146"/>
              <a:gd name="T18" fmla="*/ 2147483647 w 142"/>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46"/>
              <a:gd name="T32" fmla="*/ 142 w 142"/>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46">
                <a:moveTo>
                  <a:pt x="124" y="0"/>
                </a:moveTo>
                <a:lnTo>
                  <a:pt x="138" y="59"/>
                </a:lnTo>
                <a:lnTo>
                  <a:pt x="142" y="65"/>
                </a:lnTo>
                <a:lnTo>
                  <a:pt x="138" y="77"/>
                </a:lnTo>
                <a:lnTo>
                  <a:pt x="59" y="99"/>
                </a:lnTo>
                <a:lnTo>
                  <a:pt x="22" y="146"/>
                </a:lnTo>
                <a:lnTo>
                  <a:pt x="12" y="130"/>
                </a:lnTo>
                <a:lnTo>
                  <a:pt x="12" y="103"/>
                </a:lnTo>
                <a:lnTo>
                  <a:pt x="0" y="36"/>
                </a:lnTo>
                <a:lnTo>
                  <a:pt x="124" y="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2" name="Freeform 55"/>
          <p:cNvSpPr>
            <a:spLocks/>
          </p:cNvSpPr>
          <p:nvPr/>
        </p:nvSpPr>
        <p:spPr bwMode="auto">
          <a:xfrm>
            <a:off x="7496175" y="3557587"/>
            <a:ext cx="65088" cy="149225"/>
          </a:xfrm>
          <a:custGeom>
            <a:avLst/>
            <a:gdLst>
              <a:gd name="T0" fmla="*/ 2147483647 w 41"/>
              <a:gd name="T1" fmla="*/ 2147483647 h 94"/>
              <a:gd name="T2" fmla="*/ 2147483647 w 41"/>
              <a:gd name="T3" fmla="*/ 2147483647 h 94"/>
              <a:gd name="T4" fmla="*/ 0 w 41"/>
              <a:gd name="T5" fmla="*/ 2147483647 h 94"/>
              <a:gd name="T6" fmla="*/ 2147483647 w 41"/>
              <a:gd name="T7" fmla="*/ 0 h 94"/>
              <a:gd name="T8" fmla="*/ 2147483647 w 41"/>
              <a:gd name="T9" fmla="*/ 2147483647 h 94"/>
              <a:gd name="T10" fmla="*/ 0 60000 65536"/>
              <a:gd name="T11" fmla="*/ 0 60000 65536"/>
              <a:gd name="T12" fmla="*/ 0 60000 65536"/>
              <a:gd name="T13" fmla="*/ 0 60000 65536"/>
              <a:gd name="T14" fmla="*/ 0 60000 65536"/>
              <a:gd name="T15" fmla="*/ 0 w 41"/>
              <a:gd name="T16" fmla="*/ 0 h 94"/>
              <a:gd name="T17" fmla="*/ 41 w 41"/>
              <a:gd name="T18" fmla="*/ 94 h 94"/>
            </a:gdLst>
            <a:ahLst/>
            <a:cxnLst>
              <a:cxn ang="T10">
                <a:pos x="T0" y="T1"/>
              </a:cxn>
              <a:cxn ang="T11">
                <a:pos x="T2" y="T3"/>
              </a:cxn>
              <a:cxn ang="T12">
                <a:pos x="T4" y="T5"/>
              </a:cxn>
              <a:cxn ang="T13">
                <a:pos x="T6" y="T7"/>
              </a:cxn>
              <a:cxn ang="T14">
                <a:pos x="T8" y="T9"/>
              </a:cxn>
            </a:cxnLst>
            <a:rect l="T15" t="T16" r="T17" b="T18"/>
            <a:pathLst>
              <a:path w="41" h="94">
                <a:moveTo>
                  <a:pt x="27" y="82"/>
                </a:moveTo>
                <a:lnTo>
                  <a:pt x="21" y="94"/>
                </a:lnTo>
                <a:lnTo>
                  <a:pt x="0" y="19"/>
                </a:lnTo>
                <a:lnTo>
                  <a:pt x="41" y="0"/>
                </a:lnTo>
                <a:lnTo>
                  <a:pt x="27" y="8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3" name="Freeform 88"/>
          <p:cNvSpPr>
            <a:spLocks/>
          </p:cNvSpPr>
          <p:nvPr/>
        </p:nvSpPr>
        <p:spPr bwMode="auto">
          <a:xfrm>
            <a:off x="4581525" y="2035175"/>
            <a:ext cx="868363" cy="1000125"/>
          </a:xfrm>
          <a:custGeom>
            <a:avLst/>
            <a:gdLst>
              <a:gd name="T0" fmla="*/ 2147483647 w 547"/>
              <a:gd name="T1" fmla="*/ 2147483647 h 630"/>
              <a:gd name="T2" fmla="*/ 2147483647 w 547"/>
              <a:gd name="T3" fmla="*/ 2147483647 h 630"/>
              <a:gd name="T4" fmla="*/ 2147483647 w 547"/>
              <a:gd name="T5" fmla="*/ 2147483647 h 630"/>
              <a:gd name="T6" fmla="*/ 2147483647 w 547"/>
              <a:gd name="T7" fmla="*/ 2147483647 h 630"/>
              <a:gd name="T8" fmla="*/ 2147483647 w 547"/>
              <a:gd name="T9" fmla="*/ 2147483647 h 630"/>
              <a:gd name="T10" fmla="*/ 2147483647 w 547"/>
              <a:gd name="T11" fmla="*/ 2147483647 h 630"/>
              <a:gd name="T12" fmla="*/ 2147483647 w 547"/>
              <a:gd name="T13" fmla="*/ 2147483647 h 630"/>
              <a:gd name="T14" fmla="*/ 2147483647 w 547"/>
              <a:gd name="T15" fmla="*/ 2147483647 h 630"/>
              <a:gd name="T16" fmla="*/ 2147483647 w 547"/>
              <a:gd name="T17" fmla="*/ 0 h 630"/>
              <a:gd name="T18" fmla="*/ 2147483647 w 547"/>
              <a:gd name="T19" fmla="*/ 2147483647 h 630"/>
              <a:gd name="T20" fmla="*/ 0 w 547"/>
              <a:gd name="T21" fmla="*/ 2147483647 h 630"/>
              <a:gd name="T22" fmla="*/ 0 w 547"/>
              <a:gd name="T23" fmla="*/ 2147483647 h 630"/>
              <a:gd name="T24" fmla="*/ 2147483647 w 547"/>
              <a:gd name="T25" fmla="*/ 2147483647 h 630"/>
              <a:gd name="T26" fmla="*/ 2147483647 w 547"/>
              <a:gd name="T27" fmla="*/ 2147483647 h 630"/>
              <a:gd name="T28" fmla="*/ 2147483647 w 547"/>
              <a:gd name="T29" fmla="*/ 2147483647 h 630"/>
              <a:gd name="T30" fmla="*/ 2147483647 w 547"/>
              <a:gd name="T31" fmla="*/ 2147483647 h 630"/>
              <a:gd name="T32" fmla="*/ 2147483647 w 547"/>
              <a:gd name="T33" fmla="*/ 2147483647 h 630"/>
              <a:gd name="T34" fmla="*/ 2147483647 w 547"/>
              <a:gd name="T35" fmla="*/ 2147483647 h 630"/>
              <a:gd name="T36" fmla="*/ 2147483647 w 547"/>
              <a:gd name="T37" fmla="*/ 2147483647 h 630"/>
              <a:gd name="T38" fmla="*/ 2147483647 w 547"/>
              <a:gd name="T39" fmla="*/ 2147483647 h 630"/>
              <a:gd name="T40" fmla="*/ 2147483647 w 547"/>
              <a:gd name="T41" fmla="*/ 2147483647 h 630"/>
              <a:gd name="T42" fmla="*/ 2147483647 w 547"/>
              <a:gd name="T43" fmla="*/ 2147483647 h 630"/>
              <a:gd name="T44" fmla="*/ 2147483647 w 547"/>
              <a:gd name="T45" fmla="*/ 2147483647 h 630"/>
              <a:gd name="T46" fmla="*/ 2147483647 w 547"/>
              <a:gd name="T47" fmla="*/ 2147483647 h 630"/>
              <a:gd name="T48" fmla="*/ 2147483647 w 547"/>
              <a:gd name="T49" fmla="*/ 2147483647 h 630"/>
              <a:gd name="T50" fmla="*/ 2147483647 w 547"/>
              <a:gd name="T51" fmla="*/ 2147483647 h 630"/>
              <a:gd name="T52" fmla="*/ 2147483647 w 547"/>
              <a:gd name="T53" fmla="*/ 2147483647 h 6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7"/>
              <a:gd name="T82" fmla="*/ 0 h 630"/>
              <a:gd name="T83" fmla="*/ 547 w 547"/>
              <a:gd name="T84" fmla="*/ 630 h 6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7" h="630">
                <a:moveTo>
                  <a:pt x="409" y="240"/>
                </a:moveTo>
                <a:lnTo>
                  <a:pt x="547" y="73"/>
                </a:lnTo>
                <a:lnTo>
                  <a:pt x="547" y="65"/>
                </a:lnTo>
                <a:lnTo>
                  <a:pt x="468" y="61"/>
                </a:lnTo>
                <a:lnTo>
                  <a:pt x="431" y="73"/>
                </a:lnTo>
                <a:lnTo>
                  <a:pt x="307" y="20"/>
                </a:lnTo>
                <a:lnTo>
                  <a:pt x="252" y="34"/>
                </a:lnTo>
                <a:lnTo>
                  <a:pt x="189" y="20"/>
                </a:lnTo>
                <a:lnTo>
                  <a:pt x="177" y="0"/>
                </a:lnTo>
                <a:lnTo>
                  <a:pt x="43" y="4"/>
                </a:lnTo>
                <a:lnTo>
                  <a:pt x="0" y="4"/>
                </a:lnTo>
                <a:lnTo>
                  <a:pt x="0" y="16"/>
                </a:lnTo>
                <a:lnTo>
                  <a:pt x="15" y="128"/>
                </a:lnTo>
                <a:lnTo>
                  <a:pt x="31" y="170"/>
                </a:lnTo>
                <a:lnTo>
                  <a:pt x="74" y="353"/>
                </a:lnTo>
                <a:lnTo>
                  <a:pt x="49" y="390"/>
                </a:lnTo>
                <a:lnTo>
                  <a:pt x="84" y="427"/>
                </a:lnTo>
                <a:lnTo>
                  <a:pt x="90" y="628"/>
                </a:lnTo>
                <a:lnTo>
                  <a:pt x="100" y="630"/>
                </a:lnTo>
                <a:lnTo>
                  <a:pt x="488" y="583"/>
                </a:lnTo>
                <a:lnTo>
                  <a:pt x="486" y="555"/>
                </a:lnTo>
                <a:lnTo>
                  <a:pt x="360" y="473"/>
                </a:lnTo>
                <a:lnTo>
                  <a:pt x="352" y="368"/>
                </a:lnTo>
                <a:lnTo>
                  <a:pt x="395" y="315"/>
                </a:lnTo>
                <a:lnTo>
                  <a:pt x="389" y="272"/>
                </a:lnTo>
                <a:lnTo>
                  <a:pt x="389" y="242"/>
                </a:lnTo>
                <a:lnTo>
                  <a:pt x="409" y="240"/>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4" name="Freeform 104"/>
          <p:cNvSpPr>
            <a:spLocks/>
          </p:cNvSpPr>
          <p:nvPr/>
        </p:nvSpPr>
        <p:spPr bwMode="auto">
          <a:xfrm>
            <a:off x="3771900" y="2025650"/>
            <a:ext cx="927100" cy="569912"/>
          </a:xfrm>
          <a:custGeom>
            <a:avLst/>
            <a:gdLst>
              <a:gd name="T0" fmla="*/ 2147483647 w 584"/>
              <a:gd name="T1" fmla="*/ 2147483647 h 359"/>
              <a:gd name="T2" fmla="*/ 0 w 584"/>
              <a:gd name="T3" fmla="*/ 2147483647 h 359"/>
              <a:gd name="T4" fmla="*/ 2147483647 w 584"/>
              <a:gd name="T5" fmla="*/ 0 h 359"/>
              <a:gd name="T6" fmla="*/ 2147483647 w 584"/>
              <a:gd name="T7" fmla="*/ 2147483647 h 359"/>
              <a:gd name="T8" fmla="*/ 2147483647 w 584"/>
              <a:gd name="T9" fmla="*/ 2147483647 h 359"/>
              <a:gd name="T10" fmla="*/ 2147483647 w 584"/>
              <a:gd name="T11" fmla="*/ 2147483647 h 359"/>
              <a:gd name="T12" fmla="*/ 2147483647 w 584"/>
              <a:gd name="T13" fmla="*/ 2147483647 h 359"/>
              <a:gd name="T14" fmla="*/ 2147483647 w 584"/>
              <a:gd name="T15" fmla="*/ 2147483647 h 359"/>
              <a:gd name="T16" fmla="*/ 0 60000 65536"/>
              <a:gd name="T17" fmla="*/ 0 60000 65536"/>
              <a:gd name="T18" fmla="*/ 0 60000 65536"/>
              <a:gd name="T19" fmla="*/ 0 60000 65536"/>
              <a:gd name="T20" fmla="*/ 0 60000 65536"/>
              <a:gd name="T21" fmla="*/ 0 60000 65536"/>
              <a:gd name="T22" fmla="*/ 0 60000 65536"/>
              <a:gd name="T23" fmla="*/ 0 60000 65536"/>
              <a:gd name="T24" fmla="*/ 0 w 584"/>
              <a:gd name="T25" fmla="*/ 0 h 359"/>
              <a:gd name="T26" fmla="*/ 584 w 584"/>
              <a:gd name="T27" fmla="*/ 359 h 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4" h="359">
                <a:moveTo>
                  <a:pt x="584" y="359"/>
                </a:moveTo>
                <a:lnTo>
                  <a:pt x="0" y="351"/>
                </a:lnTo>
                <a:lnTo>
                  <a:pt x="10" y="0"/>
                </a:lnTo>
                <a:lnTo>
                  <a:pt x="508" y="10"/>
                </a:lnTo>
                <a:lnTo>
                  <a:pt x="508" y="22"/>
                </a:lnTo>
                <a:lnTo>
                  <a:pt x="525" y="134"/>
                </a:lnTo>
                <a:lnTo>
                  <a:pt x="541" y="178"/>
                </a:lnTo>
                <a:lnTo>
                  <a:pt x="584" y="359"/>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5" name="Freeform 105"/>
          <p:cNvSpPr>
            <a:spLocks/>
          </p:cNvSpPr>
          <p:nvPr/>
        </p:nvSpPr>
        <p:spPr bwMode="auto">
          <a:xfrm>
            <a:off x="3749675" y="2582862"/>
            <a:ext cx="974725" cy="596900"/>
          </a:xfrm>
          <a:custGeom>
            <a:avLst/>
            <a:gdLst>
              <a:gd name="T0" fmla="*/ 2147483647 w 614"/>
              <a:gd name="T1" fmla="*/ 2147483647 h 376"/>
              <a:gd name="T2" fmla="*/ 2147483647 w 614"/>
              <a:gd name="T3" fmla="*/ 0 h 376"/>
              <a:gd name="T4" fmla="*/ 2147483647 w 614"/>
              <a:gd name="T5" fmla="*/ 2147483647 h 376"/>
              <a:gd name="T6" fmla="*/ 0 w 614"/>
              <a:gd name="T7" fmla="*/ 2147483647 h 376"/>
              <a:gd name="T8" fmla="*/ 2147483647 w 614"/>
              <a:gd name="T9" fmla="*/ 2147483647 h 376"/>
              <a:gd name="T10" fmla="*/ 2147483647 w 614"/>
              <a:gd name="T11" fmla="*/ 2147483647 h 376"/>
              <a:gd name="T12" fmla="*/ 2147483647 w 614"/>
              <a:gd name="T13" fmla="*/ 2147483647 h 376"/>
              <a:gd name="T14" fmla="*/ 2147483647 w 614"/>
              <a:gd name="T15" fmla="*/ 2147483647 h 376"/>
              <a:gd name="T16" fmla="*/ 2147483647 w 614"/>
              <a:gd name="T17" fmla="*/ 2147483647 h 376"/>
              <a:gd name="T18" fmla="*/ 2147483647 w 614"/>
              <a:gd name="T19" fmla="*/ 2147483647 h 376"/>
              <a:gd name="T20" fmla="*/ 2147483647 w 614"/>
              <a:gd name="T21" fmla="*/ 2147483647 h 376"/>
              <a:gd name="T22" fmla="*/ 2147483647 w 614"/>
              <a:gd name="T23" fmla="*/ 2147483647 h 376"/>
              <a:gd name="T24" fmla="*/ 2147483647 w 614"/>
              <a:gd name="T25" fmla="*/ 2147483647 h 376"/>
              <a:gd name="T26" fmla="*/ 2147483647 w 614"/>
              <a:gd name="T27" fmla="*/ 2147483647 h 376"/>
              <a:gd name="T28" fmla="*/ 2147483647 w 614"/>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376"/>
              <a:gd name="T47" fmla="*/ 614 w 614"/>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376">
                <a:moveTo>
                  <a:pt x="598" y="8"/>
                </a:moveTo>
                <a:lnTo>
                  <a:pt x="12" y="0"/>
                </a:lnTo>
                <a:lnTo>
                  <a:pt x="8" y="96"/>
                </a:lnTo>
                <a:lnTo>
                  <a:pt x="0" y="320"/>
                </a:lnTo>
                <a:lnTo>
                  <a:pt x="441" y="328"/>
                </a:lnTo>
                <a:lnTo>
                  <a:pt x="500" y="348"/>
                </a:lnTo>
                <a:lnTo>
                  <a:pt x="535" y="338"/>
                </a:lnTo>
                <a:lnTo>
                  <a:pt x="559" y="348"/>
                </a:lnTo>
                <a:lnTo>
                  <a:pt x="559" y="352"/>
                </a:lnTo>
                <a:lnTo>
                  <a:pt x="602" y="376"/>
                </a:lnTo>
                <a:lnTo>
                  <a:pt x="598" y="291"/>
                </a:lnTo>
                <a:lnTo>
                  <a:pt x="614" y="283"/>
                </a:lnTo>
                <a:lnTo>
                  <a:pt x="608" y="82"/>
                </a:lnTo>
                <a:lnTo>
                  <a:pt x="573" y="45"/>
                </a:lnTo>
                <a:lnTo>
                  <a:pt x="598" y="8"/>
                </a:lnTo>
              </a:path>
            </a:pathLst>
          </a:custGeom>
          <a:solidFill>
            <a:schemeClr val="accent2"/>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6" name="Rectangle 147"/>
          <p:cNvSpPr>
            <a:spLocks noChangeArrowheads="1"/>
          </p:cNvSpPr>
          <p:nvPr/>
        </p:nvSpPr>
        <p:spPr bwMode="auto">
          <a:xfrm>
            <a:off x="1898650" y="6262688"/>
            <a:ext cx="26273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algn="l" eaLnBrk="1" hangingPunct="1"/>
            <a:r>
              <a:rPr lang="en-US" altLang="en-US" sz="1200" b="1" dirty="0" smtClean="0">
                <a:solidFill>
                  <a:srgbClr val="000000"/>
                </a:solidFill>
                <a:latin typeface="Tahoma" pitchFamily="34" charset="0"/>
              </a:rPr>
              <a:t>18 </a:t>
            </a:r>
            <a:r>
              <a:rPr lang="en-US" altLang="en-US" sz="1200" b="1" dirty="0" smtClean="0">
                <a:solidFill>
                  <a:srgbClr val="000000"/>
                </a:solidFill>
                <a:latin typeface="Tahoma" pitchFamily="34" charset="0"/>
              </a:rPr>
              <a:t>Executive Overviews Delivered</a:t>
            </a:r>
            <a:endParaRPr lang="en-US" altLang="en-US" sz="2400" b="1" dirty="0">
              <a:solidFill>
                <a:schemeClr val="tx1"/>
              </a:solidFill>
              <a:latin typeface="Times New Roman" pitchFamily="18" charset="0"/>
            </a:endParaRPr>
          </a:p>
        </p:txBody>
      </p:sp>
      <p:sp>
        <p:nvSpPr>
          <p:cNvPr id="77" name="Rectangle 156"/>
          <p:cNvSpPr>
            <a:spLocks noChangeArrowheads="1"/>
          </p:cNvSpPr>
          <p:nvPr/>
        </p:nvSpPr>
        <p:spPr bwMode="auto">
          <a:xfrm>
            <a:off x="1600200" y="6248400"/>
            <a:ext cx="228600" cy="228600"/>
          </a:xfrm>
          <a:prstGeom prst="rect">
            <a:avLst/>
          </a:prstGeom>
          <a:solidFill>
            <a:srgbClr val="FF9900"/>
          </a:solidFill>
          <a:ln w="9525">
            <a:solidFill>
              <a:schemeClr val="tx1"/>
            </a:solidFill>
            <a:miter lim="800000"/>
            <a:headEnd/>
            <a:tailEnd/>
          </a:ln>
        </p:spPr>
        <p:txBody>
          <a:bodyPr wrap="none" lIns="0" tIns="0" rIns="0" bIns="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8" name="Freeform 157"/>
          <p:cNvSpPr>
            <a:spLocks/>
          </p:cNvSpPr>
          <p:nvPr/>
        </p:nvSpPr>
        <p:spPr bwMode="auto">
          <a:xfrm>
            <a:off x="695325" y="4538662"/>
            <a:ext cx="1481138" cy="1357313"/>
          </a:xfrm>
          <a:custGeom>
            <a:avLst/>
            <a:gdLst>
              <a:gd name="T0" fmla="*/ 2147483647 w 933"/>
              <a:gd name="T1" fmla="*/ 2147483647 h 855"/>
              <a:gd name="T2" fmla="*/ 2147483647 w 933"/>
              <a:gd name="T3" fmla="*/ 2147483647 h 855"/>
              <a:gd name="T4" fmla="*/ 2147483647 w 933"/>
              <a:gd name="T5" fmla="*/ 2147483647 h 855"/>
              <a:gd name="T6" fmla="*/ 2147483647 w 933"/>
              <a:gd name="T7" fmla="*/ 2147483647 h 855"/>
              <a:gd name="T8" fmla="*/ 2147483647 w 933"/>
              <a:gd name="T9" fmla="*/ 2147483647 h 855"/>
              <a:gd name="T10" fmla="*/ 2147483647 w 933"/>
              <a:gd name="T11" fmla="*/ 2147483647 h 855"/>
              <a:gd name="T12" fmla="*/ 2147483647 w 933"/>
              <a:gd name="T13" fmla="*/ 2147483647 h 855"/>
              <a:gd name="T14" fmla="*/ 2147483647 w 933"/>
              <a:gd name="T15" fmla="*/ 2147483647 h 855"/>
              <a:gd name="T16" fmla="*/ 2147483647 w 933"/>
              <a:gd name="T17" fmla="*/ 2147483647 h 855"/>
              <a:gd name="T18" fmla="*/ 2147483647 w 933"/>
              <a:gd name="T19" fmla="*/ 2147483647 h 855"/>
              <a:gd name="T20" fmla="*/ 2147483647 w 933"/>
              <a:gd name="T21" fmla="*/ 2147483647 h 855"/>
              <a:gd name="T22" fmla="*/ 2147483647 w 933"/>
              <a:gd name="T23" fmla="*/ 2147483647 h 855"/>
              <a:gd name="T24" fmla="*/ 2147483647 w 933"/>
              <a:gd name="T25" fmla="*/ 2147483647 h 855"/>
              <a:gd name="T26" fmla="*/ 2147483647 w 933"/>
              <a:gd name="T27" fmla="*/ 2147483647 h 855"/>
              <a:gd name="T28" fmla="*/ 2147483647 w 933"/>
              <a:gd name="T29" fmla="*/ 2147483647 h 855"/>
              <a:gd name="T30" fmla="*/ 2147483647 w 933"/>
              <a:gd name="T31" fmla="*/ 2147483647 h 855"/>
              <a:gd name="T32" fmla="*/ 2147483647 w 933"/>
              <a:gd name="T33" fmla="*/ 2147483647 h 855"/>
              <a:gd name="T34" fmla="*/ 2147483647 w 933"/>
              <a:gd name="T35" fmla="*/ 2147483647 h 855"/>
              <a:gd name="T36" fmla="*/ 2147483647 w 933"/>
              <a:gd name="T37" fmla="*/ 2147483647 h 855"/>
              <a:gd name="T38" fmla="*/ 2147483647 w 933"/>
              <a:gd name="T39" fmla="*/ 2147483647 h 855"/>
              <a:gd name="T40" fmla="*/ 2147483647 w 933"/>
              <a:gd name="T41" fmla="*/ 2147483647 h 855"/>
              <a:gd name="T42" fmla="*/ 2147483647 w 933"/>
              <a:gd name="T43" fmla="*/ 2147483647 h 855"/>
              <a:gd name="T44" fmla="*/ 2147483647 w 933"/>
              <a:gd name="T45" fmla="*/ 2147483647 h 855"/>
              <a:gd name="T46" fmla="*/ 2147483647 w 933"/>
              <a:gd name="T47" fmla="*/ 2147483647 h 855"/>
              <a:gd name="T48" fmla="*/ 2147483647 w 933"/>
              <a:gd name="T49" fmla="*/ 2147483647 h 855"/>
              <a:gd name="T50" fmla="*/ 2147483647 w 933"/>
              <a:gd name="T51" fmla="*/ 2147483647 h 855"/>
              <a:gd name="T52" fmla="*/ 2147483647 w 933"/>
              <a:gd name="T53" fmla="*/ 2147483647 h 855"/>
              <a:gd name="T54" fmla="*/ 2147483647 w 933"/>
              <a:gd name="T55" fmla="*/ 2147483647 h 855"/>
              <a:gd name="T56" fmla="*/ 2147483647 w 933"/>
              <a:gd name="T57" fmla="*/ 2147483647 h 855"/>
              <a:gd name="T58" fmla="*/ 2147483647 w 933"/>
              <a:gd name="T59" fmla="*/ 2147483647 h 855"/>
              <a:gd name="T60" fmla="*/ 2147483647 w 933"/>
              <a:gd name="T61" fmla="*/ 2147483647 h 855"/>
              <a:gd name="T62" fmla="*/ 2147483647 w 933"/>
              <a:gd name="T63" fmla="*/ 2147483647 h 855"/>
              <a:gd name="T64" fmla="*/ 2147483647 w 933"/>
              <a:gd name="T65" fmla="*/ 2147483647 h 8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3"/>
              <a:gd name="T100" fmla="*/ 0 h 855"/>
              <a:gd name="T101" fmla="*/ 933 w 933"/>
              <a:gd name="T102" fmla="*/ 855 h 8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3" h="855">
                <a:moveTo>
                  <a:pt x="627" y="588"/>
                </a:moveTo>
                <a:lnTo>
                  <a:pt x="606" y="123"/>
                </a:lnTo>
                <a:lnTo>
                  <a:pt x="472" y="84"/>
                </a:lnTo>
                <a:lnTo>
                  <a:pt x="468" y="74"/>
                </a:lnTo>
                <a:lnTo>
                  <a:pt x="342" y="0"/>
                </a:lnTo>
                <a:lnTo>
                  <a:pt x="225" y="42"/>
                </a:lnTo>
                <a:lnTo>
                  <a:pt x="201" y="95"/>
                </a:lnTo>
                <a:lnTo>
                  <a:pt x="169" y="77"/>
                </a:lnTo>
                <a:lnTo>
                  <a:pt x="130" y="95"/>
                </a:lnTo>
                <a:lnTo>
                  <a:pt x="152" y="134"/>
                </a:lnTo>
                <a:lnTo>
                  <a:pt x="176" y="176"/>
                </a:lnTo>
                <a:lnTo>
                  <a:pt x="204" y="215"/>
                </a:lnTo>
                <a:lnTo>
                  <a:pt x="208" y="222"/>
                </a:lnTo>
                <a:lnTo>
                  <a:pt x="201" y="246"/>
                </a:lnTo>
                <a:lnTo>
                  <a:pt x="176" y="236"/>
                </a:lnTo>
                <a:lnTo>
                  <a:pt x="155" y="193"/>
                </a:lnTo>
                <a:lnTo>
                  <a:pt x="60" y="208"/>
                </a:lnTo>
                <a:lnTo>
                  <a:pt x="74" y="239"/>
                </a:lnTo>
                <a:lnTo>
                  <a:pt x="67" y="274"/>
                </a:lnTo>
                <a:lnTo>
                  <a:pt x="95" y="310"/>
                </a:lnTo>
                <a:lnTo>
                  <a:pt x="187" y="327"/>
                </a:lnTo>
                <a:lnTo>
                  <a:pt x="176" y="359"/>
                </a:lnTo>
                <a:lnTo>
                  <a:pt x="145" y="369"/>
                </a:lnTo>
                <a:lnTo>
                  <a:pt x="116" y="383"/>
                </a:lnTo>
                <a:lnTo>
                  <a:pt x="95" y="369"/>
                </a:lnTo>
                <a:lnTo>
                  <a:pt x="18" y="429"/>
                </a:lnTo>
                <a:lnTo>
                  <a:pt x="46" y="535"/>
                </a:lnTo>
                <a:lnTo>
                  <a:pt x="95" y="531"/>
                </a:lnTo>
                <a:lnTo>
                  <a:pt x="71" y="605"/>
                </a:lnTo>
                <a:lnTo>
                  <a:pt x="123" y="598"/>
                </a:lnTo>
                <a:lnTo>
                  <a:pt x="194" y="626"/>
                </a:lnTo>
                <a:lnTo>
                  <a:pt x="183" y="679"/>
                </a:lnTo>
                <a:lnTo>
                  <a:pt x="71" y="746"/>
                </a:lnTo>
                <a:lnTo>
                  <a:pt x="57" y="739"/>
                </a:lnTo>
                <a:lnTo>
                  <a:pt x="0" y="781"/>
                </a:lnTo>
                <a:lnTo>
                  <a:pt x="152" y="760"/>
                </a:lnTo>
                <a:lnTo>
                  <a:pt x="292" y="647"/>
                </a:lnTo>
                <a:lnTo>
                  <a:pt x="278" y="626"/>
                </a:lnTo>
                <a:lnTo>
                  <a:pt x="352" y="556"/>
                </a:lnTo>
                <a:lnTo>
                  <a:pt x="377" y="535"/>
                </a:lnTo>
                <a:lnTo>
                  <a:pt x="342" y="605"/>
                </a:lnTo>
                <a:lnTo>
                  <a:pt x="363" y="637"/>
                </a:lnTo>
                <a:lnTo>
                  <a:pt x="444" y="595"/>
                </a:lnTo>
                <a:lnTo>
                  <a:pt x="451" y="549"/>
                </a:lnTo>
                <a:lnTo>
                  <a:pt x="535" y="598"/>
                </a:lnTo>
                <a:lnTo>
                  <a:pt x="539" y="609"/>
                </a:lnTo>
                <a:lnTo>
                  <a:pt x="648" y="623"/>
                </a:lnTo>
                <a:lnTo>
                  <a:pt x="648" y="637"/>
                </a:lnTo>
                <a:lnTo>
                  <a:pt x="753" y="707"/>
                </a:lnTo>
                <a:lnTo>
                  <a:pt x="753" y="668"/>
                </a:lnTo>
                <a:lnTo>
                  <a:pt x="778" y="697"/>
                </a:lnTo>
                <a:lnTo>
                  <a:pt x="789" y="690"/>
                </a:lnTo>
                <a:lnTo>
                  <a:pt x="880" y="792"/>
                </a:lnTo>
                <a:lnTo>
                  <a:pt x="880" y="809"/>
                </a:lnTo>
                <a:lnTo>
                  <a:pt x="933" y="855"/>
                </a:lnTo>
                <a:lnTo>
                  <a:pt x="926" y="841"/>
                </a:lnTo>
                <a:lnTo>
                  <a:pt x="926" y="788"/>
                </a:lnTo>
                <a:lnTo>
                  <a:pt x="869" y="749"/>
                </a:lnTo>
                <a:lnTo>
                  <a:pt x="789" y="609"/>
                </a:lnTo>
                <a:lnTo>
                  <a:pt x="764" y="605"/>
                </a:lnTo>
                <a:lnTo>
                  <a:pt x="729" y="654"/>
                </a:lnTo>
                <a:lnTo>
                  <a:pt x="672" y="609"/>
                </a:lnTo>
                <a:lnTo>
                  <a:pt x="665" y="577"/>
                </a:lnTo>
                <a:lnTo>
                  <a:pt x="623" y="595"/>
                </a:lnTo>
                <a:lnTo>
                  <a:pt x="627" y="595"/>
                </a:lnTo>
                <a:lnTo>
                  <a:pt x="627" y="588"/>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9" name="Freeform 159"/>
          <p:cNvSpPr>
            <a:spLocks/>
          </p:cNvSpPr>
          <p:nvPr/>
        </p:nvSpPr>
        <p:spPr bwMode="auto">
          <a:xfrm>
            <a:off x="533400" y="5773737"/>
            <a:ext cx="112713" cy="66675"/>
          </a:xfrm>
          <a:custGeom>
            <a:avLst/>
            <a:gdLst>
              <a:gd name="T0" fmla="*/ 2147483647 w 71"/>
              <a:gd name="T1" fmla="*/ 2147483647 h 42"/>
              <a:gd name="T2" fmla="*/ 2147483647 w 71"/>
              <a:gd name="T3" fmla="*/ 2147483647 h 42"/>
              <a:gd name="T4" fmla="*/ 0 w 71"/>
              <a:gd name="T5" fmla="*/ 2147483647 h 42"/>
              <a:gd name="T6" fmla="*/ 2147483647 w 71"/>
              <a:gd name="T7" fmla="*/ 2147483647 h 42"/>
              <a:gd name="T8" fmla="*/ 2147483647 w 71"/>
              <a:gd name="T9" fmla="*/ 0 h 42"/>
              <a:gd name="T10" fmla="*/ 2147483647 w 71"/>
              <a:gd name="T11" fmla="*/ 2147483647 h 42"/>
              <a:gd name="T12" fmla="*/ 2147483647 w 71"/>
              <a:gd name="T13" fmla="*/ 2147483647 h 42"/>
              <a:gd name="T14" fmla="*/ 0 60000 65536"/>
              <a:gd name="T15" fmla="*/ 0 60000 65536"/>
              <a:gd name="T16" fmla="*/ 0 60000 65536"/>
              <a:gd name="T17" fmla="*/ 0 60000 65536"/>
              <a:gd name="T18" fmla="*/ 0 60000 65536"/>
              <a:gd name="T19" fmla="*/ 0 60000 65536"/>
              <a:gd name="T20" fmla="*/ 0 60000 65536"/>
              <a:gd name="T21" fmla="*/ 0 w 71"/>
              <a:gd name="T22" fmla="*/ 0 h 42"/>
              <a:gd name="T23" fmla="*/ 71 w 7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2">
                <a:moveTo>
                  <a:pt x="71" y="17"/>
                </a:moveTo>
                <a:lnTo>
                  <a:pt x="32" y="35"/>
                </a:lnTo>
                <a:lnTo>
                  <a:pt x="0" y="42"/>
                </a:lnTo>
                <a:lnTo>
                  <a:pt x="32" y="14"/>
                </a:lnTo>
                <a:lnTo>
                  <a:pt x="64" y="0"/>
                </a:lnTo>
                <a:lnTo>
                  <a:pt x="71" y="14"/>
                </a:lnTo>
                <a:lnTo>
                  <a:pt x="71" y="17"/>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0" name="Freeform 161"/>
          <p:cNvSpPr>
            <a:spLocks/>
          </p:cNvSpPr>
          <p:nvPr/>
        </p:nvSpPr>
        <p:spPr bwMode="auto">
          <a:xfrm>
            <a:off x="1924050" y="5711825"/>
            <a:ext cx="57150" cy="106362"/>
          </a:xfrm>
          <a:custGeom>
            <a:avLst/>
            <a:gdLst>
              <a:gd name="T0" fmla="*/ 2147483647 w 36"/>
              <a:gd name="T1" fmla="*/ 2147483647 h 67"/>
              <a:gd name="T2" fmla="*/ 2147483647 w 36"/>
              <a:gd name="T3" fmla="*/ 2147483647 h 67"/>
              <a:gd name="T4" fmla="*/ 2147483647 w 36"/>
              <a:gd name="T5" fmla="*/ 2147483647 h 67"/>
              <a:gd name="T6" fmla="*/ 2147483647 w 36"/>
              <a:gd name="T7" fmla="*/ 2147483647 h 67"/>
              <a:gd name="T8" fmla="*/ 2147483647 w 36"/>
              <a:gd name="T9" fmla="*/ 2147483647 h 67"/>
              <a:gd name="T10" fmla="*/ 2147483647 w 36"/>
              <a:gd name="T11" fmla="*/ 2147483647 h 67"/>
              <a:gd name="T12" fmla="*/ 0 w 36"/>
              <a:gd name="T13" fmla="*/ 0 h 67"/>
              <a:gd name="T14" fmla="*/ 2147483647 w 36"/>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67"/>
              <a:gd name="T26" fmla="*/ 36 w 36"/>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67">
                <a:moveTo>
                  <a:pt x="15" y="7"/>
                </a:moveTo>
                <a:lnTo>
                  <a:pt x="36" y="17"/>
                </a:lnTo>
                <a:lnTo>
                  <a:pt x="36" y="53"/>
                </a:lnTo>
                <a:lnTo>
                  <a:pt x="36" y="67"/>
                </a:lnTo>
                <a:lnTo>
                  <a:pt x="32" y="56"/>
                </a:lnTo>
                <a:lnTo>
                  <a:pt x="15" y="46"/>
                </a:lnTo>
                <a:lnTo>
                  <a:pt x="0" y="0"/>
                </a:lnTo>
                <a:lnTo>
                  <a:pt x="15" y="7"/>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1" name="Freeform 163"/>
          <p:cNvSpPr>
            <a:spLocks/>
          </p:cNvSpPr>
          <p:nvPr/>
        </p:nvSpPr>
        <p:spPr bwMode="auto">
          <a:xfrm>
            <a:off x="2030413" y="5840412"/>
            <a:ext cx="84137" cy="60325"/>
          </a:xfrm>
          <a:custGeom>
            <a:avLst/>
            <a:gdLst>
              <a:gd name="T0" fmla="*/ 2147483647 w 53"/>
              <a:gd name="T1" fmla="*/ 0 h 38"/>
              <a:gd name="T2" fmla="*/ 0 w 53"/>
              <a:gd name="T3" fmla="*/ 2147483647 h 38"/>
              <a:gd name="T4" fmla="*/ 0 w 53"/>
              <a:gd name="T5" fmla="*/ 2147483647 h 38"/>
              <a:gd name="T6" fmla="*/ 2147483647 w 53"/>
              <a:gd name="T7" fmla="*/ 2147483647 h 38"/>
              <a:gd name="T8" fmla="*/ 2147483647 w 53"/>
              <a:gd name="T9" fmla="*/ 2147483647 h 38"/>
              <a:gd name="T10" fmla="*/ 2147483647 w 53"/>
              <a:gd name="T11" fmla="*/ 2147483647 h 38"/>
              <a:gd name="T12" fmla="*/ 2147483647 w 53"/>
              <a:gd name="T13" fmla="*/ 2147483647 h 38"/>
              <a:gd name="T14" fmla="*/ 2147483647 w 53"/>
              <a:gd name="T15" fmla="*/ 0 h 38"/>
              <a:gd name="T16" fmla="*/ 2147483647 w 5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38"/>
              <a:gd name="T29" fmla="*/ 53 w 5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38">
                <a:moveTo>
                  <a:pt x="7" y="0"/>
                </a:moveTo>
                <a:lnTo>
                  <a:pt x="0" y="10"/>
                </a:lnTo>
                <a:lnTo>
                  <a:pt x="0" y="38"/>
                </a:lnTo>
                <a:lnTo>
                  <a:pt x="11" y="21"/>
                </a:lnTo>
                <a:lnTo>
                  <a:pt x="25" y="21"/>
                </a:lnTo>
                <a:lnTo>
                  <a:pt x="50" y="38"/>
                </a:lnTo>
                <a:lnTo>
                  <a:pt x="53" y="28"/>
                </a:lnTo>
                <a:lnTo>
                  <a:pt x="14" y="0"/>
                </a:lnTo>
                <a:lnTo>
                  <a:pt x="7"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2" name="Freeform 165"/>
          <p:cNvSpPr>
            <a:spLocks/>
          </p:cNvSpPr>
          <p:nvPr/>
        </p:nvSpPr>
        <p:spPr bwMode="auto">
          <a:xfrm>
            <a:off x="2176463" y="5241925"/>
            <a:ext cx="55562" cy="50800"/>
          </a:xfrm>
          <a:custGeom>
            <a:avLst/>
            <a:gdLst>
              <a:gd name="T0" fmla="*/ 0 w 35"/>
              <a:gd name="T1" fmla="*/ 2147483647 h 32"/>
              <a:gd name="T2" fmla="*/ 2147483647 w 35"/>
              <a:gd name="T3" fmla="*/ 0 h 32"/>
              <a:gd name="T4" fmla="*/ 2147483647 w 35"/>
              <a:gd name="T5" fmla="*/ 2147483647 h 32"/>
              <a:gd name="T6" fmla="*/ 2147483647 w 35"/>
              <a:gd name="T7" fmla="*/ 2147483647 h 32"/>
              <a:gd name="T8" fmla="*/ 2147483647 w 35"/>
              <a:gd name="T9" fmla="*/ 2147483647 h 32"/>
              <a:gd name="T10" fmla="*/ 2147483647 w 35"/>
              <a:gd name="T11" fmla="*/ 2147483647 h 32"/>
              <a:gd name="T12" fmla="*/ 2147483647 w 35"/>
              <a:gd name="T13" fmla="*/ 2147483647 h 32"/>
              <a:gd name="T14" fmla="*/ 0 w 35"/>
              <a:gd name="T15" fmla="*/ 2147483647 h 32"/>
              <a:gd name="T16" fmla="*/ 0 w 35"/>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21"/>
                </a:moveTo>
                <a:lnTo>
                  <a:pt x="17" y="0"/>
                </a:lnTo>
                <a:lnTo>
                  <a:pt x="31" y="7"/>
                </a:lnTo>
                <a:lnTo>
                  <a:pt x="35" y="18"/>
                </a:lnTo>
                <a:lnTo>
                  <a:pt x="28" y="25"/>
                </a:lnTo>
                <a:lnTo>
                  <a:pt x="21" y="32"/>
                </a:lnTo>
                <a:lnTo>
                  <a:pt x="14" y="32"/>
                </a:lnTo>
                <a:lnTo>
                  <a:pt x="0" y="21"/>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3" name="Freeform 167"/>
          <p:cNvSpPr>
            <a:spLocks/>
          </p:cNvSpPr>
          <p:nvPr/>
        </p:nvSpPr>
        <p:spPr bwMode="auto">
          <a:xfrm>
            <a:off x="2265363" y="5230812"/>
            <a:ext cx="77787" cy="50800"/>
          </a:xfrm>
          <a:custGeom>
            <a:avLst/>
            <a:gdLst>
              <a:gd name="T0" fmla="*/ 0 w 49"/>
              <a:gd name="T1" fmla="*/ 2147483647 h 32"/>
              <a:gd name="T2" fmla="*/ 2147483647 w 49"/>
              <a:gd name="T3" fmla="*/ 0 h 32"/>
              <a:gd name="T4" fmla="*/ 2147483647 w 49"/>
              <a:gd name="T5" fmla="*/ 2147483647 h 32"/>
              <a:gd name="T6" fmla="*/ 2147483647 w 49"/>
              <a:gd name="T7" fmla="*/ 2147483647 h 32"/>
              <a:gd name="T8" fmla="*/ 2147483647 w 49"/>
              <a:gd name="T9" fmla="*/ 2147483647 h 32"/>
              <a:gd name="T10" fmla="*/ 2147483647 w 49"/>
              <a:gd name="T11" fmla="*/ 2147483647 h 32"/>
              <a:gd name="T12" fmla="*/ 2147483647 w 49"/>
              <a:gd name="T13" fmla="*/ 2147483647 h 32"/>
              <a:gd name="T14" fmla="*/ 2147483647 w 49"/>
              <a:gd name="T15" fmla="*/ 2147483647 h 32"/>
              <a:gd name="T16" fmla="*/ 0 w 49"/>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32"/>
              <a:gd name="T29" fmla="*/ 49 w 49"/>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32">
                <a:moveTo>
                  <a:pt x="0" y="28"/>
                </a:moveTo>
                <a:lnTo>
                  <a:pt x="21" y="0"/>
                </a:lnTo>
                <a:lnTo>
                  <a:pt x="42" y="4"/>
                </a:lnTo>
                <a:lnTo>
                  <a:pt x="46" y="14"/>
                </a:lnTo>
                <a:lnTo>
                  <a:pt x="49" y="32"/>
                </a:lnTo>
                <a:lnTo>
                  <a:pt x="28" y="32"/>
                </a:lnTo>
                <a:lnTo>
                  <a:pt x="14" y="28"/>
                </a:lnTo>
                <a:lnTo>
                  <a:pt x="4" y="28"/>
                </a:lnTo>
                <a:lnTo>
                  <a:pt x="0" y="2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4" name="Freeform 169"/>
          <p:cNvSpPr>
            <a:spLocks/>
          </p:cNvSpPr>
          <p:nvPr/>
        </p:nvSpPr>
        <p:spPr bwMode="auto">
          <a:xfrm>
            <a:off x="2471738" y="5337175"/>
            <a:ext cx="90487" cy="73025"/>
          </a:xfrm>
          <a:custGeom>
            <a:avLst/>
            <a:gdLst>
              <a:gd name="T0" fmla="*/ 0 w 57"/>
              <a:gd name="T1" fmla="*/ 2147483647 h 46"/>
              <a:gd name="T2" fmla="*/ 2147483647 w 57"/>
              <a:gd name="T3" fmla="*/ 2147483647 h 46"/>
              <a:gd name="T4" fmla="*/ 2147483647 w 57"/>
              <a:gd name="T5" fmla="*/ 2147483647 h 46"/>
              <a:gd name="T6" fmla="*/ 2147483647 w 57"/>
              <a:gd name="T7" fmla="*/ 0 h 46"/>
              <a:gd name="T8" fmla="*/ 2147483647 w 57"/>
              <a:gd name="T9" fmla="*/ 2147483647 h 46"/>
              <a:gd name="T10" fmla="*/ 2147483647 w 57"/>
              <a:gd name="T11" fmla="*/ 2147483647 h 46"/>
              <a:gd name="T12" fmla="*/ 2147483647 w 57"/>
              <a:gd name="T13" fmla="*/ 2147483647 h 46"/>
              <a:gd name="T14" fmla="*/ 2147483647 w 57"/>
              <a:gd name="T15" fmla="*/ 2147483647 h 46"/>
              <a:gd name="T16" fmla="*/ 2147483647 w 57"/>
              <a:gd name="T17" fmla="*/ 2147483647 h 46"/>
              <a:gd name="T18" fmla="*/ 2147483647 w 57"/>
              <a:gd name="T19" fmla="*/ 2147483647 h 46"/>
              <a:gd name="T20" fmla="*/ 2147483647 w 57"/>
              <a:gd name="T21" fmla="*/ 2147483647 h 46"/>
              <a:gd name="T22" fmla="*/ 2147483647 w 57"/>
              <a:gd name="T23" fmla="*/ 2147483647 h 46"/>
              <a:gd name="T24" fmla="*/ 2147483647 w 57"/>
              <a:gd name="T25" fmla="*/ 2147483647 h 46"/>
              <a:gd name="T26" fmla="*/ 0 w 57"/>
              <a:gd name="T27" fmla="*/ 2147483647 h 46"/>
              <a:gd name="T28" fmla="*/ 0 w 57"/>
              <a:gd name="T29" fmla="*/ 2147483647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46"/>
              <a:gd name="T47" fmla="*/ 57 w 57"/>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46">
                <a:moveTo>
                  <a:pt x="0" y="18"/>
                </a:moveTo>
                <a:lnTo>
                  <a:pt x="11" y="11"/>
                </a:lnTo>
                <a:lnTo>
                  <a:pt x="21" y="7"/>
                </a:lnTo>
                <a:lnTo>
                  <a:pt x="28" y="0"/>
                </a:lnTo>
                <a:lnTo>
                  <a:pt x="39" y="11"/>
                </a:lnTo>
                <a:lnTo>
                  <a:pt x="50" y="28"/>
                </a:lnTo>
                <a:lnTo>
                  <a:pt x="50" y="42"/>
                </a:lnTo>
                <a:lnTo>
                  <a:pt x="57" y="46"/>
                </a:lnTo>
                <a:lnTo>
                  <a:pt x="50" y="46"/>
                </a:lnTo>
                <a:lnTo>
                  <a:pt x="39" y="46"/>
                </a:lnTo>
                <a:lnTo>
                  <a:pt x="28" y="46"/>
                </a:lnTo>
                <a:lnTo>
                  <a:pt x="14" y="32"/>
                </a:lnTo>
                <a:lnTo>
                  <a:pt x="4" y="21"/>
                </a:lnTo>
                <a:lnTo>
                  <a:pt x="0" y="1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5" name="Freeform 171"/>
          <p:cNvSpPr>
            <a:spLocks/>
          </p:cNvSpPr>
          <p:nvPr/>
        </p:nvSpPr>
        <p:spPr bwMode="auto">
          <a:xfrm>
            <a:off x="2622550" y="5410200"/>
            <a:ext cx="90488" cy="44450"/>
          </a:xfrm>
          <a:custGeom>
            <a:avLst/>
            <a:gdLst>
              <a:gd name="T0" fmla="*/ 0 w 57"/>
              <a:gd name="T1" fmla="*/ 2147483647 h 28"/>
              <a:gd name="T2" fmla="*/ 0 w 57"/>
              <a:gd name="T3" fmla="*/ 0 h 28"/>
              <a:gd name="T4" fmla="*/ 2147483647 w 57"/>
              <a:gd name="T5" fmla="*/ 0 h 28"/>
              <a:gd name="T6" fmla="*/ 2147483647 w 57"/>
              <a:gd name="T7" fmla="*/ 2147483647 h 28"/>
              <a:gd name="T8" fmla="*/ 2147483647 w 57"/>
              <a:gd name="T9" fmla="*/ 2147483647 h 28"/>
              <a:gd name="T10" fmla="*/ 2147483647 w 57"/>
              <a:gd name="T11" fmla="*/ 2147483647 h 28"/>
              <a:gd name="T12" fmla="*/ 2147483647 w 57"/>
              <a:gd name="T13" fmla="*/ 2147483647 h 28"/>
              <a:gd name="T14" fmla="*/ 0 w 57"/>
              <a:gd name="T15" fmla="*/ 2147483647 h 28"/>
              <a:gd name="T16" fmla="*/ 0 w 57"/>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8"/>
              <a:gd name="T29" fmla="*/ 57 w 5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8">
                <a:moveTo>
                  <a:pt x="0" y="17"/>
                </a:moveTo>
                <a:lnTo>
                  <a:pt x="0" y="0"/>
                </a:lnTo>
                <a:lnTo>
                  <a:pt x="14" y="0"/>
                </a:lnTo>
                <a:lnTo>
                  <a:pt x="32" y="7"/>
                </a:lnTo>
                <a:lnTo>
                  <a:pt x="57" y="17"/>
                </a:lnTo>
                <a:lnTo>
                  <a:pt x="25" y="24"/>
                </a:lnTo>
                <a:lnTo>
                  <a:pt x="11" y="24"/>
                </a:lnTo>
                <a:lnTo>
                  <a:pt x="0" y="28"/>
                </a:lnTo>
                <a:lnTo>
                  <a:pt x="0" y="17"/>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6" name="Freeform 173"/>
          <p:cNvSpPr>
            <a:spLocks/>
          </p:cNvSpPr>
          <p:nvPr/>
        </p:nvSpPr>
        <p:spPr bwMode="auto">
          <a:xfrm>
            <a:off x="2735263" y="5483225"/>
            <a:ext cx="77787" cy="60325"/>
          </a:xfrm>
          <a:custGeom>
            <a:avLst/>
            <a:gdLst>
              <a:gd name="T0" fmla="*/ 2147483647 w 49"/>
              <a:gd name="T1" fmla="*/ 2147483647 h 38"/>
              <a:gd name="T2" fmla="*/ 2147483647 w 49"/>
              <a:gd name="T3" fmla="*/ 2147483647 h 38"/>
              <a:gd name="T4" fmla="*/ 2147483647 w 49"/>
              <a:gd name="T5" fmla="*/ 2147483647 h 38"/>
              <a:gd name="T6" fmla="*/ 2147483647 w 49"/>
              <a:gd name="T7" fmla="*/ 2147483647 h 38"/>
              <a:gd name="T8" fmla="*/ 2147483647 w 49"/>
              <a:gd name="T9" fmla="*/ 0 h 38"/>
              <a:gd name="T10" fmla="*/ 0 w 49"/>
              <a:gd name="T11" fmla="*/ 0 h 38"/>
              <a:gd name="T12" fmla="*/ 2147483647 w 49"/>
              <a:gd name="T13" fmla="*/ 2147483647 h 38"/>
              <a:gd name="T14" fmla="*/ 0 60000 65536"/>
              <a:gd name="T15" fmla="*/ 0 60000 65536"/>
              <a:gd name="T16" fmla="*/ 0 60000 65536"/>
              <a:gd name="T17" fmla="*/ 0 60000 65536"/>
              <a:gd name="T18" fmla="*/ 0 60000 65536"/>
              <a:gd name="T19" fmla="*/ 0 60000 65536"/>
              <a:gd name="T20" fmla="*/ 0 60000 65536"/>
              <a:gd name="T21" fmla="*/ 0 w 49"/>
              <a:gd name="T22" fmla="*/ 0 h 38"/>
              <a:gd name="T23" fmla="*/ 49 w 4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8">
                <a:moveTo>
                  <a:pt x="10" y="38"/>
                </a:moveTo>
                <a:lnTo>
                  <a:pt x="49" y="28"/>
                </a:lnTo>
                <a:lnTo>
                  <a:pt x="45" y="14"/>
                </a:lnTo>
                <a:lnTo>
                  <a:pt x="38" y="3"/>
                </a:lnTo>
                <a:lnTo>
                  <a:pt x="28" y="0"/>
                </a:lnTo>
                <a:lnTo>
                  <a:pt x="0" y="0"/>
                </a:lnTo>
                <a:lnTo>
                  <a:pt x="10" y="3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7" name="Freeform 175"/>
          <p:cNvSpPr>
            <a:spLocks/>
          </p:cNvSpPr>
          <p:nvPr/>
        </p:nvSpPr>
        <p:spPr bwMode="auto">
          <a:xfrm>
            <a:off x="2824163" y="5594350"/>
            <a:ext cx="173037" cy="228600"/>
          </a:xfrm>
          <a:custGeom>
            <a:avLst/>
            <a:gdLst>
              <a:gd name="T0" fmla="*/ 2147483647 w 109"/>
              <a:gd name="T1" fmla="*/ 0 h 144"/>
              <a:gd name="T2" fmla="*/ 2147483647 w 109"/>
              <a:gd name="T3" fmla="*/ 2147483647 h 144"/>
              <a:gd name="T4" fmla="*/ 2147483647 w 109"/>
              <a:gd name="T5" fmla="*/ 2147483647 h 144"/>
              <a:gd name="T6" fmla="*/ 2147483647 w 109"/>
              <a:gd name="T7" fmla="*/ 2147483647 h 144"/>
              <a:gd name="T8" fmla="*/ 0 w 109"/>
              <a:gd name="T9" fmla="*/ 2147483647 h 144"/>
              <a:gd name="T10" fmla="*/ 0 w 109"/>
              <a:gd name="T11" fmla="*/ 2147483647 h 144"/>
              <a:gd name="T12" fmla="*/ 2147483647 w 109"/>
              <a:gd name="T13" fmla="*/ 2147483647 h 144"/>
              <a:gd name="T14" fmla="*/ 2147483647 w 109"/>
              <a:gd name="T15" fmla="*/ 2147483647 h 144"/>
              <a:gd name="T16" fmla="*/ 2147483647 w 109"/>
              <a:gd name="T17" fmla="*/ 2147483647 h 144"/>
              <a:gd name="T18" fmla="*/ 2147483647 w 109"/>
              <a:gd name="T19" fmla="*/ 2147483647 h 144"/>
              <a:gd name="T20" fmla="*/ 2147483647 w 109"/>
              <a:gd name="T21" fmla="*/ 0 h 144"/>
              <a:gd name="T22" fmla="*/ 2147483647 w 109"/>
              <a:gd name="T23" fmla="*/ 2147483647 h 144"/>
              <a:gd name="T24" fmla="*/ 2147483647 w 109"/>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44"/>
              <a:gd name="T41" fmla="*/ 109 w 109"/>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44">
                <a:moveTo>
                  <a:pt x="18" y="0"/>
                </a:moveTo>
                <a:lnTo>
                  <a:pt x="11" y="11"/>
                </a:lnTo>
                <a:lnTo>
                  <a:pt x="18" y="25"/>
                </a:lnTo>
                <a:lnTo>
                  <a:pt x="18" y="32"/>
                </a:lnTo>
                <a:lnTo>
                  <a:pt x="0" y="67"/>
                </a:lnTo>
                <a:lnTo>
                  <a:pt x="0" y="123"/>
                </a:lnTo>
                <a:lnTo>
                  <a:pt x="28" y="144"/>
                </a:lnTo>
                <a:lnTo>
                  <a:pt x="28" y="127"/>
                </a:lnTo>
                <a:lnTo>
                  <a:pt x="109" y="84"/>
                </a:lnTo>
                <a:lnTo>
                  <a:pt x="70" y="46"/>
                </a:lnTo>
                <a:lnTo>
                  <a:pt x="25" y="0"/>
                </a:lnTo>
                <a:lnTo>
                  <a:pt x="25" y="3"/>
                </a:lnTo>
                <a:lnTo>
                  <a:pt x="18" y="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8" name="Freeform 177"/>
          <p:cNvSpPr>
            <a:spLocks/>
          </p:cNvSpPr>
          <p:nvPr/>
        </p:nvSpPr>
        <p:spPr bwMode="auto">
          <a:xfrm>
            <a:off x="2008188" y="5756275"/>
            <a:ext cx="33337" cy="61912"/>
          </a:xfrm>
          <a:custGeom>
            <a:avLst/>
            <a:gdLst>
              <a:gd name="T0" fmla="*/ 2147483647 w 21"/>
              <a:gd name="T1" fmla="*/ 2147483647 h 39"/>
              <a:gd name="T2" fmla="*/ 2147483647 w 21"/>
              <a:gd name="T3" fmla="*/ 2147483647 h 39"/>
              <a:gd name="T4" fmla="*/ 2147483647 w 21"/>
              <a:gd name="T5" fmla="*/ 2147483647 h 39"/>
              <a:gd name="T6" fmla="*/ 0 w 21"/>
              <a:gd name="T7" fmla="*/ 0 h 39"/>
              <a:gd name="T8" fmla="*/ 2147483647 w 21"/>
              <a:gd name="T9" fmla="*/ 2147483647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21" y="11"/>
                </a:moveTo>
                <a:lnTo>
                  <a:pt x="18" y="39"/>
                </a:lnTo>
                <a:lnTo>
                  <a:pt x="4" y="28"/>
                </a:lnTo>
                <a:lnTo>
                  <a:pt x="0" y="0"/>
                </a:lnTo>
                <a:lnTo>
                  <a:pt x="21" y="1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9" name="Freeform 178"/>
          <p:cNvSpPr>
            <a:spLocks/>
          </p:cNvSpPr>
          <p:nvPr/>
        </p:nvSpPr>
        <p:spPr bwMode="auto">
          <a:xfrm>
            <a:off x="2008188" y="5756275"/>
            <a:ext cx="33337" cy="61912"/>
          </a:xfrm>
          <a:custGeom>
            <a:avLst/>
            <a:gdLst>
              <a:gd name="T0" fmla="*/ 2147483647 w 21"/>
              <a:gd name="T1" fmla="*/ 2147483647 h 39"/>
              <a:gd name="T2" fmla="*/ 2147483647 w 21"/>
              <a:gd name="T3" fmla="*/ 2147483647 h 39"/>
              <a:gd name="T4" fmla="*/ 2147483647 w 21"/>
              <a:gd name="T5" fmla="*/ 2147483647 h 39"/>
              <a:gd name="T6" fmla="*/ 0 w 21"/>
              <a:gd name="T7" fmla="*/ 0 h 39"/>
              <a:gd name="T8" fmla="*/ 2147483647 w 21"/>
              <a:gd name="T9" fmla="*/ 2147483647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21" y="11"/>
                </a:moveTo>
                <a:lnTo>
                  <a:pt x="18" y="39"/>
                </a:lnTo>
                <a:lnTo>
                  <a:pt x="4" y="28"/>
                </a:lnTo>
                <a:lnTo>
                  <a:pt x="0" y="0"/>
                </a:lnTo>
                <a:lnTo>
                  <a:pt x="21" y="1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90" name="Rectangle 185"/>
          <p:cNvSpPr>
            <a:spLocks noChangeArrowheads="1"/>
          </p:cNvSpPr>
          <p:nvPr/>
        </p:nvSpPr>
        <p:spPr bwMode="auto">
          <a:xfrm>
            <a:off x="7705725" y="3500436"/>
            <a:ext cx="121444" cy="123825"/>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91" name="Text Box 187"/>
          <p:cNvSpPr txBox="1">
            <a:spLocks noChangeArrowheads="1"/>
          </p:cNvSpPr>
          <p:nvPr/>
        </p:nvSpPr>
        <p:spPr bwMode="auto">
          <a:xfrm>
            <a:off x="7756814" y="3438445"/>
            <a:ext cx="3981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a:solidFill>
                  <a:schemeClr val="tx1"/>
                </a:solidFill>
                <a:latin typeface="Arial Unicode MS" pitchFamily="34" charset="-128"/>
              </a:rPr>
              <a:t>DC</a:t>
            </a:r>
          </a:p>
        </p:txBody>
      </p:sp>
      <p:sp>
        <p:nvSpPr>
          <p:cNvPr id="92" name="Text Box 193"/>
          <p:cNvSpPr txBox="1">
            <a:spLocks noChangeArrowheads="1"/>
          </p:cNvSpPr>
          <p:nvPr/>
        </p:nvSpPr>
        <p:spPr bwMode="auto">
          <a:xfrm>
            <a:off x="1762125" y="1947862"/>
            <a:ext cx="296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WA</a:t>
            </a:r>
          </a:p>
        </p:txBody>
      </p:sp>
      <p:sp>
        <p:nvSpPr>
          <p:cNvPr id="93" name="Text Box 194"/>
          <p:cNvSpPr txBox="1">
            <a:spLocks noChangeArrowheads="1"/>
          </p:cNvSpPr>
          <p:nvPr/>
        </p:nvSpPr>
        <p:spPr bwMode="auto">
          <a:xfrm>
            <a:off x="1616075" y="2557462"/>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OR</a:t>
            </a:r>
          </a:p>
        </p:txBody>
      </p:sp>
      <p:sp>
        <p:nvSpPr>
          <p:cNvPr id="94" name="Text Box 195"/>
          <p:cNvSpPr txBox="1">
            <a:spLocks noChangeArrowheads="1"/>
          </p:cNvSpPr>
          <p:nvPr/>
        </p:nvSpPr>
        <p:spPr bwMode="auto">
          <a:xfrm>
            <a:off x="1471613" y="3776662"/>
            <a:ext cx="268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CA</a:t>
            </a:r>
          </a:p>
        </p:txBody>
      </p:sp>
      <p:sp>
        <p:nvSpPr>
          <p:cNvPr id="95" name="Text Box 196"/>
          <p:cNvSpPr txBox="1">
            <a:spLocks noChangeArrowheads="1"/>
          </p:cNvSpPr>
          <p:nvPr/>
        </p:nvSpPr>
        <p:spPr bwMode="auto">
          <a:xfrm>
            <a:off x="1171575" y="49196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AK</a:t>
            </a:r>
          </a:p>
        </p:txBody>
      </p:sp>
      <p:sp>
        <p:nvSpPr>
          <p:cNvPr id="96" name="Text Box 197"/>
          <p:cNvSpPr txBox="1">
            <a:spLocks noChangeArrowheads="1"/>
          </p:cNvSpPr>
          <p:nvPr/>
        </p:nvSpPr>
        <p:spPr bwMode="auto">
          <a:xfrm>
            <a:off x="2981325" y="2176462"/>
            <a:ext cx="296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MT</a:t>
            </a:r>
          </a:p>
        </p:txBody>
      </p:sp>
      <p:sp>
        <p:nvSpPr>
          <p:cNvPr id="97" name="Text Box 198"/>
          <p:cNvSpPr txBox="1">
            <a:spLocks noChangeArrowheads="1"/>
          </p:cNvSpPr>
          <p:nvPr/>
        </p:nvSpPr>
        <p:spPr bwMode="auto">
          <a:xfrm>
            <a:off x="2333625" y="2709862"/>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ID</a:t>
            </a:r>
          </a:p>
        </p:txBody>
      </p:sp>
      <p:sp>
        <p:nvSpPr>
          <p:cNvPr id="98" name="Text Box 199"/>
          <p:cNvSpPr txBox="1">
            <a:spLocks noChangeArrowheads="1"/>
          </p:cNvSpPr>
          <p:nvPr/>
        </p:nvSpPr>
        <p:spPr bwMode="auto">
          <a:xfrm>
            <a:off x="1928813" y="3395662"/>
            <a:ext cx="268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NV</a:t>
            </a:r>
          </a:p>
        </p:txBody>
      </p:sp>
      <p:sp>
        <p:nvSpPr>
          <p:cNvPr id="99" name="Text Box 200"/>
          <p:cNvSpPr txBox="1">
            <a:spLocks noChangeArrowheads="1"/>
          </p:cNvSpPr>
          <p:nvPr/>
        </p:nvSpPr>
        <p:spPr bwMode="auto">
          <a:xfrm>
            <a:off x="2617788" y="3548062"/>
            <a:ext cx="261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UT</a:t>
            </a:r>
          </a:p>
        </p:txBody>
      </p:sp>
      <p:sp>
        <p:nvSpPr>
          <p:cNvPr id="100" name="Text Box 201"/>
          <p:cNvSpPr txBox="1">
            <a:spLocks noChangeArrowheads="1"/>
          </p:cNvSpPr>
          <p:nvPr/>
        </p:nvSpPr>
        <p:spPr bwMode="auto">
          <a:xfrm>
            <a:off x="2470150" y="4386262"/>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AZ</a:t>
            </a:r>
          </a:p>
        </p:txBody>
      </p:sp>
      <p:sp>
        <p:nvSpPr>
          <p:cNvPr id="101" name="Text Box 202"/>
          <p:cNvSpPr txBox="1">
            <a:spLocks noChangeArrowheads="1"/>
          </p:cNvSpPr>
          <p:nvPr/>
        </p:nvSpPr>
        <p:spPr bwMode="auto">
          <a:xfrm>
            <a:off x="2806700" y="5613400"/>
            <a:ext cx="180975" cy="198437"/>
          </a:xfrm>
          <a:prstGeom prst="rect">
            <a:avLst/>
          </a:prstGeom>
          <a:noFill/>
          <a:ln>
            <a:noFill/>
          </a:ln>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HI</a:t>
            </a:r>
          </a:p>
        </p:txBody>
      </p:sp>
      <p:sp>
        <p:nvSpPr>
          <p:cNvPr id="102" name="Text Box 203"/>
          <p:cNvSpPr txBox="1">
            <a:spLocks noChangeArrowheads="1"/>
          </p:cNvSpPr>
          <p:nvPr/>
        </p:nvSpPr>
        <p:spPr bwMode="auto">
          <a:xfrm>
            <a:off x="3271838" y="4386262"/>
            <a:ext cx="290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NM</a:t>
            </a:r>
          </a:p>
        </p:txBody>
      </p:sp>
      <p:sp>
        <p:nvSpPr>
          <p:cNvPr id="103" name="Text Box 204"/>
          <p:cNvSpPr txBox="1">
            <a:spLocks noChangeArrowheads="1"/>
          </p:cNvSpPr>
          <p:nvPr/>
        </p:nvSpPr>
        <p:spPr bwMode="auto">
          <a:xfrm>
            <a:off x="3351213" y="3624262"/>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CO</a:t>
            </a:r>
          </a:p>
        </p:txBody>
      </p:sp>
      <p:sp>
        <p:nvSpPr>
          <p:cNvPr id="104" name="Text Box 205"/>
          <p:cNvSpPr txBox="1">
            <a:spLocks noChangeArrowheads="1"/>
          </p:cNvSpPr>
          <p:nvPr/>
        </p:nvSpPr>
        <p:spPr bwMode="auto">
          <a:xfrm>
            <a:off x="3116263" y="2938462"/>
            <a:ext cx="29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WY</a:t>
            </a:r>
          </a:p>
        </p:txBody>
      </p:sp>
      <p:sp>
        <p:nvSpPr>
          <p:cNvPr id="105" name="Text Box 206"/>
          <p:cNvSpPr txBox="1">
            <a:spLocks noChangeArrowheads="1"/>
          </p:cNvSpPr>
          <p:nvPr/>
        </p:nvSpPr>
        <p:spPr bwMode="auto">
          <a:xfrm>
            <a:off x="4040188" y="2176462"/>
            <a:ext cx="27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ND</a:t>
            </a:r>
          </a:p>
        </p:txBody>
      </p:sp>
      <p:sp>
        <p:nvSpPr>
          <p:cNvPr id="106" name="Text Box 207"/>
          <p:cNvSpPr txBox="1">
            <a:spLocks noChangeArrowheads="1"/>
          </p:cNvSpPr>
          <p:nvPr/>
        </p:nvSpPr>
        <p:spPr bwMode="auto">
          <a:xfrm>
            <a:off x="4044950" y="2709862"/>
            <a:ext cx="268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SD</a:t>
            </a:r>
          </a:p>
        </p:txBody>
      </p:sp>
      <p:sp>
        <p:nvSpPr>
          <p:cNvPr id="107" name="Text Box 208"/>
          <p:cNvSpPr txBox="1">
            <a:spLocks noChangeArrowheads="1"/>
          </p:cNvSpPr>
          <p:nvPr/>
        </p:nvSpPr>
        <p:spPr bwMode="auto">
          <a:xfrm>
            <a:off x="4121150" y="3243262"/>
            <a:ext cx="268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a:solidFill>
                  <a:schemeClr val="tx1"/>
                </a:solidFill>
                <a:latin typeface="Arial Unicode MS" pitchFamily="34" charset="-128"/>
              </a:rPr>
              <a:t>NE</a:t>
            </a:r>
          </a:p>
        </p:txBody>
      </p:sp>
      <p:sp>
        <p:nvSpPr>
          <p:cNvPr id="108" name="Text Box 209"/>
          <p:cNvSpPr txBox="1">
            <a:spLocks noChangeArrowheads="1"/>
          </p:cNvSpPr>
          <p:nvPr/>
        </p:nvSpPr>
        <p:spPr bwMode="auto">
          <a:xfrm>
            <a:off x="4354513" y="37766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KS</a:t>
            </a:r>
          </a:p>
        </p:txBody>
      </p:sp>
      <p:sp>
        <p:nvSpPr>
          <p:cNvPr id="109" name="Text Box 210"/>
          <p:cNvSpPr txBox="1">
            <a:spLocks noChangeArrowheads="1"/>
          </p:cNvSpPr>
          <p:nvPr/>
        </p:nvSpPr>
        <p:spPr bwMode="auto">
          <a:xfrm>
            <a:off x="4498975" y="4310062"/>
            <a:ext cx="27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OK</a:t>
            </a:r>
          </a:p>
        </p:txBody>
      </p:sp>
      <p:sp>
        <p:nvSpPr>
          <p:cNvPr id="110" name="Text Box 211"/>
          <p:cNvSpPr txBox="1">
            <a:spLocks noChangeArrowheads="1"/>
          </p:cNvSpPr>
          <p:nvPr/>
        </p:nvSpPr>
        <p:spPr bwMode="auto">
          <a:xfrm>
            <a:off x="4281488" y="4995862"/>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TX</a:t>
            </a:r>
          </a:p>
        </p:txBody>
      </p:sp>
      <p:sp>
        <p:nvSpPr>
          <p:cNvPr id="111" name="Text Box 212"/>
          <p:cNvSpPr txBox="1">
            <a:spLocks noChangeArrowheads="1"/>
          </p:cNvSpPr>
          <p:nvPr/>
        </p:nvSpPr>
        <p:spPr bwMode="auto">
          <a:xfrm>
            <a:off x="4795838" y="2328862"/>
            <a:ext cx="290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MN</a:t>
            </a:r>
          </a:p>
        </p:txBody>
      </p:sp>
      <p:sp>
        <p:nvSpPr>
          <p:cNvPr id="112" name="Text Box 213"/>
          <p:cNvSpPr txBox="1">
            <a:spLocks noChangeArrowheads="1"/>
          </p:cNvSpPr>
          <p:nvPr/>
        </p:nvSpPr>
        <p:spPr bwMode="auto">
          <a:xfrm>
            <a:off x="4962525" y="3167062"/>
            <a:ext cx="279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a:solidFill>
                  <a:schemeClr val="tx1"/>
                </a:solidFill>
                <a:latin typeface="Arial Unicode MS" pitchFamily="34" charset="-128"/>
              </a:rPr>
              <a:t>IA</a:t>
            </a:r>
          </a:p>
        </p:txBody>
      </p:sp>
      <p:sp>
        <p:nvSpPr>
          <p:cNvPr id="113" name="Text Box 214"/>
          <p:cNvSpPr txBox="1">
            <a:spLocks noChangeArrowheads="1"/>
          </p:cNvSpPr>
          <p:nvPr/>
        </p:nvSpPr>
        <p:spPr bwMode="auto">
          <a:xfrm>
            <a:off x="5097463" y="3776662"/>
            <a:ext cx="29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MO</a:t>
            </a:r>
          </a:p>
        </p:txBody>
      </p:sp>
      <p:sp>
        <p:nvSpPr>
          <p:cNvPr id="114" name="Text Box 215"/>
          <p:cNvSpPr txBox="1">
            <a:spLocks noChangeArrowheads="1"/>
          </p:cNvSpPr>
          <p:nvPr/>
        </p:nvSpPr>
        <p:spPr bwMode="auto">
          <a:xfrm>
            <a:off x="5187950" y="4386262"/>
            <a:ext cx="268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AR</a:t>
            </a:r>
          </a:p>
        </p:txBody>
      </p:sp>
      <p:sp>
        <p:nvSpPr>
          <p:cNvPr id="115" name="Text Box 216"/>
          <p:cNvSpPr txBox="1">
            <a:spLocks noChangeArrowheads="1"/>
          </p:cNvSpPr>
          <p:nvPr/>
        </p:nvSpPr>
        <p:spPr bwMode="auto">
          <a:xfrm>
            <a:off x="5267325" y="5148262"/>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a:solidFill>
                  <a:schemeClr val="tx1"/>
                </a:solidFill>
                <a:latin typeface="Arial Unicode MS" pitchFamily="34" charset="-128"/>
              </a:rPr>
              <a:t>LA</a:t>
            </a:r>
          </a:p>
        </p:txBody>
      </p:sp>
      <p:sp>
        <p:nvSpPr>
          <p:cNvPr id="116" name="Text Box 217"/>
          <p:cNvSpPr txBox="1">
            <a:spLocks noChangeArrowheads="1"/>
          </p:cNvSpPr>
          <p:nvPr/>
        </p:nvSpPr>
        <p:spPr bwMode="auto">
          <a:xfrm>
            <a:off x="5367338" y="2633662"/>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WI</a:t>
            </a:r>
          </a:p>
        </p:txBody>
      </p:sp>
      <p:sp>
        <p:nvSpPr>
          <p:cNvPr id="117" name="Text Box 218"/>
          <p:cNvSpPr txBox="1">
            <a:spLocks noChangeArrowheads="1"/>
          </p:cNvSpPr>
          <p:nvPr/>
        </p:nvSpPr>
        <p:spPr bwMode="auto">
          <a:xfrm>
            <a:off x="5545138" y="3395662"/>
            <a:ext cx="198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IL</a:t>
            </a:r>
          </a:p>
        </p:txBody>
      </p:sp>
      <p:sp>
        <p:nvSpPr>
          <p:cNvPr id="118" name="Text Box 219"/>
          <p:cNvSpPr txBox="1">
            <a:spLocks noChangeArrowheads="1"/>
          </p:cNvSpPr>
          <p:nvPr/>
        </p:nvSpPr>
        <p:spPr bwMode="auto">
          <a:xfrm>
            <a:off x="6061075" y="2862262"/>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MI</a:t>
            </a:r>
          </a:p>
        </p:txBody>
      </p:sp>
      <p:sp>
        <p:nvSpPr>
          <p:cNvPr id="119" name="Text Box 220"/>
          <p:cNvSpPr txBox="1">
            <a:spLocks noChangeArrowheads="1"/>
          </p:cNvSpPr>
          <p:nvPr/>
        </p:nvSpPr>
        <p:spPr bwMode="auto">
          <a:xfrm>
            <a:off x="5991225" y="3395662"/>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IN</a:t>
            </a:r>
          </a:p>
        </p:txBody>
      </p:sp>
      <p:sp>
        <p:nvSpPr>
          <p:cNvPr id="120" name="Text Box 221"/>
          <p:cNvSpPr txBox="1">
            <a:spLocks noChangeArrowheads="1"/>
          </p:cNvSpPr>
          <p:nvPr/>
        </p:nvSpPr>
        <p:spPr bwMode="auto">
          <a:xfrm>
            <a:off x="6200775" y="37766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KY</a:t>
            </a:r>
          </a:p>
        </p:txBody>
      </p:sp>
      <p:sp>
        <p:nvSpPr>
          <p:cNvPr id="121" name="Text Box 222"/>
          <p:cNvSpPr txBox="1">
            <a:spLocks noChangeArrowheads="1"/>
          </p:cNvSpPr>
          <p:nvPr/>
        </p:nvSpPr>
        <p:spPr bwMode="auto">
          <a:xfrm>
            <a:off x="6046788" y="4157662"/>
            <a:ext cx="261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TN</a:t>
            </a:r>
          </a:p>
        </p:txBody>
      </p:sp>
      <p:sp>
        <p:nvSpPr>
          <p:cNvPr id="122" name="Text Box 223"/>
          <p:cNvSpPr txBox="1">
            <a:spLocks noChangeArrowheads="1"/>
          </p:cNvSpPr>
          <p:nvPr/>
        </p:nvSpPr>
        <p:spPr bwMode="auto">
          <a:xfrm>
            <a:off x="5648325" y="4691062"/>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MS</a:t>
            </a:r>
          </a:p>
        </p:txBody>
      </p:sp>
      <p:sp>
        <p:nvSpPr>
          <p:cNvPr id="123" name="Text Box 224"/>
          <p:cNvSpPr txBox="1">
            <a:spLocks noChangeArrowheads="1"/>
          </p:cNvSpPr>
          <p:nvPr/>
        </p:nvSpPr>
        <p:spPr bwMode="auto">
          <a:xfrm>
            <a:off x="6054725" y="4614862"/>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AL</a:t>
            </a:r>
          </a:p>
        </p:txBody>
      </p:sp>
      <p:sp>
        <p:nvSpPr>
          <p:cNvPr id="124" name="Text Box 225"/>
          <p:cNvSpPr txBox="1">
            <a:spLocks noChangeArrowheads="1"/>
          </p:cNvSpPr>
          <p:nvPr/>
        </p:nvSpPr>
        <p:spPr bwMode="auto">
          <a:xfrm>
            <a:off x="6573838" y="4614862"/>
            <a:ext cx="274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GA</a:t>
            </a:r>
          </a:p>
        </p:txBody>
      </p:sp>
      <p:sp>
        <p:nvSpPr>
          <p:cNvPr id="125" name="Text Box 226"/>
          <p:cNvSpPr txBox="1">
            <a:spLocks noChangeArrowheads="1"/>
          </p:cNvSpPr>
          <p:nvPr/>
        </p:nvSpPr>
        <p:spPr bwMode="auto">
          <a:xfrm>
            <a:off x="6896100" y="5300662"/>
            <a:ext cx="24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a:solidFill>
                  <a:schemeClr val="tx1"/>
                </a:solidFill>
                <a:latin typeface="Arial Unicode MS" pitchFamily="34" charset="-128"/>
              </a:rPr>
              <a:t>FL</a:t>
            </a:r>
          </a:p>
        </p:txBody>
      </p:sp>
      <p:sp>
        <p:nvSpPr>
          <p:cNvPr id="126" name="Text Box 227"/>
          <p:cNvSpPr txBox="1">
            <a:spLocks noChangeArrowheads="1"/>
          </p:cNvSpPr>
          <p:nvPr/>
        </p:nvSpPr>
        <p:spPr bwMode="auto">
          <a:xfrm>
            <a:off x="6805613" y="4310062"/>
            <a:ext cx="268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SC</a:t>
            </a:r>
          </a:p>
        </p:txBody>
      </p:sp>
      <p:sp>
        <p:nvSpPr>
          <p:cNvPr id="127" name="Text Box 228"/>
          <p:cNvSpPr txBox="1">
            <a:spLocks noChangeArrowheads="1"/>
          </p:cNvSpPr>
          <p:nvPr/>
        </p:nvSpPr>
        <p:spPr bwMode="auto">
          <a:xfrm>
            <a:off x="7019925" y="4005262"/>
            <a:ext cx="27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a:solidFill>
                  <a:schemeClr val="tx1"/>
                </a:solidFill>
                <a:latin typeface="Arial Unicode MS" pitchFamily="34" charset="-128"/>
              </a:rPr>
              <a:t>NC</a:t>
            </a:r>
          </a:p>
        </p:txBody>
      </p:sp>
      <p:sp>
        <p:nvSpPr>
          <p:cNvPr id="128" name="Text Box 229"/>
          <p:cNvSpPr txBox="1">
            <a:spLocks noChangeArrowheads="1"/>
          </p:cNvSpPr>
          <p:nvPr/>
        </p:nvSpPr>
        <p:spPr bwMode="auto">
          <a:xfrm>
            <a:off x="7038975" y="3654425"/>
            <a:ext cx="361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VA</a:t>
            </a:r>
          </a:p>
        </p:txBody>
      </p:sp>
      <p:sp>
        <p:nvSpPr>
          <p:cNvPr id="129" name="Text Box 230"/>
          <p:cNvSpPr txBox="1">
            <a:spLocks noChangeArrowheads="1"/>
          </p:cNvSpPr>
          <p:nvPr/>
        </p:nvSpPr>
        <p:spPr bwMode="auto">
          <a:xfrm>
            <a:off x="6410325" y="3319462"/>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OH</a:t>
            </a:r>
          </a:p>
        </p:txBody>
      </p:sp>
      <p:sp>
        <p:nvSpPr>
          <p:cNvPr id="130" name="Text Box 231"/>
          <p:cNvSpPr txBox="1">
            <a:spLocks noChangeArrowheads="1"/>
          </p:cNvSpPr>
          <p:nvPr/>
        </p:nvSpPr>
        <p:spPr bwMode="auto">
          <a:xfrm>
            <a:off x="6638925" y="3548062"/>
            <a:ext cx="296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WV</a:t>
            </a:r>
          </a:p>
        </p:txBody>
      </p:sp>
      <p:sp>
        <p:nvSpPr>
          <p:cNvPr id="131" name="Text Box 232"/>
          <p:cNvSpPr txBox="1">
            <a:spLocks noChangeArrowheads="1"/>
          </p:cNvSpPr>
          <p:nvPr/>
        </p:nvSpPr>
        <p:spPr bwMode="auto">
          <a:xfrm>
            <a:off x="7019925" y="30146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PA</a:t>
            </a:r>
          </a:p>
        </p:txBody>
      </p:sp>
      <p:sp>
        <p:nvSpPr>
          <p:cNvPr id="132" name="Text Box 233"/>
          <p:cNvSpPr txBox="1">
            <a:spLocks noChangeArrowheads="1"/>
          </p:cNvSpPr>
          <p:nvPr/>
        </p:nvSpPr>
        <p:spPr bwMode="auto">
          <a:xfrm>
            <a:off x="7186613" y="2557462"/>
            <a:ext cx="268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NY</a:t>
            </a:r>
          </a:p>
        </p:txBody>
      </p:sp>
      <p:sp>
        <p:nvSpPr>
          <p:cNvPr id="133" name="Text Box 234"/>
          <p:cNvSpPr txBox="1">
            <a:spLocks noChangeArrowheads="1"/>
          </p:cNvSpPr>
          <p:nvPr/>
        </p:nvSpPr>
        <p:spPr bwMode="auto">
          <a:xfrm>
            <a:off x="7443788" y="2960687"/>
            <a:ext cx="200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NJ</a:t>
            </a:r>
          </a:p>
        </p:txBody>
      </p:sp>
      <p:sp>
        <p:nvSpPr>
          <p:cNvPr id="134" name="Text Box 235"/>
          <p:cNvSpPr txBox="1">
            <a:spLocks noChangeArrowheads="1"/>
          </p:cNvSpPr>
          <p:nvPr/>
        </p:nvSpPr>
        <p:spPr bwMode="auto">
          <a:xfrm>
            <a:off x="7615238" y="2736850"/>
            <a:ext cx="209550" cy="198437"/>
          </a:xfrm>
          <a:prstGeom prst="rect">
            <a:avLst/>
          </a:prstGeom>
          <a:noFill/>
          <a:ln>
            <a:noFill/>
          </a:ln>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CT</a:t>
            </a:r>
          </a:p>
        </p:txBody>
      </p:sp>
      <p:sp>
        <p:nvSpPr>
          <p:cNvPr id="135" name="Text Box 236"/>
          <p:cNvSpPr txBox="1">
            <a:spLocks noChangeArrowheads="1"/>
          </p:cNvSpPr>
          <p:nvPr/>
        </p:nvSpPr>
        <p:spPr bwMode="auto">
          <a:xfrm>
            <a:off x="7858125" y="2747962"/>
            <a:ext cx="1809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dirty="0">
                <a:solidFill>
                  <a:schemeClr val="tx1"/>
                </a:solidFill>
                <a:latin typeface="Arial Unicode MS" pitchFamily="34" charset="-128"/>
              </a:rPr>
              <a:t>RI</a:t>
            </a:r>
          </a:p>
        </p:txBody>
      </p:sp>
      <p:sp>
        <p:nvSpPr>
          <p:cNvPr id="136" name="Text Box 237"/>
          <p:cNvSpPr txBox="1">
            <a:spLocks noChangeArrowheads="1"/>
          </p:cNvSpPr>
          <p:nvPr/>
        </p:nvSpPr>
        <p:spPr bwMode="auto">
          <a:xfrm>
            <a:off x="7466013" y="2230437"/>
            <a:ext cx="2047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VT</a:t>
            </a:r>
          </a:p>
        </p:txBody>
      </p:sp>
      <p:sp>
        <p:nvSpPr>
          <p:cNvPr id="137" name="Text Box 238"/>
          <p:cNvSpPr txBox="1">
            <a:spLocks noChangeArrowheads="1"/>
          </p:cNvSpPr>
          <p:nvPr/>
        </p:nvSpPr>
        <p:spPr bwMode="auto">
          <a:xfrm>
            <a:off x="7650163" y="2395537"/>
            <a:ext cx="219075" cy="198438"/>
          </a:xfrm>
          <a:prstGeom prst="rect">
            <a:avLst/>
          </a:prstGeom>
          <a:noFill/>
          <a:ln>
            <a:noFill/>
          </a:ln>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NH</a:t>
            </a:r>
          </a:p>
        </p:txBody>
      </p:sp>
      <p:sp>
        <p:nvSpPr>
          <p:cNvPr id="138" name="Text Box 239"/>
          <p:cNvSpPr txBox="1">
            <a:spLocks noChangeArrowheads="1"/>
          </p:cNvSpPr>
          <p:nvPr/>
        </p:nvSpPr>
        <p:spPr bwMode="auto">
          <a:xfrm>
            <a:off x="7770813" y="1947862"/>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ME</a:t>
            </a:r>
          </a:p>
        </p:txBody>
      </p:sp>
      <p:sp>
        <p:nvSpPr>
          <p:cNvPr id="139" name="Text Box 240"/>
          <p:cNvSpPr txBox="1">
            <a:spLocks noChangeArrowheads="1"/>
          </p:cNvSpPr>
          <p:nvPr/>
        </p:nvSpPr>
        <p:spPr bwMode="auto">
          <a:xfrm>
            <a:off x="7181850" y="3260725"/>
            <a:ext cx="2301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MD</a:t>
            </a:r>
          </a:p>
        </p:txBody>
      </p:sp>
      <p:sp>
        <p:nvSpPr>
          <p:cNvPr id="140" name="Text Box 241"/>
          <p:cNvSpPr txBox="1">
            <a:spLocks noChangeArrowheads="1"/>
          </p:cNvSpPr>
          <p:nvPr/>
        </p:nvSpPr>
        <p:spPr bwMode="auto">
          <a:xfrm>
            <a:off x="7535812" y="3303815"/>
            <a:ext cx="2350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800" dirty="0">
                <a:solidFill>
                  <a:schemeClr val="tx1"/>
                </a:solidFill>
                <a:latin typeface="Arial Unicode MS" pitchFamily="34" charset="-128"/>
              </a:rPr>
              <a:t>DE</a:t>
            </a:r>
            <a:endParaRPr lang="en-US" altLang="en-US" sz="700" dirty="0">
              <a:solidFill>
                <a:schemeClr val="tx1"/>
              </a:solidFill>
              <a:latin typeface="Arial Unicode MS" pitchFamily="34" charset="-128"/>
            </a:endParaRPr>
          </a:p>
        </p:txBody>
      </p:sp>
      <p:sp>
        <p:nvSpPr>
          <p:cNvPr id="141" name="Text Box 244"/>
          <p:cNvSpPr txBox="1">
            <a:spLocks noChangeArrowheads="1"/>
          </p:cNvSpPr>
          <p:nvPr/>
        </p:nvSpPr>
        <p:spPr bwMode="auto">
          <a:xfrm>
            <a:off x="7646988" y="2579687"/>
            <a:ext cx="2254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dirty="0">
                <a:solidFill>
                  <a:schemeClr val="tx1"/>
                </a:solidFill>
                <a:latin typeface="Arial Unicode MS" pitchFamily="34" charset="-128"/>
              </a:rPr>
              <a:t>MA</a:t>
            </a:r>
          </a:p>
        </p:txBody>
      </p:sp>
      <p:grpSp>
        <p:nvGrpSpPr>
          <p:cNvPr id="142" name="Group 248"/>
          <p:cNvGrpSpPr>
            <a:grpSpLocks/>
          </p:cNvGrpSpPr>
          <p:nvPr/>
        </p:nvGrpSpPr>
        <p:grpSpPr bwMode="auto">
          <a:xfrm>
            <a:off x="7771102" y="5511799"/>
            <a:ext cx="242888" cy="93663"/>
            <a:chOff x="3477" y="1173"/>
            <a:chExt cx="153" cy="59"/>
          </a:xfrm>
          <a:solidFill>
            <a:schemeClr val="accent1">
              <a:lumMod val="60000"/>
              <a:lumOff val="40000"/>
            </a:schemeClr>
          </a:solidFill>
        </p:grpSpPr>
        <p:sp>
          <p:nvSpPr>
            <p:cNvPr id="143" name="Freeform 249"/>
            <p:cNvSpPr>
              <a:spLocks/>
            </p:cNvSpPr>
            <p:nvPr/>
          </p:nvSpPr>
          <p:spPr bwMode="auto">
            <a:xfrm>
              <a:off x="3477" y="1173"/>
              <a:ext cx="153" cy="59"/>
            </a:xfrm>
            <a:custGeom>
              <a:avLst/>
              <a:gdLst>
                <a:gd name="T0" fmla="*/ 69 w 307"/>
                <a:gd name="T1" fmla="*/ 28 h 118"/>
                <a:gd name="T2" fmla="*/ 73 w 307"/>
                <a:gd name="T3" fmla="*/ 25 h 118"/>
                <a:gd name="T4" fmla="*/ 75 w 307"/>
                <a:gd name="T5" fmla="*/ 22 h 118"/>
                <a:gd name="T6" fmla="*/ 75 w 307"/>
                <a:gd name="T7" fmla="*/ 18 h 118"/>
                <a:gd name="T8" fmla="*/ 73 w 307"/>
                <a:gd name="T9" fmla="*/ 14 h 118"/>
                <a:gd name="T10" fmla="*/ 73 w 307"/>
                <a:gd name="T11" fmla="*/ 11 h 118"/>
                <a:gd name="T12" fmla="*/ 76 w 307"/>
                <a:gd name="T13" fmla="*/ 7 h 118"/>
                <a:gd name="T14" fmla="*/ 76 w 307"/>
                <a:gd name="T15" fmla="*/ 4 h 118"/>
                <a:gd name="T16" fmla="*/ 74 w 307"/>
                <a:gd name="T17" fmla="*/ 1 h 118"/>
                <a:gd name="T18" fmla="*/ 68 w 307"/>
                <a:gd name="T19" fmla="*/ 0 h 118"/>
                <a:gd name="T20" fmla="*/ 65 w 307"/>
                <a:gd name="T21" fmla="*/ 0 h 118"/>
                <a:gd name="T22" fmla="*/ 61 w 307"/>
                <a:gd name="T23" fmla="*/ 0 h 118"/>
                <a:gd name="T24" fmla="*/ 56 w 307"/>
                <a:gd name="T25" fmla="*/ 0 h 118"/>
                <a:gd name="T26" fmla="*/ 52 w 307"/>
                <a:gd name="T27" fmla="*/ 0 h 118"/>
                <a:gd name="T28" fmla="*/ 47 w 307"/>
                <a:gd name="T29" fmla="*/ 0 h 118"/>
                <a:gd name="T30" fmla="*/ 42 w 307"/>
                <a:gd name="T31" fmla="*/ 0 h 118"/>
                <a:gd name="T32" fmla="*/ 37 w 307"/>
                <a:gd name="T33" fmla="*/ 0 h 118"/>
                <a:gd name="T34" fmla="*/ 33 w 307"/>
                <a:gd name="T35" fmla="*/ 0 h 118"/>
                <a:gd name="T36" fmla="*/ 29 w 307"/>
                <a:gd name="T37" fmla="*/ 0 h 118"/>
                <a:gd name="T38" fmla="*/ 25 w 307"/>
                <a:gd name="T39" fmla="*/ 0 h 118"/>
                <a:gd name="T40" fmla="*/ 21 w 307"/>
                <a:gd name="T41" fmla="*/ 0 h 118"/>
                <a:gd name="T42" fmla="*/ 16 w 307"/>
                <a:gd name="T43" fmla="*/ 0 h 118"/>
                <a:gd name="T44" fmla="*/ 12 w 307"/>
                <a:gd name="T45" fmla="*/ 3 h 118"/>
                <a:gd name="T46" fmla="*/ 9 w 307"/>
                <a:gd name="T47" fmla="*/ 5 h 118"/>
                <a:gd name="T48" fmla="*/ 7 w 307"/>
                <a:gd name="T49" fmla="*/ 8 h 118"/>
                <a:gd name="T50" fmla="*/ 6 w 307"/>
                <a:gd name="T51" fmla="*/ 12 h 118"/>
                <a:gd name="T52" fmla="*/ 3 w 307"/>
                <a:gd name="T53" fmla="*/ 15 h 118"/>
                <a:gd name="T54" fmla="*/ 0 w 307"/>
                <a:gd name="T55" fmla="*/ 18 h 118"/>
                <a:gd name="T56" fmla="*/ 0 w 307"/>
                <a:gd name="T57" fmla="*/ 22 h 118"/>
                <a:gd name="T58" fmla="*/ 2 w 307"/>
                <a:gd name="T59" fmla="*/ 25 h 118"/>
                <a:gd name="T60" fmla="*/ 6 w 307"/>
                <a:gd name="T61" fmla="*/ 26 h 118"/>
                <a:gd name="T62" fmla="*/ 10 w 307"/>
                <a:gd name="T63" fmla="*/ 27 h 118"/>
                <a:gd name="T64" fmla="*/ 15 w 307"/>
                <a:gd name="T65" fmla="*/ 28 h 118"/>
                <a:gd name="T66" fmla="*/ 20 w 307"/>
                <a:gd name="T67" fmla="*/ 28 h 118"/>
                <a:gd name="T68" fmla="*/ 23 w 307"/>
                <a:gd name="T69" fmla="*/ 28 h 118"/>
                <a:gd name="T70" fmla="*/ 28 w 307"/>
                <a:gd name="T71" fmla="*/ 29 h 118"/>
                <a:gd name="T72" fmla="*/ 32 w 307"/>
                <a:gd name="T73" fmla="*/ 30 h 118"/>
                <a:gd name="T74" fmla="*/ 36 w 307"/>
                <a:gd name="T75" fmla="*/ 30 h 118"/>
                <a:gd name="T76" fmla="*/ 42 w 307"/>
                <a:gd name="T77" fmla="*/ 30 h 118"/>
                <a:gd name="T78" fmla="*/ 46 w 307"/>
                <a:gd name="T79" fmla="*/ 30 h 118"/>
                <a:gd name="T80" fmla="*/ 51 w 307"/>
                <a:gd name="T81" fmla="*/ 30 h 118"/>
                <a:gd name="T82" fmla="*/ 57 w 307"/>
                <a:gd name="T83" fmla="*/ 30 h 118"/>
                <a:gd name="T84" fmla="*/ 61 w 307"/>
                <a:gd name="T85" fmla="*/ 30 h 118"/>
                <a:gd name="T86" fmla="*/ 66 w 307"/>
                <a:gd name="T87" fmla="*/ 30 h 118"/>
                <a:gd name="T88" fmla="*/ 69 w 307"/>
                <a:gd name="T89" fmla="*/ 30 h 118"/>
                <a:gd name="T90" fmla="*/ 70 w 307"/>
                <a:gd name="T91" fmla="*/ 26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7"/>
                <a:gd name="T139" fmla="*/ 0 h 118"/>
                <a:gd name="T140" fmla="*/ 307 w 307"/>
                <a:gd name="T141" fmla="*/ 118 h 1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7" h="118">
                  <a:moveTo>
                    <a:pt x="277" y="104"/>
                  </a:moveTo>
                  <a:lnTo>
                    <a:pt x="279" y="110"/>
                  </a:lnTo>
                  <a:lnTo>
                    <a:pt x="285" y="104"/>
                  </a:lnTo>
                  <a:lnTo>
                    <a:pt x="293" y="99"/>
                  </a:lnTo>
                  <a:lnTo>
                    <a:pt x="297" y="93"/>
                  </a:lnTo>
                  <a:lnTo>
                    <a:pt x="303" y="85"/>
                  </a:lnTo>
                  <a:lnTo>
                    <a:pt x="303" y="77"/>
                  </a:lnTo>
                  <a:lnTo>
                    <a:pt x="303" y="71"/>
                  </a:lnTo>
                  <a:lnTo>
                    <a:pt x="297" y="63"/>
                  </a:lnTo>
                  <a:lnTo>
                    <a:pt x="293" y="55"/>
                  </a:lnTo>
                  <a:lnTo>
                    <a:pt x="293" y="47"/>
                  </a:lnTo>
                  <a:lnTo>
                    <a:pt x="295" y="41"/>
                  </a:lnTo>
                  <a:lnTo>
                    <a:pt x="303" y="35"/>
                  </a:lnTo>
                  <a:lnTo>
                    <a:pt x="307" y="29"/>
                  </a:lnTo>
                  <a:lnTo>
                    <a:pt x="307" y="21"/>
                  </a:lnTo>
                  <a:lnTo>
                    <a:pt x="307" y="13"/>
                  </a:lnTo>
                  <a:lnTo>
                    <a:pt x="307" y="8"/>
                  </a:lnTo>
                  <a:lnTo>
                    <a:pt x="299" y="4"/>
                  </a:lnTo>
                  <a:lnTo>
                    <a:pt x="287" y="2"/>
                  </a:lnTo>
                  <a:lnTo>
                    <a:pt x="275" y="0"/>
                  </a:lnTo>
                  <a:lnTo>
                    <a:pt x="267" y="0"/>
                  </a:lnTo>
                  <a:lnTo>
                    <a:pt x="261" y="0"/>
                  </a:lnTo>
                  <a:lnTo>
                    <a:pt x="251" y="0"/>
                  </a:lnTo>
                  <a:lnTo>
                    <a:pt x="244" y="0"/>
                  </a:lnTo>
                  <a:lnTo>
                    <a:pt x="234" y="0"/>
                  </a:lnTo>
                  <a:lnTo>
                    <a:pt x="224" y="0"/>
                  </a:lnTo>
                  <a:lnTo>
                    <a:pt x="216" y="0"/>
                  </a:lnTo>
                  <a:lnTo>
                    <a:pt x="210" y="0"/>
                  </a:lnTo>
                  <a:lnTo>
                    <a:pt x="198" y="0"/>
                  </a:lnTo>
                  <a:lnTo>
                    <a:pt x="188" y="0"/>
                  </a:lnTo>
                  <a:lnTo>
                    <a:pt x="180" y="0"/>
                  </a:lnTo>
                  <a:lnTo>
                    <a:pt x="170" y="0"/>
                  </a:lnTo>
                  <a:lnTo>
                    <a:pt x="158" y="0"/>
                  </a:lnTo>
                  <a:lnTo>
                    <a:pt x="150" y="0"/>
                  </a:lnTo>
                  <a:lnTo>
                    <a:pt x="144" y="0"/>
                  </a:lnTo>
                  <a:lnTo>
                    <a:pt x="134" y="0"/>
                  </a:lnTo>
                  <a:lnTo>
                    <a:pt x="125" y="0"/>
                  </a:lnTo>
                  <a:lnTo>
                    <a:pt x="117" y="0"/>
                  </a:lnTo>
                  <a:lnTo>
                    <a:pt x="109" y="0"/>
                  </a:lnTo>
                  <a:lnTo>
                    <a:pt x="103" y="0"/>
                  </a:lnTo>
                  <a:lnTo>
                    <a:pt x="95" y="0"/>
                  </a:lnTo>
                  <a:lnTo>
                    <a:pt x="87" y="0"/>
                  </a:lnTo>
                  <a:lnTo>
                    <a:pt x="77" y="0"/>
                  </a:lnTo>
                  <a:lnTo>
                    <a:pt x="67" y="0"/>
                  </a:lnTo>
                  <a:lnTo>
                    <a:pt x="61" y="2"/>
                  </a:lnTo>
                  <a:lnTo>
                    <a:pt x="51" y="10"/>
                  </a:lnTo>
                  <a:lnTo>
                    <a:pt x="43" y="10"/>
                  </a:lnTo>
                  <a:lnTo>
                    <a:pt x="39" y="17"/>
                  </a:lnTo>
                  <a:lnTo>
                    <a:pt x="33" y="23"/>
                  </a:lnTo>
                  <a:lnTo>
                    <a:pt x="31" y="31"/>
                  </a:lnTo>
                  <a:lnTo>
                    <a:pt x="29" y="39"/>
                  </a:lnTo>
                  <a:lnTo>
                    <a:pt x="27" y="45"/>
                  </a:lnTo>
                  <a:lnTo>
                    <a:pt x="21" y="53"/>
                  </a:lnTo>
                  <a:lnTo>
                    <a:pt x="13" y="57"/>
                  </a:lnTo>
                  <a:lnTo>
                    <a:pt x="8" y="63"/>
                  </a:lnTo>
                  <a:lnTo>
                    <a:pt x="0" y="71"/>
                  </a:lnTo>
                  <a:lnTo>
                    <a:pt x="0" y="77"/>
                  </a:lnTo>
                  <a:lnTo>
                    <a:pt x="0" y="85"/>
                  </a:lnTo>
                  <a:lnTo>
                    <a:pt x="4" y="95"/>
                  </a:lnTo>
                  <a:lnTo>
                    <a:pt x="11" y="99"/>
                  </a:lnTo>
                  <a:lnTo>
                    <a:pt x="19" y="101"/>
                  </a:lnTo>
                  <a:lnTo>
                    <a:pt x="27" y="104"/>
                  </a:lnTo>
                  <a:lnTo>
                    <a:pt x="33" y="106"/>
                  </a:lnTo>
                  <a:lnTo>
                    <a:pt x="43" y="108"/>
                  </a:lnTo>
                  <a:lnTo>
                    <a:pt x="55" y="110"/>
                  </a:lnTo>
                  <a:lnTo>
                    <a:pt x="63" y="110"/>
                  </a:lnTo>
                  <a:lnTo>
                    <a:pt x="73" y="110"/>
                  </a:lnTo>
                  <a:lnTo>
                    <a:pt x="81" y="110"/>
                  </a:lnTo>
                  <a:lnTo>
                    <a:pt x="87" y="110"/>
                  </a:lnTo>
                  <a:lnTo>
                    <a:pt x="95" y="110"/>
                  </a:lnTo>
                  <a:lnTo>
                    <a:pt x="103" y="114"/>
                  </a:lnTo>
                  <a:lnTo>
                    <a:pt x="115" y="116"/>
                  </a:lnTo>
                  <a:lnTo>
                    <a:pt x="123" y="116"/>
                  </a:lnTo>
                  <a:lnTo>
                    <a:pt x="128" y="118"/>
                  </a:lnTo>
                  <a:lnTo>
                    <a:pt x="138" y="118"/>
                  </a:lnTo>
                  <a:lnTo>
                    <a:pt x="146" y="118"/>
                  </a:lnTo>
                  <a:lnTo>
                    <a:pt x="158" y="118"/>
                  </a:lnTo>
                  <a:lnTo>
                    <a:pt x="168" y="118"/>
                  </a:lnTo>
                  <a:lnTo>
                    <a:pt x="178" y="118"/>
                  </a:lnTo>
                  <a:lnTo>
                    <a:pt x="184" y="118"/>
                  </a:lnTo>
                  <a:lnTo>
                    <a:pt x="192" y="118"/>
                  </a:lnTo>
                  <a:lnTo>
                    <a:pt x="204" y="118"/>
                  </a:lnTo>
                  <a:lnTo>
                    <a:pt x="220" y="118"/>
                  </a:lnTo>
                  <a:lnTo>
                    <a:pt x="230" y="118"/>
                  </a:lnTo>
                  <a:lnTo>
                    <a:pt x="236" y="118"/>
                  </a:lnTo>
                  <a:lnTo>
                    <a:pt x="246" y="118"/>
                  </a:lnTo>
                  <a:lnTo>
                    <a:pt x="255" y="118"/>
                  </a:lnTo>
                  <a:lnTo>
                    <a:pt x="265" y="118"/>
                  </a:lnTo>
                  <a:lnTo>
                    <a:pt x="273" y="118"/>
                  </a:lnTo>
                  <a:lnTo>
                    <a:pt x="279" y="118"/>
                  </a:lnTo>
                  <a:lnTo>
                    <a:pt x="279" y="110"/>
                  </a:lnTo>
                  <a:lnTo>
                    <a:pt x="283" y="104"/>
                  </a:lnTo>
                  <a:lnTo>
                    <a:pt x="277" y="104"/>
                  </a:lnTo>
                  <a:close/>
                </a:path>
              </a:pathLst>
            </a:custGeom>
            <a:grp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44" name="Freeform 250"/>
            <p:cNvSpPr>
              <a:spLocks/>
            </p:cNvSpPr>
            <p:nvPr/>
          </p:nvSpPr>
          <p:spPr bwMode="auto">
            <a:xfrm>
              <a:off x="3477" y="1173"/>
              <a:ext cx="153" cy="59"/>
            </a:xfrm>
            <a:custGeom>
              <a:avLst/>
              <a:gdLst>
                <a:gd name="T0" fmla="*/ 69 w 307"/>
                <a:gd name="T1" fmla="*/ 28 h 118"/>
                <a:gd name="T2" fmla="*/ 73 w 307"/>
                <a:gd name="T3" fmla="*/ 25 h 118"/>
                <a:gd name="T4" fmla="*/ 75 w 307"/>
                <a:gd name="T5" fmla="*/ 22 h 118"/>
                <a:gd name="T6" fmla="*/ 75 w 307"/>
                <a:gd name="T7" fmla="*/ 18 h 118"/>
                <a:gd name="T8" fmla="*/ 73 w 307"/>
                <a:gd name="T9" fmla="*/ 14 h 118"/>
                <a:gd name="T10" fmla="*/ 73 w 307"/>
                <a:gd name="T11" fmla="*/ 11 h 118"/>
                <a:gd name="T12" fmla="*/ 76 w 307"/>
                <a:gd name="T13" fmla="*/ 7 h 118"/>
                <a:gd name="T14" fmla="*/ 76 w 307"/>
                <a:gd name="T15" fmla="*/ 4 h 118"/>
                <a:gd name="T16" fmla="*/ 74 w 307"/>
                <a:gd name="T17" fmla="*/ 1 h 118"/>
                <a:gd name="T18" fmla="*/ 68 w 307"/>
                <a:gd name="T19" fmla="*/ 0 h 118"/>
                <a:gd name="T20" fmla="*/ 65 w 307"/>
                <a:gd name="T21" fmla="*/ 0 h 118"/>
                <a:gd name="T22" fmla="*/ 61 w 307"/>
                <a:gd name="T23" fmla="*/ 0 h 118"/>
                <a:gd name="T24" fmla="*/ 56 w 307"/>
                <a:gd name="T25" fmla="*/ 0 h 118"/>
                <a:gd name="T26" fmla="*/ 52 w 307"/>
                <a:gd name="T27" fmla="*/ 0 h 118"/>
                <a:gd name="T28" fmla="*/ 47 w 307"/>
                <a:gd name="T29" fmla="*/ 0 h 118"/>
                <a:gd name="T30" fmla="*/ 42 w 307"/>
                <a:gd name="T31" fmla="*/ 0 h 118"/>
                <a:gd name="T32" fmla="*/ 37 w 307"/>
                <a:gd name="T33" fmla="*/ 0 h 118"/>
                <a:gd name="T34" fmla="*/ 33 w 307"/>
                <a:gd name="T35" fmla="*/ 0 h 118"/>
                <a:gd name="T36" fmla="*/ 29 w 307"/>
                <a:gd name="T37" fmla="*/ 0 h 118"/>
                <a:gd name="T38" fmla="*/ 25 w 307"/>
                <a:gd name="T39" fmla="*/ 0 h 118"/>
                <a:gd name="T40" fmla="*/ 21 w 307"/>
                <a:gd name="T41" fmla="*/ 0 h 118"/>
                <a:gd name="T42" fmla="*/ 16 w 307"/>
                <a:gd name="T43" fmla="*/ 0 h 118"/>
                <a:gd name="T44" fmla="*/ 12 w 307"/>
                <a:gd name="T45" fmla="*/ 3 h 118"/>
                <a:gd name="T46" fmla="*/ 9 w 307"/>
                <a:gd name="T47" fmla="*/ 5 h 118"/>
                <a:gd name="T48" fmla="*/ 7 w 307"/>
                <a:gd name="T49" fmla="*/ 8 h 118"/>
                <a:gd name="T50" fmla="*/ 6 w 307"/>
                <a:gd name="T51" fmla="*/ 12 h 118"/>
                <a:gd name="T52" fmla="*/ 3 w 307"/>
                <a:gd name="T53" fmla="*/ 15 h 118"/>
                <a:gd name="T54" fmla="*/ 0 w 307"/>
                <a:gd name="T55" fmla="*/ 18 h 118"/>
                <a:gd name="T56" fmla="*/ 0 w 307"/>
                <a:gd name="T57" fmla="*/ 22 h 118"/>
                <a:gd name="T58" fmla="*/ 2 w 307"/>
                <a:gd name="T59" fmla="*/ 25 h 118"/>
                <a:gd name="T60" fmla="*/ 6 w 307"/>
                <a:gd name="T61" fmla="*/ 26 h 118"/>
                <a:gd name="T62" fmla="*/ 10 w 307"/>
                <a:gd name="T63" fmla="*/ 27 h 118"/>
                <a:gd name="T64" fmla="*/ 15 w 307"/>
                <a:gd name="T65" fmla="*/ 28 h 118"/>
                <a:gd name="T66" fmla="*/ 20 w 307"/>
                <a:gd name="T67" fmla="*/ 28 h 118"/>
                <a:gd name="T68" fmla="*/ 23 w 307"/>
                <a:gd name="T69" fmla="*/ 28 h 118"/>
                <a:gd name="T70" fmla="*/ 28 w 307"/>
                <a:gd name="T71" fmla="*/ 29 h 118"/>
                <a:gd name="T72" fmla="*/ 32 w 307"/>
                <a:gd name="T73" fmla="*/ 30 h 118"/>
                <a:gd name="T74" fmla="*/ 36 w 307"/>
                <a:gd name="T75" fmla="*/ 30 h 118"/>
                <a:gd name="T76" fmla="*/ 42 w 307"/>
                <a:gd name="T77" fmla="*/ 30 h 118"/>
                <a:gd name="T78" fmla="*/ 46 w 307"/>
                <a:gd name="T79" fmla="*/ 30 h 118"/>
                <a:gd name="T80" fmla="*/ 51 w 307"/>
                <a:gd name="T81" fmla="*/ 30 h 118"/>
                <a:gd name="T82" fmla="*/ 57 w 307"/>
                <a:gd name="T83" fmla="*/ 30 h 118"/>
                <a:gd name="T84" fmla="*/ 61 w 307"/>
                <a:gd name="T85" fmla="*/ 30 h 118"/>
                <a:gd name="T86" fmla="*/ 66 w 307"/>
                <a:gd name="T87" fmla="*/ 30 h 118"/>
                <a:gd name="T88" fmla="*/ 69 w 307"/>
                <a:gd name="T89" fmla="*/ 30 h 118"/>
                <a:gd name="T90" fmla="*/ 70 w 307"/>
                <a:gd name="T91" fmla="*/ 26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7"/>
                <a:gd name="T139" fmla="*/ 0 h 118"/>
                <a:gd name="T140" fmla="*/ 307 w 307"/>
                <a:gd name="T141" fmla="*/ 118 h 1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7" h="118">
                  <a:moveTo>
                    <a:pt x="277" y="104"/>
                  </a:moveTo>
                  <a:lnTo>
                    <a:pt x="279" y="110"/>
                  </a:lnTo>
                  <a:lnTo>
                    <a:pt x="285" y="104"/>
                  </a:lnTo>
                  <a:lnTo>
                    <a:pt x="293" y="99"/>
                  </a:lnTo>
                  <a:lnTo>
                    <a:pt x="297" y="93"/>
                  </a:lnTo>
                  <a:lnTo>
                    <a:pt x="303" y="85"/>
                  </a:lnTo>
                  <a:lnTo>
                    <a:pt x="303" y="77"/>
                  </a:lnTo>
                  <a:lnTo>
                    <a:pt x="303" y="71"/>
                  </a:lnTo>
                  <a:lnTo>
                    <a:pt x="297" y="63"/>
                  </a:lnTo>
                  <a:lnTo>
                    <a:pt x="293" y="55"/>
                  </a:lnTo>
                  <a:lnTo>
                    <a:pt x="293" y="47"/>
                  </a:lnTo>
                  <a:lnTo>
                    <a:pt x="295" y="41"/>
                  </a:lnTo>
                  <a:lnTo>
                    <a:pt x="303" y="35"/>
                  </a:lnTo>
                  <a:lnTo>
                    <a:pt x="307" y="29"/>
                  </a:lnTo>
                  <a:lnTo>
                    <a:pt x="307" y="21"/>
                  </a:lnTo>
                  <a:lnTo>
                    <a:pt x="307" y="13"/>
                  </a:lnTo>
                  <a:lnTo>
                    <a:pt x="307" y="8"/>
                  </a:lnTo>
                  <a:lnTo>
                    <a:pt x="299" y="4"/>
                  </a:lnTo>
                  <a:lnTo>
                    <a:pt x="287" y="2"/>
                  </a:lnTo>
                  <a:lnTo>
                    <a:pt x="275" y="0"/>
                  </a:lnTo>
                  <a:lnTo>
                    <a:pt x="267" y="0"/>
                  </a:lnTo>
                  <a:lnTo>
                    <a:pt x="261" y="0"/>
                  </a:lnTo>
                  <a:lnTo>
                    <a:pt x="251" y="0"/>
                  </a:lnTo>
                  <a:lnTo>
                    <a:pt x="244" y="0"/>
                  </a:lnTo>
                  <a:lnTo>
                    <a:pt x="234" y="0"/>
                  </a:lnTo>
                  <a:lnTo>
                    <a:pt x="224" y="0"/>
                  </a:lnTo>
                  <a:lnTo>
                    <a:pt x="216" y="0"/>
                  </a:lnTo>
                  <a:lnTo>
                    <a:pt x="210" y="0"/>
                  </a:lnTo>
                  <a:lnTo>
                    <a:pt x="198" y="0"/>
                  </a:lnTo>
                  <a:lnTo>
                    <a:pt x="188" y="0"/>
                  </a:lnTo>
                  <a:lnTo>
                    <a:pt x="180" y="0"/>
                  </a:lnTo>
                  <a:lnTo>
                    <a:pt x="170" y="0"/>
                  </a:lnTo>
                  <a:lnTo>
                    <a:pt x="158" y="0"/>
                  </a:lnTo>
                  <a:lnTo>
                    <a:pt x="150" y="0"/>
                  </a:lnTo>
                  <a:lnTo>
                    <a:pt x="144" y="0"/>
                  </a:lnTo>
                  <a:lnTo>
                    <a:pt x="134" y="0"/>
                  </a:lnTo>
                  <a:lnTo>
                    <a:pt x="125" y="0"/>
                  </a:lnTo>
                  <a:lnTo>
                    <a:pt x="117" y="0"/>
                  </a:lnTo>
                  <a:lnTo>
                    <a:pt x="109" y="0"/>
                  </a:lnTo>
                  <a:lnTo>
                    <a:pt x="103" y="0"/>
                  </a:lnTo>
                  <a:lnTo>
                    <a:pt x="95" y="0"/>
                  </a:lnTo>
                  <a:lnTo>
                    <a:pt x="87" y="0"/>
                  </a:lnTo>
                  <a:lnTo>
                    <a:pt x="77" y="0"/>
                  </a:lnTo>
                  <a:lnTo>
                    <a:pt x="67" y="0"/>
                  </a:lnTo>
                  <a:lnTo>
                    <a:pt x="61" y="2"/>
                  </a:lnTo>
                  <a:lnTo>
                    <a:pt x="51" y="10"/>
                  </a:lnTo>
                  <a:lnTo>
                    <a:pt x="43" y="10"/>
                  </a:lnTo>
                  <a:lnTo>
                    <a:pt x="39" y="17"/>
                  </a:lnTo>
                  <a:lnTo>
                    <a:pt x="33" y="23"/>
                  </a:lnTo>
                  <a:lnTo>
                    <a:pt x="31" y="31"/>
                  </a:lnTo>
                  <a:lnTo>
                    <a:pt x="29" y="39"/>
                  </a:lnTo>
                  <a:lnTo>
                    <a:pt x="27" y="45"/>
                  </a:lnTo>
                  <a:lnTo>
                    <a:pt x="21" y="53"/>
                  </a:lnTo>
                  <a:lnTo>
                    <a:pt x="13" y="57"/>
                  </a:lnTo>
                  <a:lnTo>
                    <a:pt x="8" y="63"/>
                  </a:lnTo>
                  <a:lnTo>
                    <a:pt x="0" y="71"/>
                  </a:lnTo>
                  <a:lnTo>
                    <a:pt x="0" y="77"/>
                  </a:lnTo>
                  <a:lnTo>
                    <a:pt x="0" y="85"/>
                  </a:lnTo>
                  <a:lnTo>
                    <a:pt x="4" y="95"/>
                  </a:lnTo>
                  <a:lnTo>
                    <a:pt x="11" y="99"/>
                  </a:lnTo>
                  <a:lnTo>
                    <a:pt x="19" y="101"/>
                  </a:lnTo>
                  <a:lnTo>
                    <a:pt x="27" y="104"/>
                  </a:lnTo>
                  <a:lnTo>
                    <a:pt x="33" y="106"/>
                  </a:lnTo>
                  <a:lnTo>
                    <a:pt x="43" y="108"/>
                  </a:lnTo>
                  <a:lnTo>
                    <a:pt x="55" y="110"/>
                  </a:lnTo>
                  <a:lnTo>
                    <a:pt x="63" y="110"/>
                  </a:lnTo>
                  <a:lnTo>
                    <a:pt x="73" y="110"/>
                  </a:lnTo>
                  <a:lnTo>
                    <a:pt x="81" y="110"/>
                  </a:lnTo>
                  <a:lnTo>
                    <a:pt x="87" y="110"/>
                  </a:lnTo>
                  <a:lnTo>
                    <a:pt x="95" y="110"/>
                  </a:lnTo>
                  <a:lnTo>
                    <a:pt x="103" y="114"/>
                  </a:lnTo>
                  <a:lnTo>
                    <a:pt x="115" y="116"/>
                  </a:lnTo>
                  <a:lnTo>
                    <a:pt x="123" y="116"/>
                  </a:lnTo>
                  <a:lnTo>
                    <a:pt x="128" y="118"/>
                  </a:lnTo>
                  <a:lnTo>
                    <a:pt x="138" y="118"/>
                  </a:lnTo>
                  <a:lnTo>
                    <a:pt x="146" y="118"/>
                  </a:lnTo>
                  <a:lnTo>
                    <a:pt x="158" y="118"/>
                  </a:lnTo>
                  <a:lnTo>
                    <a:pt x="168" y="118"/>
                  </a:lnTo>
                  <a:lnTo>
                    <a:pt x="178" y="118"/>
                  </a:lnTo>
                  <a:lnTo>
                    <a:pt x="184" y="118"/>
                  </a:lnTo>
                  <a:lnTo>
                    <a:pt x="192" y="118"/>
                  </a:lnTo>
                  <a:lnTo>
                    <a:pt x="204" y="118"/>
                  </a:lnTo>
                  <a:lnTo>
                    <a:pt x="220" y="118"/>
                  </a:lnTo>
                  <a:lnTo>
                    <a:pt x="230" y="118"/>
                  </a:lnTo>
                  <a:lnTo>
                    <a:pt x="236" y="118"/>
                  </a:lnTo>
                  <a:lnTo>
                    <a:pt x="246" y="118"/>
                  </a:lnTo>
                  <a:lnTo>
                    <a:pt x="255" y="118"/>
                  </a:lnTo>
                  <a:lnTo>
                    <a:pt x="265" y="118"/>
                  </a:lnTo>
                  <a:lnTo>
                    <a:pt x="273" y="118"/>
                  </a:lnTo>
                  <a:lnTo>
                    <a:pt x="279" y="118"/>
                  </a:lnTo>
                  <a:lnTo>
                    <a:pt x="279" y="110"/>
                  </a:lnTo>
                  <a:lnTo>
                    <a:pt x="283" y="104"/>
                  </a:lnTo>
                </a:path>
              </a:pathLst>
            </a:custGeom>
            <a:grp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sp>
        <p:nvSpPr>
          <p:cNvPr id="145" name="Text Box 187"/>
          <p:cNvSpPr txBox="1">
            <a:spLocks noChangeArrowheads="1"/>
          </p:cNvSpPr>
          <p:nvPr/>
        </p:nvSpPr>
        <p:spPr bwMode="auto">
          <a:xfrm>
            <a:off x="7688552" y="5301376"/>
            <a:ext cx="3981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smtClean="0">
                <a:solidFill>
                  <a:schemeClr val="tx1"/>
                </a:solidFill>
                <a:latin typeface="Arial Unicode MS" pitchFamily="34" charset="-128"/>
              </a:rPr>
              <a:t>PR</a:t>
            </a:r>
            <a:endParaRPr lang="en-US" altLang="en-US" sz="1000" dirty="0">
              <a:solidFill>
                <a:schemeClr val="tx1"/>
              </a:solidFill>
              <a:latin typeface="Arial Unicode MS" pitchFamily="34" charset="-128"/>
            </a:endParaRPr>
          </a:p>
        </p:txBody>
      </p:sp>
      <p:sp>
        <p:nvSpPr>
          <p:cNvPr id="146" name="Freeform 165"/>
          <p:cNvSpPr>
            <a:spLocks/>
          </p:cNvSpPr>
          <p:nvPr/>
        </p:nvSpPr>
        <p:spPr bwMode="auto">
          <a:xfrm>
            <a:off x="8162925" y="5540375"/>
            <a:ext cx="55562" cy="50800"/>
          </a:xfrm>
          <a:custGeom>
            <a:avLst/>
            <a:gdLst>
              <a:gd name="T0" fmla="*/ 0 w 35"/>
              <a:gd name="T1" fmla="*/ 2147483647 h 32"/>
              <a:gd name="T2" fmla="*/ 2147483647 w 35"/>
              <a:gd name="T3" fmla="*/ 0 h 32"/>
              <a:gd name="T4" fmla="*/ 2147483647 w 35"/>
              <a:gd name="T5" fmla="*/ 2147483647 h 32"/>
              <a:gd name="T6" fmla="*/ 2147483647 w 35"/>
              <a:gd name="T7" fmla="*/ 2147483647 h 32"/>
              <a:gd name="T8" fmla="*/ 2147483647 w 35"/>
              <a:gd name="T9" fmla="*/ 2147483647 h 32"/>
              <a:gd name="T10" fmla="*/ 2147483647 w 35"/>
              <a:gd name="T11" fmla="*/ 2147483647 h 32"/>
              <a:gd name="T12" fmla="*/ 2147483647 w 35"/>
              <a:gd name="T13" fmla="*/ 2147483647 h 32"/>
              <a:gd name="T14" fmla="*/ 0 w 35"/>
              <a:gd name="T15" fmla="*/ 2147483647 h 32"/>
              <a:gd name="T16" fmla="*/ 0 w 35"/>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21"/>
                </a:moveTo>
                <a:lnTo>
                  <a:pt x="17" y="0"/>
                </a:lnTo>
                <a:lnTo>
                  <a:pt x="31" y="7"/>
                </a:lnTo>
                <a:lnTo>
                  <a:pt x="35" y="18"/>
                </a:lnTo>
                <a:lnTo>
                  <a:pt x="28" y="25"/>
                </a:lnTo>
                <a:lnTo>
                  <a:pt x="21" y="32"/>
                </a:lnTo>
                <a:lnTo>
                  <a:pt x="14" y="32"/>
                </a:lnTo>
                <a:lnTo>
                  <a:pt x="0" y="21"/>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47" name="Freeform 167"/>
          <p:cNvSpPr>
            <a:spLocks/>
          </p:cNvSpPr>
          <p:nvPr/>
        </p:nvSpPr>
        <p:spPr bwMode="auto">
          <a:xfrm>
            <a:off x="8251825" y="5529262"/>
            <a:ext cx="77787" cy="50800"/>
          </a:xfrm>
          <a:custGeom>
            <a:avLst/>
            <a:gdLst>
              <a:gd name="T0" fmla="*/ 0 w 49"/>
              <a:gd name="T1" fmla="*/ 2147483647 h 32"/>
              <a:gd name="T2" fmla="*/ 2147483647 w 49"/>
              <a:gd name="T3" fmla="*/ 0 h 32"/>
              <a:gd name="T4" fmla="*/ 2147483647 w 49"/>
              <a:gd name="T5" fmla="*/ 2147483647 h 32"/>
              <a:gd name="T6" fmla="*/ 2147483647 w 49"/>
              <a:gd name="T7" fmla="*/ 2147483647 h 32"/>
              <a:gd name="T8" fmla="*/ 2147483647 w 49"/>
              <a:gd name="T9" fmla="*/ 2147483647 h 32"/>
              <a:gd name="T10" fmla="*/ 2147483647 w 49"/>
              <a:gd name="T11" fmla="*/ 2147483647 h 32"/>
              <a:gd name="T12" fmla="*/ 2147483647 w 49"/>
              <a:gd name="T13" fmla="*/ 2147483647 h 32"/>
              <a:gd name="T14" fmla="*/ 2147483647 w 49"/>
              <a:gd name="T15" fmla="*/ 2147483647 h 32"/>
              <a:gd name="T16" fmla="*/ 0 w 49"/>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32"/>
              <a:gd name="T29" fmla="*/ 49 w 49"/>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32">
                <a:moveTo>
                  <a:pt x="0" y="28"/>
                </a:moveTo>
                <a:lnTo>
                  <a:pt x="21" y="0"/>
                </a:lnTo>
                <a:lnTo>
                  <a:pt x="42" y="4"/>
                </a:lnTo>
                <a:lnTo>
                  <a:pt x="46" y="14"/>
                </a:lnTo>
                <a:lnTo>
                  <a:pt x="49" y="32"/>
                </a:lnTo>
                <a:lnTo>
                  <a:pt x="28" y="32"/>
                </a:lnTo>
                <a:lnTo>
                  <a:pt x="14" y="28"/>
                </a:lnTo>
                <a:lnTo>
                  <a:pt x="4" y="28"/>
                </a:lnTo>
                <a:lnTo>
                  <a:pt x="0" y="2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48" name="Freeform 169"/>
          <p:cNvSpPr>
            <a:spLocks/>
          </p:cNvSpPr>
          <p:nvPr/>
        </p:nvSpPr>
        <p:spPr bwMode="auto">
          <a:xfrm>
            <a:off x="8137526" y="5681663"/>
            <a:ext cx="257174" cy="74612"/>
          </a:xfrm>
          <a:custGeom>
            <a:avLst/>
            <a:gdLst>
              <a:gd name="T0" fmla="*/ 0 w 57"/>
              <a:gd name="T1" fmla="*/ 2147483647 h 46"/>
              <a:gd name="T2" fmla="*/ 2147483647 w 57"/>
              <a:gd name="T3" fmla="*/ 2147483647 h 46"/>
              <a:gd name="T4" fmla="*/ 2147483647 w 57"/>
              <a:gd name="T5" fmla="*/ 2147483647 h 46"/>
              <a:gd name="T6" fmla="*/ 2147483647 w 57"/>
              <a:gd name="T7" fmla="*/ 0 h 46"/>
              <a:gd name="T8" fmla="*/ 2147483647 w 57"/>
              <a:gd name="T9" fmla="*/ 2147483647 h 46"/>
              <a:gd name="T10" fmla="*/ 2147483647 w 57"/>
              <a:gd name="T11" fmla="*/ 2147483647 h 46"/>
              <a:gd name="T12" fmla="*/ 2147483647 w 57"/>
              <a:gd name="T13" fmla="*/ 2147483647 h 46"/>
              <a:gd name="T14" fmla="*/ 2147483647 w 57"/>
              <a:gd name="T15" fmla="*/ 2147483647 h 46"/>
              <a:gd name="T16" fmla="*/ 2147483647 w 57"/>
              <a:gd name="T17" fmla="*/ 2147483647 h 46"/>
              <a:gd name="T18" fmla="*/ 2147483647 w 57"/>
              <a:gd name="T19" fmla="*/ 2147483647 h 46"/>
              <a:gd name="T20" fmla="*/ 2147483647 w 57"/>
              <a:gd name="T21" fmla="*/ 2147483647 h 46"/>
              <a:gd name="T22" fmla="*/ 2147483647 w 57"/>
              <a:gd name="T23" fmla="*/ 2147483647 h 46"/>
              <a:gd name="T24" fmla="*/ 2147483647 w 57"/>
              <a:gd name="T25" fmla="*/ 2147483647 h 46"/>
              <a:gd name="T26" fmla="*/ 0 w 57"/>
              <a:gd name="T27" fmla="*/ 2147483647 h 46"/>
              <a:gd name="T28" fmla="*/ 0 w 57"/>
              <a:gd name="T29" fmla="*/ 2147483647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46"/>
              <a:gd name="T47" fmla="*/ 57 w 57"/>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46">
                <a:moveTo>
                  <a:pt x="0" y="18"/>
                </a:moveTo>
                <a:lnTo>
                  <a:pt x="11" y="11"/>
                </a:lnTo>
                <a:lnTo>
                  <a:pt x="21" y="7"/>
                </a:lnTo>
                <a:lnTo>
                  <a:pt x="28" y="0"/>
                </a:lnTo>
                <a:lnTo>
                  <a:pt x="39" y="11"/>
                </a:lnTo>
                <a:lnTo>
                  <a:pt x="50" y="28"/>
                </a:lnTo>
                <a:lnTo>
                  <a:pt x="50" y="42"/>
                </a:lnTo>
                <a:lnTo>
                  <a:pt x="57" y="46"/>
                </a:lnTo>
                <a:lnTo>
                  <a:pt x="50" y="46"/>
                </a:lnTo>
                <a:lnTo>
                  <a:pt x="39" y="46"/>
                </a:lnTo>
                <a:lnTo>
                  <a:pt x="28" y="46"/>
                </a:lnTo>
                <a:lnTo>
                  <a:pt x="14" y="32"/>
                </a:lnTo>
                <a:lnTo>
                  <a:pt x="4" y="21"/>
                </a:lnTo>
                <a:lnTo>
                  <a:pt x="0" y="1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49" name="Text Box 187"/>
          <p:cNvSpPr txBox="1">
            <a:spLocks noChangeArrowheads="1"/>
          </p:cNvSpPr>
          <p:nvPr/>
        </p:nvSpPr>
        <p:spPr bwMode="auto">
          <a:xfrm>
            <a:off x="8298152" y="5511641"/>
            <a:ext cx="3981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smtClean="0">
                <a:solidFill>
                  <a:schemeClr val="tx1"/>
                </a:solidFill>
                <a:latin typeface="Arial Unicode MS" pitchFamily="34" charset="-128"/>
              </a:rPr>
              <a:t>VI</a:t>
            </a:r>
            <a:endParaRPr lang="en-US" altLang="en-US" sz="1000" dirty="0">
              <a:solidFill>
                <a:schemeClr val="tx1"/>
              </a:solidFill>
              <a:latin typeface="Arial Unicode MS" pitchFamily="34" charset="-128"/>
            </a:endParaRPr>
          </a:p>
        </p:txBody>
      </p:sp>
      <p:sp>
        <p:nvSpPr>
          <p:cNvPr id="150" name="Rectangle 147"/>
          <p:cNvSpPr>
            <a:spLocks noChangeArrowheads="1"/>
          </p:cNvSpPr>
          <p:nvPr/>
        </p:nvSpPr>
        <p:spPr bwMode="auto">
          <a:xfrm>
            <a:off x="5006876" y="6262688"/>
            <a:ext cx="24141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algn="l" eaLnBrk="1" hangingPunct="1"/>
            <a:r>
              <a:rPr lang="en-US" altLang="en-US" sz="1200" b="1" dirty="0">
                <a:solidFill>
                  <a:srgbClr val="000000"/>
                </a:solidFill>
                <a:latin typeface="Tahoma" pitchFamily="34" charset="0"/>
              </a:rPr>
              <a:t>2</a:t>
            </a:r>
            <a:r>
              <a:rPr lang="en-US" altLang="en-US" sz="1200" b="1" dirty="0" smtClean="0">
                <a:solidFill>
                  <a:srgbClr val="000000"/>
                </a:solidFill>
                <a:latin typeface="Tahoma" pitchFamily="34" charset="0"/>
              </a:rPr>
              <a:t> </a:t>
            </a:r>
            <a:r>
              <a:rPr lang="en-US" altLang="en-US" sz="1200" b="1" dirty="0" smtClean="0">
                <a:solidFill>
                  <a:srgbClr val="000000"/>
                </a:solidFill>
                <a:latin typeface="Tahoma" pitchFamily="34" charset="0"/>
              </a:rPr>
              <a:t>Executive Overviews Planned</a:t>
            </a:r>
            <a:endParaRPr lang="en-US" altLang="en-US" sz="2400" b="1" dirty="0">
              <a:solidFill>
                <a:schemeClr val="tx1"/>
              </a:solidFill>
              <a:latin typeface="Times New Roman" pitchFamily="18" charset="0"/>
            </a:endParaRPr>
          </a:p>
        </p:txBody>
      </p:sp>
      <p:sp>
        <p:nvSpPr>
          <p:cNvPr id="151" name="Rectangle 156"/>
          <p:cNvSpPr>
            <a:spLocks noChangeArrowheads="1"/>
          </p:cNvSpPr>
          <p:nvPr/>
        </p:nvSpPr>
        <p:spPr bwMode="auto">
          <a:xfrm>
            <a:off x="4708426" y="6248400"/>
            <a:ext cx="228600" cy="228600"/>
          </a:xfrm>
          <a:prstGeom prst="rect">
            <a:avLst/>
          </a:prstGeom>
          <a:solidFill>
            <a:srgbClr val="0099FF"/>
          </a:solidFill>
          <a:ln w="9525">
            <a:solidFill>
              <a:schemeClr val="tx1"/>
            </a:solidFill>
            <a:miter lim="800000"/>
            <a:headEnd/>
            <a:tailEnd/>
          </a:ln>
        </p:spPr>
        <p:txBody>
          <a:bodyPr wrap="none" lIns="0" tIns="0" rIns="0" bIns="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Tree>
    <p:extLst>
      <p:ext uri="{BB962C8B-B14F-4D97-AF65-F5344CB8AC3E}">
        <p14:creationId xmlns:p14="http://schemas.microsoft.com/office/powerpoint/2010/main" val="266563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PBPD Workshops</a:t>
            </a:r>
            <a:endParaRPr lang="en-US" sz="4000" dirty="0"/>
          </a:p>
        </p:txBody>
      </p:sp>
      <p:sp>
        <p:nvSpPr>
          <p:cNvPr id="5" name="Rectangle 984"/>
          <p:cNvSpPr>
            <a:spLocks noChangeArrowheads="1"/>
          </p:cNvSpPr>
          <p:nvPr/>
        </p:nvSpPr>
        <p:spPr bwMode="auto">
          <a:xfrm>
            <a:off x="1150938" y="1679575"/>
            <a:ext cx="1555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6" name="Group 989"/>
          <p:cNvGrpSpPr>
            <a:grpSpLocks/>
          </p:cNvGrpSpPr>
          <p:nvPr/>
        </p:nvGrpSpPr>
        <p:grpSpPr bwMode="auto">
          <a:xfrm>
            <a:off x="7704138" y="1676400"/>
            <a:ext cx="503237" cy="822325"/>
            <a:chOff x="4976" y="1338"/>
            <a:chExt cx="317" cy="518"/>
          </a:xfrm>
          <a:solidFill>
            <a:srgbClr val="FF9900"/>
          </a:solidFill>
        </p:grpSpPr>
        <p:sp>
          <p:nvSpPr>
            <p:cNvPr id="7" name="Freeform 985"/>
            <p:cNvSpPr>
              <a:spLocks/>
            </p:cNvSpPr>
            <p:nvPr/>
          </p:nvSpPr>
          <p:spPr bwMode="auto">
            <a:xfrm>
              <a:off x="4976" y="1338"/>
              <a:ext cx="317" cy="518"/>
            </a:xfrm>
            <a:custGeom>
              <a:avLst/>
              <a:gdLst>
                <a:gd name="T0" fmla="*/ 0 w 317"/>
                <a:gd name="T1" fmla="*/ 291 h 518"/>
                <a:gd name="T2" fmla="*/ 83 w 317"/>
                <a:gd name="T3" fmla="*/ 504 h 518"/>
                <a:gd name="T4" fmla="*/ 109 w 317"/>
                <a:gd name="T5" fmla="*/ 518 h 518"/>
                <a:gd name="T6" fmla="*/ 132 w 317"/>
                <a:gd name="T7" fmla="*/ 435 h 518"/>
                <a:gd name="T8" fmla="*/ 317 w 317"/>
                <a:gd name="T9" fmla="*/ 234 h 518"/>
                <a:gd name="T10" fmla="*/ 296 w 317"/>
                <a:gd name="T11" fmla="*/ 185 h 518"/>
                <a:gd name="T12" fmla="*/ 274 w 317"/>
                <a:gd name="T13" fmla="*/ 197 h 518"/>
                <a:gd name="T14" fmla="*/ 235 w 317"/>
                <a:gd name="T15" fmla="*/ 154 h 518"/>
                <a:gd name="T16" fmla="*/ 189 w 317"/>
                <a:gd name="T17" fmla="*/ 32 h 518"/>
                <a:gd name="T18" fmla="*/ 185 w 317"/>
                <a:gd name="T19" fmla="*/ 20 h 518"/>
                <a:gd name="T20" fmla="*/ 115 w 317"/>
                <a:gd name="T21" fmla="*/ 0 h 518"/>
                <a:gd name="T22" fmla="*/ 103 w 317"/>
                <a:gd name="T23" fmla="*/ 8 h 518"/>
                <a:gd name="T24" fmla="*/ 89 w 317"/>
                <a:gd name="T25" fmla="*/ 20 h 518"/>
                <a:gd name="T26" fmla="*/ 59 w 317"/>
                <a:gd name="T27" fmla="*/ 16 h 518"/>
                <a:gd name="T28" fmla="*/ 24 w 317"/>
                <a:gd name="T29" fmla="*/ 98 h 518"/>
                <a:gd name="T30" fmla="*/ 24 w 317"/>
                <a:gd name="T31" fmla="*/ 104 h 518"/>
                <a:gd name="T32" fmla="*/ 36 w 317"/>
                <a:gd name="T33" fmla="*/ 122 h 518"/>
                <a:gd name="T34" fmla="*/ 24 w 317"/>
                <a:gd name="T35" fmla="*/ 173 h 518"/>
                <a:gd name="T36" fmla="*/ 38 w 317"/>
                <a:gd name="T37" fmla="*/ 195 h 518"/>
                <a:gd name="T38" fmla="*/ 0 w 317"/>
                <a:gd name="T39" fmla="*/ 291 h 5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7"/>
                <a:gd name="T61" fmla="*/ 0 h 518"/>
                <a:gd name="T62" fmla="*/ 317 w 317"/>
                <a:gd name="T63" fmla="*/ 518 h 5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7" h="518">
                  <a:moveTo>
                    <a:pt x="0" y="291"/>
                  </a:moveTo>
                  <a:lnTo>
                    <a:pt x="83" y="504"/>
                  </a:lnTo>
                  <a:lnTo>
                    <a:pt x="109" y="518"/>
                  </a:lnTo>
                  <a:lnTo>
                    <a:pt x="132" y="435"/>
                  </a:lnTo>
                  <a:lnTo>
                    <a:pt x="317" y="234"/>
                  </a:lnTo>
                  <a:lnTo>
                    <a:pt x="296" y="185"/>
                  </a:lnTo>
                  <a:lnTo>
                    <a:pt x="274" y="197"/>
                  </a:lnTo>
                  <a:lnTo>
                    <a:pt x="235" y="154"/>
                  </a:lnTo>
                  <a:lnTo>
                    <a:pt x="189" y="32"/>
                  </a:lnTo>
                  <a:lnTo>
                    <a:pt x="185" y="20"/>
                  </a:lnTo>
                  <a:lnTo>
                    <a:pt x="115" y="0"/>
                  </a:lnTo>
                  <a:lnTo>
                    <a:pt x="103" y="8"/>
                  </a:lnTo>
                  <a:lnTo>
                    <a:pt x="89" y="20"/>
                  </a:lnTo>
                  <a:lnTo>
                    <a:pt x="59" y="16"/>
                  </a:lnTo>
                  <a:lnTo>
                    <a:pt x="24" y="98"/>
                  </a:lnTo>
                  <a:lnTo>
                    <a:pt x="24" y="104"/>
                  </a:lnTo>
                  <a:lnTo>
                    <a:pt x="36" y="122"/>
                  </a:lnTo>
                  <a:lnTo>
                    <a:pt x="24" y="173"/>
                  </a:lnTo>
                  <a:lnTo>
                    <a:pt x="38" y="195"/>
                  </a:lnTo>
                  <a:lnTo>
                    <a:pt x="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8" name="Group 988"/>
            <p:cNvGrpSpPr>
              <a:grpSpLocks/>
            </p:cNvGrpSpPr>
            <p:nvPr/>
          </p:nvGrpSpPr>
          <p:grpSpPr bwMode="auto">
            <a:xfrm>
              <a:off x="4976" y="1338"/>
              <a:ext cx="317" cy="518"/>
              <a:chOff x="4976" y="1338"/>
              <a:chExt cx="317" cy="518"/>
            </a:xfrm>
            <a:grpFill/>
          </p:grpSpPr>
          <p:sp>
            <p:nvSpPr>
              <p:cNvPr id="9" name="Freeform 986"/>
              <p:cNvSpPr>
                <a:spLocks/>
              </p:cNvSpPr>
              <p:nvPr/>
            </p:nvSpPr>
            <p:spPr bwMode="auto">
              <a:xfrm>
                <a:off x="4976" y="1338"/>
                <a:ext cx="317" cy="518"/>
              </a:xfrm>
              <a:custGeom>
                <a:avLst/>
                <a:gdLst>
                  <a:gd name="T0" fmla="*/ 0 w 317"/>
                  <a:gd name="T1" fmla="*/ 291 h 518"/>
                  <a:gd name="T2" fmla="*/ 83 w 317"/>
                  <a:gd name="T3" fmla="*/ 504 h 518"/>
                  <a:gd name="T4" fmla="*/ 109 w 317"/>
                  <a:gd name="T5" fmla="*/ 518 h 518"/>
                  <a:gd name="T6" fmla="*/ 132 w 317"/>
                  <a:gd name="T7" fmla="*/ 435 h 518"/>
                  <a:gd name="T8" fmla="*/ 317 w 317"/>
                  <a:gd name="T9" fmla="*/ 234 h 518"/>
                  <a:gd name="T10" fmla="*/ 296 w 317"/>
                  <a:gd name="T11" fmla="*/ 185 h 518"/>
                  <a:gd name="T12" fmla="*/ 274 w 317"/>
                  <a:gd name="T13" fmla="*/ 197 h 518"/>
                  <a:gd name="T14" fmla="*/ 235 w 317"/>
                  <a:gd name="T15" fmla="*/ 154 h 518"/>
                  <a:gd name="T16" fmla="*/ 189 w 317"/>
                  <a:gd name="T17" fmla="*/ 32 h 518"/>
                  <a:gd name="T18" fmla="*/ 185 w 317"/>
                  <a:gd name="T19" fmla="*/ 20 h 518"/>
                  <a:gd name="T20" fmla="*/ 115 w 317"/>
                  <a:gd name="T21" fmla="*/ 0 h 518"/>
                  <a:gd name="T22" fmla="*/ 103 w 317"/>
                  <a:gd name="T23" fmla="*/ 8 h 518"/>
                  <a:gd name="T24" fmla="*/ 89 w 317"/>
                  <a:gd name="T25" fmla="*/ 20 h 518"/>
                  <a:gd name="T26" fmla="*/ 59 w 317"/>
                  <a:gd name="T27" fmla="*/ 16 h 518"/>
                  <a:gd name="T28" fmla="*/ 24 w 317"/>
                  <a:gd name="T29" fmla="*/ 98 h 518"/>
                  <a:gd name="T30" fmla="*/ 24 w 317"/>
                  <a:gd name="T31" fmla="*/ 104 h 518"/>
                  <a:gd name="T32" fmla="*/ 36 w 317"/>
                  <a:gd name="T33" fmla="*/ 122 h 518"/>
                  <a:gd name="T34" fmla="*/ 24 w 317"/>
                  <a:gd name="T35" fmla="*/ 173 h 518"/>
                  <a:gd name="T36" fmla="*/ 38 w 317"/>
                  <a:gd name="T37" fmla="*/ 195 h 518"/>
                  <a:gd name="T38" fmla="*/ 0 w 317"/>
                  <a:gd name="T39" fmla="*/ 291 h 5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7"/>
                  <a:gd name="T61" fmla="*/ 0 h 518"/>
                  <a:gd name="T62" fmla="*/ 317 w 317"/>
                  <a:gd name="T63" fmla="*/ 518 h 5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7" h="518">
                    <a:moveTo>
                      <a:pt x="0" y="291"/>
                    </a:moveTo>
                    <a:lnTo>
                      <a:pt x="83" y="504"/>
                    </a:lnTo>
                    <a:lnTo>
                      <a:pt x="109" y="518"/>
                    </a:lnTo>
                    <a:lnTo>
                      <a:pt x="132" y="435"/>
                    </a:lnTo>
                    <a:lnTo>
                      <a:pt x="317" y="234"/>
                    </a:lnTo>
                    <a:lnTo>
                      <a:pt x="296" y="185"/>
                    </a:lnTo>
                    <a:lnTo>
                      <a:pt x="274" y="197"/>
                    </a:lnTo>
                    <a:lnTo>
                      <a:pt x="235" y="154"/>
                    </a:lnTo>
                    <a:lnTo>
                      <a:pt x="189" y="32"/>
                    </a:lnTo>
                    <a:lnTo>
                      <a:pt x="185" y="20"/>
                    </a:lnTo>
                    <a:lnTo>
                      <a:pt x="115" y="0"/>
                    </a:lnTo>
                    <a:lnTo>
                      <a:pt x="103" y="8"/>
                    </a:lnTo>
                    <a:lnTo>
                      <a:pt x="89" y="20"/>
                    </a:lnTo>
                    <a:lnTo>
                      <a:pt x="59" y="16"/>
                    </a:lnTo>
                    <a:lnTo>
                      <a:pt x="24" y="98"/>
                    </a:lnTo>
                    <a:lnTo>
                      <a:pt x="24" y="104"/>
                    </a:lnTo>
                    <a:lnTo>
                      <a:pt x="36" y="122"/>
                    </a:lnTo>
                    <a:lnTo>
                      <a:pt x="24" y="173"/>
                    </a:lnTo>
                    <a:lnTo>
                      <a:pt x="38" y="195"/>
                    </a:lnTo>
                    <a:lnTo>
                      <a:pt x="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0" name="Freeform 987"/>
              <p:cNvSpPr>
                <a:spLocks/>
              </p:cNvSpPr>
              <p:nvPr/>
            </p:nvSpPr>
            <p:spPr bwMode="auto">
              <a:xfrm>
                <a:off x="4976" y="1338"/>
                <a:ext cx="317" cy="518"/>
              </a:xfrm>
              <a:custGeom>
                <a:avLst/>
                <a:gdLst>
                  <a:gd name="T0" fmla="*/ 0 w 317"/>
                  <a:gd name="T1" fmla="*/ 291 h 518"/>
                  <a:gd name="T2" fmla="*/ 83 w 317"/>
                  <a:gd name="T3" fmla="*/ 504 h 518"/>
                  <a:gd name="T4" fmla="*/ 109 w 317"/>
                  <a:gd name="T5" fmla="*/ 518 h 518"/>
                  <a:gd name="T6" fmla="*/ 132 w 317"/>
                  <a:gd name="T7" fmla="*/ 435 h 518"/>
                  <a:gd name="T8" fmla="*/ 317 w 317"/>
                  <a:gd name="T9" fmla="*/ 234 h 518"/>
                  <a:gd name="T10" fmla="*/ 296 w 317"/>
                  <a:gd name="T11" fmla="*/ 185 h 518"/>
                  <a:gd name="T12" fmla="*/ 274 w 317"/>
                  <a:gd name="T13" fmla="*/ 197 h 518"/>
                  <a:gd name="T14" fmla="*/ 235 w 317"/>
                  <a:gd name="T15" fmla="*/ 154 h 518"/>
                  <a:gd name="T16" fmla="*/ 189 w 317"/>
                  <a:gd name="T17" fmla="*/ 32 h 518"/>
                  <a:gd name="T18" fmla="*/ 185 w 317"/>
                  <a:gd name="T19" fmla="*/ 20 h 518"/>
                  <a:gd name="T20" fmla="*/ 115 w 317"/>
                  <a:gd name="T21" fmla="*/ 0 h 518"/>
                  <a:gd name="T22" fmla="*/ 103 w 317"/>
                  <a:gd name="T23" fmla="*/ 8 h 518"/>
                  <a:gd name="T24" fmla="*/ 89 w 317"/>
                  <a:gd name="T25" fmla="*/ 20 h 518"/>
                  <a:gd name="T26" fmla="*/ 59 w 317"/>
                  <a:gd name="T27" fmla="*/ 16 h 518"/>
                  <a:gd name="T28" fmla="*/ 24 w 317"/>
                  <a:gd name="T29" fmla="*/ 98 h 518"/>
                  <a:gd name="T30" fmla="*/ 24 w 317"/>
                  <a:gd name="T31" fmla="*/ 104 h 518"/>
                  <a:gd name="T32" fmla="*/ 36 w 317"/>
                  <a:gd name="T33" fmla="*/ 122 h 518"/>
                  <a:gd name="T34" fmla="*/ 24 w 317"/>
                  <a:gd name="T35" fmla="*/ 173 h 518"/>
                  <a:gd name="T36" fmla="*/ 38 w 317"/>
                  <a:gd name="T37" fmla="*/ 195 h 518"/>
                  <a:gd name="T38" fmla="*/ 0 w 317"/>
                  <a:gd name="T39" fmla="*/ 291 h 5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7"/>
                  <a:gd name="T61" fmla="*/ 0 h 518"/>
                  <a:gd name="T62" fmla="*/ 317 w 317"/>
                  <a:gd name="T63" fmla="*/ 518 h 5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7" h="518">
                    <a:moveTo>
                      <a:pt x="0" y="291"/>
                    </a:moveTo>
                    <a:lnTo>
                      <a:pt x="83" y="504"/>
                    </a:lnTo>
                    <a:lnTo>
                      <a:pt x="109" y="518"/>
                    </a:lnTo>
                    <a:lnTo>
                      <a:pt x="132" y="435"/>
                    </a:lnTo>
                    <a:lnTo>
                      <a:pt x="317" y="234"/>
                    </a:lnTo>
                    <a:lnTo>
                      <a:pt x="296" y="185"/>
                    </a:lnTo>
                    <a:lnTo>
                      <a:pt x="274" y="197"/>
                    </a:lnTo>
                    <a:lnTo>
                      <a:pt x="235" y="154"/>
                    </a:lnTo>
                    <a:lnTo>
                      <a:pt x="189" y="32"/>
                    </a:lnTo>
                    <a:lnTo>
                      <a:pt x="185" y="20"/>
                    </a:lnTo>
                    <a:lnTo>
                      <a:pt x="115" y="0"/>
                    </a:lnTo>
                    <a:lnTo>
                      <a:pt x="103" y="8"/>
                    </a:lnTo>
                    <a:lnTo>
                      <a:pt x="89" y="20"/>
                    </a:lnTo>
                    <a:lnTo>
                      <a:pt x="59" y="16"/>
                    </a:lnTo>
                    <a:lnTo>
                      <a:pt x="24" y="98"/>
                    </a:lnTo>
                    <a:lnTo>
                      <a:pt x="24" y="104"/>
                    </a:lnTo>
                    <a:lnTo>
                      <a:pt x="36" y="122"/>
                    </a:lnTo>
                    <a:lnTo>
                      <a:pt x="24" y="173"/>
                    </a:lnTo>
                    <a:lnTo>
                      <a:pt x="38" y="195"/>
                    </a:lnTo>
                    <a:lnTo>
                      <a:pt x="0" y="291"/>
                    </a:lnTo>
                  </a:path>
                </a:pathLst>
              </a:custGeom>
              <a:grp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grpSp>
      <p:sp>
        <p:nvSpPr>
          <p:cNvPr id="11" name="Freeform 990"/>
          <p:cNvSpPr>
            <a:spLocks/>
          </p:cNvSpPr>
          <p:nvPr/>
        </p:nvSpPr>
        <p:spPr bwMode="auto">
          <a:xfrm>
            <a:off x="7651750" y="2138362"/>
            <a:ext cx="225425" cy="496888"/>
          </a:xfrm>
          <a:custGeom>
            <a:avLst/>
            <a:gdLst>
              <a:gd name="T0" fmla="*/ 2147483647 w 142"/>
              <a:gd name="T1" fmla="*/ 2147483647 h 313"/>
              <a:gd name="T2" fmla="*/ 2147483647 w 142"/>
              <a:gd name="T3" fmla="*/ 2147483647 h 313"/>
              <a:gd name="T4" fmla="*/ 2147483647 w 142"/>
              <a:gd name="T5" fmla="*/ 2147483647 h 313"/>
              <a:gd name="T6" fmla="*/ 0 w 142"/>
              <a:gd name="T7" fmla="*/ 2147483647 h 313"/>
              <a:gd name="T8" fmla="*/ 2147483647 w 142"/>
              <a:gd name="T9" fmla="*/ 2147483647 h 313"/>
              <a:gd name="T10" fmla="*/ 2147483647 w 142"/>
              <a:gd name="T11" fmla="*/ 2147483647 h 313"/>
              <a:gd name="T12" fmla="*/ 2147483647 w 142"/>
              <a:gd name="T13" fmla="*/ 2147483647 h 313"/>
              <a:gd name="T14" fmla="*/ 2147483647 w 142"/>
              <a:gd name="T15" fmla="*/ 2147483647 h 313"/>
              <a:gd name="T16" fmla="*/ 2147483647 w 142"/>
              <a:gd name="T17" fmla="*/ 0 h 313"/>
              <a:gd name="T18" fmla="*/ 2147483647 w 142"/>
              <a:gd name="T19" fmla="*/ 2147483647 h 313"/>
              <a:gd name="T20" fmla="*/ 2147483647 w 142"/>
              <a:gd name="T21" fmla="*/ 2147483647 h 313"/>
              <a:gd name="T22" fmla="*/ 2147483647 w 142"/>
              <a:gd name="T23" fmla="*/ 2147483647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313"/>
              <a:gd name="T38" fmla="*/ 142 w 14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313">
                <a:moveTo>
                  <a:pt x="132" y="252"/>
                </a:moveTo>
                <a:lnTo>
                  <a:pt x="108" y="282"/>
                </a:lnTo>
                <a:lnTo>
                  <a:pt x="16" y="313"/>
                </a:lnTo>
                <a:lnTo>
                  <a:pt x="0" y="181"/>
                </a:lnTo>
                <a:lnTo>
                  <a:pt x="4" y="177"/>
                </a:lnTo>
                <a:lnTo>
                  <a:pt x="24" y="89"/>
                </a:lnTo>
                <a:lnTo>
                  <a:pt x="16" y="71"/>
                </a:lnTo>
                <a:lnTo>
                  <a:pt x="16" y="12"/>
                </a:lnTo>
                <a:lnTo>
                  <a:pt x="31" y="0"/>
                </a:lnTo>
                <a:lnTo>
                  <a:pt x="116" y="213"/>
                </a:lnTo>
                <a:lnTo>
                  <a:pt x="142" y="227"/>
                </a:lnTo>
                <a:lnTo>
                  <a:pt x="132" y="25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2" name="Freeform 991"/>
          <p:cNvSpPr>
            <a:spLocks/>
          </p:cNvSpPr>
          <p:nvPr/>
        </p:nvSpPr>
        <p:spPr bwMode="auto">
          <a:xfrm>
            <a:off x="7451725" y="2154237"/>
            <a:ext cx="238125" cy="503238"/>
          </a:xfrm>
          <a:custGeom>
            <a:avLst/>
            <a:gdLst>
              <a:gd name="T0" fmla="*/ 2147483647 w 150"/>
              <a:gd name="T1" fmla="*/ 2147483647 h 317"/>
              <a:gd name="T2" fmla="*/ 0 w 150"/>
              <a:gd name="T3" fmla="*/ 2147483647 h 317"/>
              <a:gd name="T4" fmla="*/ 2147483647 w 150"/>
              <a:gd name="T5" fmla="*/ 2147483647 h 317"/>
              <a:gd name="T6" fmla="*/ 2147483647 w 150"/>
              <a:gd name="T7" fmla="*/ 2147483647 h 317"/>
              <a:gd name="T8" fmla="*/ 2147483647 w 150"/>
              <a:gd name="T9" fmla="*/ 2147483647 h 317"/>
              <a:gd name="T10" fmla="*/ 2147483647 w 150"/>
              <a:gd name="T11" fmla="*/ 2147483647 h 317"/>
              <a:gd name="T12" fmla="*/ 2147483647 w 150"/>
              <a:gd name="T13" fmla="*/ 2147483647 h 317"/>
              <a:gd name="T14" fmla="*/ 2147483647 w 150"/>
              <a:gd name="T15" fmla="*/ 2147483647 h 317"/>
              <a:gd name="T16" fmla="*/ 2147483647 w 150"/>
              <a:gd name="T17" fmla="*/ 0 h 317"/>
              <a:gd name="T18" fmla="*/ 2147483647 w 150"/>
              <a:gd name="T19" fmla="*/ 2147483647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317"/>
              <a:gd name="T32" fmla="*/ 150 w 150"/>
              <a:gd name="T33" fmla="*/ 317 h 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317">
                <a:moveTo>
                  <a:pt x="124" y="38"/>
                </a:moveTo>
                <a:lnTo>
                  <a:pt x="0" y="79"/>
                </a:lnTo>
                <a:lnTo>
                  <a:pt x="96" y="317"/>
                </a:lnTo>
                <a:lnTo>
                  <a:pt x="142" y="303"/>
                </a:lnTo>
                <a:lnTo>
                  <a:pt x="124" y="171"/>
                </a:lnTo>
                <a:lnTo>
                  <a:pt x="130" y="167"/>
                </a:lnTo>
                <a:lnTo>
                  <a:pt x="150" y="79"/>
                </a:lnTo>
                <a:lnTo>
                  <a:pt x="142" y="61"/>
                </a:lnTo>
                <a:lnTo>
                  <a:pt x="142" y="0"/>
                </a:lnTo>
                <a:lnTo>
                  <a:pt x="124" y="3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3" name="Freeform 992"/>
          <p:cNvSpPr>
            <a:spLocks/>
          </p:cNvSpPr>
          <p:nvPr/>
        </p:nvSpPr>
        <p:spPr bwMode="auto">
          <a:xfrm>
            <a:off x="7604125" y="2541587"/>
            <a:ext cx="450850" cy="244475"/>
          </a:xfrm>
          <a:custGeom>
            <a:avLst/>
            <a:gdLst>
              <a:gd name="T0" fmla="*/ 0 w 284"/>
              <a:gd name="T1" fmla="*/ 2147483647 h 154"/>
              <a:gd name="T2" fmla="*/ 2147483647 w 284"/>
              <a:gd name="T3" fmla="*/ 2147483647 h 154"/>
              <a:gd name="T4" fmla="*/ 2147483647 w 284"/>
              <a:gd name="T5" fmla="*/ 2147483647 h 154"/>
              <a:gd name="T6" fmla="*/ 2147483647 w 284"/>
              <a:gd name="T7" fmla="*/ 2147483647 h 154"/>
              <a:gd name="T8" fmla="*/ 2147483647 w 284"/>
              <a:gd name="T9" fmla="*/ 2147483647 h 154"/>
              <a:gd name="T10" fmla="*/ 2147483647 w 284"/>
              <a:gd name="T11" fmla="*/ 2147483647 h 154"/>
              <a:gd name="T12" fmla="*/ 2147483647 w 284"/>
              <a:gd name="T13" fmla="*/ 2147483647 h 154"/>
              <a:gd name="T14" fmla="*/ 2147483647 w 284"/>
              <a:gd name="T15" fmla="*/ 2147483647 h 154"/>
              <a:gd name="T16" fmla="*/ 2147483647 w 284"/>
              <a:gd name="T17" fmla="*/ 2147483647 h 154"/>
              <a:gd name="T18" fmla="*/ 2147483647 w 284"/>
              <a:gd name="T19" fmla="*/ 2147483647 h 154"/>
              <a:gd name="T20" fmla="*/ 2147483647 w 284"/>
              <a:gd name="T21" fmla="*/ 2147483647 h 154"/>
              <a:gd name="T22" fmla="*/ 2147483647 w 284"/>
              <a:gd name="T23" fmla="*/ 2147483647 h 154"/>
              <a:gd name="T24" fmla="*/ 2147483647 w 284"/>
              <a:gd name="T25" fmla="*/ 2147483647 h 154"/>
              <a:gd name="T26" fmla="*/ 2147483647 w 284"/>
              <a:gd name="T27" fmla="*/ 2147483647 h 154"/>
              <a:gd name="T28" fmla="*/ 2147483647 w 284"/>
              <a:gd name="T29" fmla="*/ 2147483647 h 154"/>
              <a:gd name="T30" fmla="*/ 2147483647 w 284"/>
              <a:gd name="T31" fmla="*/ 2147483647 h 154"/>
              <a:gd name="T32" fmla="*/ 2147483647 w 284"/>
              <a:gd name="T33" fmla="*/ 2147483647 h 154"/>
              <a:gd name="T34" fmla="*/ 2147483647 w 284"/>
              <a:gd name="T35" fmla="*/ 2147483647 h 154"/>
              <a:gd name="T36" fmla="*/ 2147483647 w 284"/>
              <a:gd name="T37" fmla="*/ 2147483647 h 154"/>
              <a:gd name="T38" fmla="*/ 2147483647 w 284"/>
              <a:gd name="T39" fmla="*/ 0 h 154"/>
              <a:gd name="T40" fmla="*/ 2147483647 w 284"/>
              <a:gd name="T41" fmla="*/ 2147483647 h 154"/>
              <a:gd name="T42" fmla="*/ 2147483647 w 284"/>
              <a:gd name="T43" fmla="*/ 2147483647 h 154"/>
              <a:gd name="T44" fmla="*/ 0 w 284"/>
              <a:gd name="T45" fmla="*/ 2147483647 h 154"/>
              <a:gd name="T46" fmla="*/ 0 w 284"/>
              <a:gd name="T47" fmla="*/ 2147483647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4"/>
              <a:gd name="T73" fmla="*/ 0 h 154"/>
              <a:gd name="T74" fmla="*/ 284 w 284"/>
              <a:gd name="T75" fmla="*/ 154 h 1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4" h="154">
                <a:moveTo>
                  <a:pt x="0" y="130"/>
                </a:moveTo>
                <a:lnTo>
                  <a:pt x="2" y="154"/>
                </a:lnTo>
                <a:lnTo>
                  <a:pt x="128" y="116"/>
                </a:lnTo>
                <a:lnTo>
                  <a:pt x="160" y="108"/>
                </a:lnTo>
                <a:lnTo>
                  <a:pt x="193" y="146"/>
                </a:lnTo>
                <a:lnTo>
                  <a:pt x="211" y="126"/>
                </a:lnTo>
                <a:lnTo>
                  <a:pt x="233" y="116"/>
                </a:lnTo>
                <a:lnTo>
                  <a:pt x="227" y="126"/>
                </a:lnTo>
                <a:lnTo>
                  <a:pt x="237" y="134"/>
                </a:lnTo>
                <a:lnTo>
                  <a:pt x="258" y="134"/>
                </a:lnTo>
                <a:lnTo>
                  <a:pt x="266" y="130"/>
                </a:lnTo>
                <a:lnTo>
                  <a:pt x="284" y="89"/>
                </a:lnTo>
                <a:lnTo>
                  <a:pt x="264" y="59"/>
                </a:lnTo>
                <a:lnTo>
                  <a:pt x="254" y="59"/>
                </a:lnTo>
                <a:lnTo>
                  <a:pt x="258" y="85"/>
                </a:lnTo>
                <a:lnTo>
                  <a:pt x="264" y="102"/>
                </a:lnTo>
                <a:lnTo>
                  <a:pt x="239" y="95"/>
                </a:lnTo>
                <a:lnTo>
                  <a:pt x="187" y="49"/>
                </a:lnTo>
                <a:lnTo>
                  <a:pt x="187" y="10"/>
                </a:lnTo>
                <a:lnTo>
                  <a:pt x="162" y="0"/>
                </a:lnTo>
                <a:lnTo>
                  <a:pt x="138" y="28"/>
                </a:lnTo>
                <a:lnTo>
                  <a:pt x="46" y="59"/>
                </a:lnTo>
                <a:lnTo>
                  <a:pt x="0" y="77"/>
                </a:lnTo>
                <a:lnTo>
                  <a:pt x="0" y="130"/>
                </a:lnTo>
              </a:path>
            </a:pathLst>
          </a:custGeom>
          <a:solidFill>
            <a:schemeClr val="accent1">
              <a:lumMod val="60000"/>
              <a:lumOff val="40000"/>
            </a:schemeClr>
          </a:solid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4" name="Freeform 993"/>
          <p:cNvSpPr>
            <a:spLocks/>
          </p:cNvSpPr>
          <p:nvPr/>
        </p:nvSpPr>
        <p:spPr bwMode="auto">
          <a:xfrm>
            <a:off x="7810500" y="2713037"/>
            <a:ext cx="100013" cy="122238"/>
          </a:xfrm>
          <a:custGeom>
            <a:avLst/>
            <a:gdLst>
              <a:gd name="T0" fmla="*/ 0 w 63"/>
              <a:gd name="T1" fmla="*/ 2147483647 h 77"/>
              <a:gd name="T2" fmla="*/ 2147483647 w 63"/>
              <a:gd name="T3" fmla="*/ 2147483647 h 77"/>
              <a:gd name="T4" fmla="*/ 2147483647 w 63"/>
              <a:gd name="T5" fmla="*/ 2147483647 h 77"/>
              <a:gd name="T6" fmla="*/ 2147483647 w 63"/>
              <a:gd name="T7" fmla="*/ 2147483647 h 77"/>
              <a:gd name="T8" fmla="*/ 2147483647 w 63"/>
              <a:gd name="T9" fmla="*/ 0 h 77"/>
              <a:gd name="T10" fmla="*/ 0 w 63"/>
              <a:gd name="T11" fmla="*/ 2147483647 h 77"/>
              <a:gd name="T12" fmla="*/ 0 w 63"/>
              <a:gd name="T13" fmla="*/ 2147483647 h 77"/>
              <a:gd name="T14" fmla="*/ 0 60000 65536"/>
              <a:gd name="T15" fmla="*/ 0 60000 65536"/>
              <a:gd name="T16" fmla="*/ 0 60000 65536"/>
              <a:gd name="T17" fmla="*/ 0 60000 65536"/>
              <a:gd name="T18" fmla="*/ 0 60000 65536"/>
              <a:gd name="T19" fmla="*/ 0 60000 65536"/>
              <a:gd name="T20" fmla="*/ 0 60000 65536"/>
              <a:gd name="T21" fmla="*/ 0 w 63"/>
              <a:gd name="T22" fmla="*/ 0 h 77"/>
              <a:gd name="T23" fmla="*/ 63 w 63"/>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77">
                <a:moveTo>
                  <a:pt x="0" y="12"/>
                </a:moveTo>
                <a:lnTo>
                  <a:pt x="12" y="69"/>
                </a:lnTo>
                <a:lnTo>
                  <a:pt x="16" y="77"/>
                </a:lnTo>
                <a:lnTo>
                  <a:pt x="63" y="38"/>
                </a:lnTo>
                <a:lnTo>
                  <a:pt x="30" y="0"/>
                </a:lnTo>
                <a:lnTo>
                  <a:pt x="0" y="8"/>
                </a:lnTo>
                <a:lnTo>
                  <a:pt x="0" y="12"/>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5" name="Freeform 994"/>
          <p:cNvSpPr>
            <a:spLocks/>
          </p:cNvSpPr>
          <p:nvPr/>
        </p:nvSpPr>
        <p:spPr bwMode="auto">
          <a:xfrm>
            <a:off x="7610475" y="2728912"/>
            <a:ext cx="225425" cy="231775"/>
          </a:xfrm>
          <a:custGeom>
            <a:avLst/>
            <a:gdLst>
              <a:gd name="T0" fmla="*/ 2147483647 w 142"/>
              <a:gd name="T1" fmla="*/ 0 h 146"/>
              <a:gd name="T2" fmla="*/ 2147483647 w 142"/>
              <a:gd name="T3" fmla="*/ 2147483647 h 146"/>
              <a:gd name="T4" fmla="*/ 2147483647 w 142"/>
              <a:gd name="T5" fmla="*/ 2147483647 h 146"/>
              <a:gd name="T6" fmla="*/ 2147483647 w 142"/>
              <a:gd name="T7" fmla="*/ 2147483647 h 146"/>
              <a:gd name="T8" fmla="*/ 2147483647 w 142"/>
              <a:gd name="T9" fmla="*/ 2147483647 h 146"/>
              <a:gd name="T10" fmla="*/ 2147483647 w 142"/>
              <a:gd name="T11" fmla="*/ 2147483647 h 146"/>
              <a:gd name="T12" fmla="*/ 2147483647 w 142"/>
              <a:gd name="T13" fmla="*/ 2147483647 h 146"/>
              <a:gd name="T14" fmla="*/ 2147483647 w 142"/>
              <a:gd name="T15" fmla="*/ 2147483647 h 146"/>
              <a:gd name="T16" fmla="*/ 0 w 142"/>
              <a:gd name="T17" fmla="*/ 2147483647 h 146"/>
              <a:gd name="T18" fmla="*/ 2147483647 w 142"/>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46"/>
              <a:gd name="T32" fmla="*/ 142 w 142"/>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46">
                <a:moveTo>
                  <a:pt x="124" y="0"/>
                </a:moveTo>
                <a:lnTo>
                  <a:pt x="138" y="59"/>
                </a:lnTo>
                <a:lnTo>
                  <a:pt x="142" y="65"/>
                </a:lnTo>
                <a:lnTo>
                  <a:pt x="138" y="77"/>
                </a:lnTo>
                <a:lnTo>
                  <a:pt x="59" y="99"/>
                </a:lnTo>
                <a:lnTo>
                  <a:pt x="22" y="146"/>
                </a:lnTo>
                <a:lnTo>
                  <a:pt x="12" y="130"/>
                </a:lnTo>
                <a:lnTo>
                  <a:pt x="12" y="103"/>
                </a:lnTo>
                <a:lnTo>
                  <a:pt x="0" y="36"/>
                </a:lnTo>
                <a:lnTo>
                  <a:pt x="12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6" name="Freeform 995"/>
          <p:cNvSpPr>
            <a:spLocks/>
          </p:cNvSpPr>
          <p:nvPr/>
        </p:nvSpPr>
        <p:spPr bwMode="auto">
          <a:xfrm>
            <a:off x="6815138" y="2282825"/>
            <a:ext cx="830262" cy="714375"/>
          </a:xfrm>
          <a:custGeom>
            <a:avLst/>
            <a:gdLst>
              <a:gd name="T0" fmla="*/ 2147483647 w 523"/>
              <a:gd name="T1" fmla="*/ 2147483647 h 450"/>
              <a:gd name="T2" fmla="*/ 2147483647 w 523"/>
              <a:gd name="T3" fmla="*/ 2147483647 h 450"/>
              <a:gd name="T4" fmla="*/ 2147483647 w 523"/>
              <a:gd name="T5" fmla="*/ 2147483647 h 450"/>
              <a:gd name="T6" fmla="*/ 2147483647 w 523"/>
              <a:gd name="T7" fmla="*/ 2147483647 h 450"/>
              <a:gd name="T8" fmla="*/ 2147483647 w 523"/>
              <a:gd name="T9" fmla="*/ 2147483647 h 450"/>
              <a:gd name="T10" fmla="*/ 2147483647 w 523"/>
              <a:gd name="T11" fmla="*/ 2147483647 h 450"/>
              <a:gd name="T12" fmla="*/ 2147483647 w 523"/>
              <a:gd name="T13" fmla="*/ 0 h 450"/>
              <a:gd name="T14" fmla="*/ 2147483647 w 523"/>
              <a:gd name="T15" fmla="*/ 2147483647 h 450"/>
              <a:gd name="T16" fmla="*/ 2147483647 w 523"/>
              <a:gd name="T17" fmla="*/ 2147483647 h 450"/>
              <a:gd name="T18" fmla="*/ 2147483647 w 523"/>
              <a:gd name="T19" fmla="*/ 2147483647 h 450"/>
              <a:gd name="T20" fmla="*/ 2147483647 w 523"/>
              <a:gd name="T21" fmla="*/ 2147483647 h 450"/>
              <a:gd name="T22" fmla="*/ 2147483647 w 523"/>
              <a:gd name="T23" fmla="*/ 2147483647 h 450"/>
              <a:gd name="T24" fmla="*/ 2147483647 w 523"/>
              <a:gd name="T25" fmla="*/ 2147483647 h 450"/>
              <a:gd name="T26" fmla="*/ 2147483647 w 523"/>
              <a:gd name="T27" fmla="*/ 2147483647 h 450"/>
              <a:gd name="T28" fmla="*/ 2147483647 w 523"/>
              <a:gd name="T29" fmla="*/ 2147483647 h 450"/>
              <a:gd name="T30" fmla="*/ 2147483647 w 523"/>
              <a:gd name="T31" fmla="*/ 2147483647 h 450"/>
              <a:gd name="T32" fmla="*/ 2147483647 w 523"/>
              <a:gd name="T33" fmla="*/ 2147483647 h 450"/>
              <a:gd name="T34" fmla="*/ 2147483647 w 523"/>
              <a:gd name="T35" fmla="*/ 2147483647 h 450"/>
              <a:gd name="T36" fmla="*/ 0 w 523"/>
              <a:gd name="T37" fmla="*/ 2147483647 h 450"/>
              <a:gd name="T38" fmla="*/ 2147483647 w 523"/>
              <a:gd name="T39" fmla="*/ 2147483647 h 450"/>
              <a:gd name="T40" fmla="*/ 2147483647 w 523"/>
              <a:gd name="T41" fmla="*/ 2147483647 h 450"/>
              <a:gd name="T42" fmla="*/ 2147483647 w 523"/>
              <a:gd name="T43" fmla="*/ 2147483647 h 450"/>
              <a:gd name="T44" fmla="*/ 2147483647 w 523"/>
              <a:gd name="T45" fmla="*/ 2147483647 h 450"/>
              <a:gd name="T46" fmla="*/ 2147483647 w 523"/>
              <a:gd name="T47" fmla="*/ 2147483647 h 450"/>
              <a:gd name="T48" fmla="*/ 2147483647 w 523"/>
              <a:gd name="T49" fmla="*/ 2147483647 h 450"/>
              <a:gd name="T50" fmla="*/ 2147483647 w 523"/>
              <a:gd name="T51" fmla="*/ 2147483647 h 4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3"/>
              <a:gd name="T79" fmla="*/ 0 h 450"/>
              <a:gd name="T80" fmla="*/ 523 w 523"/>
              <a:gd name="T81" fmla="*/ 450 h 4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3" h="450">
                <a:moveTo>
                  <a:pt x="523" y="427"/>
                </a:moveTo>
                <a:lnTo>
                  <a:pt x="513" y="411"/>
                </a:lnTo>
                <a:lnTo>
                  <a:pt x="513" y="384"/>
                </a:lnTo>
                <a:lnTo>
                  <a:pt x="499" y="317"/>
                </a:lnTo>
                <a:lnTo>
                  <a:pt x="497" y="297"/>
                </a:lnTo>
                <a:lnTo>
                  <a:pt x="497" y="236"/>
                </a:lnTo>
                <a:lnTo>
                  <a:pt x="399" y="0"/>
                </a:lnTo>
                <a:lnTo>
                  <a:pt x="267" y="45"/>
                </a:lnTo>
                <a:lnTo>
                  <a:pt x="234" y="128"/>
                </a:lnTo>
                <a:lnTo>
                  <a:pt x="214" y="134"/>
                </a:lnTo>
                <a:lnTo>
                  <a:pt x="224" y="222"/>
                </a:lnTo>
                <a:lnTo>
                  <a:pt x="133" y="273"/>
                </a:lnTo>
                <a:lnTo>
                  <a:pt x="82" y="273"/>
                </a:lnTo>
                <a:lnTo>
                  <a:pt x="27" y="311"/>
                </a:lnTo>
                <a:lnTo>
                  <a:pt x="61" y="340"/>
                </a:lnTo>
                <a:lnTo>
                  <a:pt x="45" y="364"/>
                </a:lnTo>
                <a:lnTo>
                  <a:pt x="39" y="380"/>
                </a:lnTo>
                <a:lnTo>
                  <a:pt x="2" y="415"/>
                </a:lnTo>
                <a:lnTo>
                  <a:pt x="0" y="421"/>
                </a:lnTo>
                <a:lnTo>
                  <a:pt x="2" y="450"/>
                </a:lnTo>
                <a:lnTo>
                  <a:pt x="350" y="358"/>
                </a:lnTo>
                <a:lnTo>
                  <a:pt x="354" y="360"/>
                </a:lnTo>
                <a:lnTo>
                  <a:pt x="377" y="364"/>
                </a:lnTo>
                <a:lnTo>
                  <a:pt x="413" y="415"/>
                </a:lnTo>
                <a:lnTo>
                  <a:pt x="511" y="445"/>
                </a:lnTo>
                <a:lnTo>
                  <a:pt x="523" y="427"/>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7" name="Freeform 996"/>
          <p:cNvSpPr>
            <a:spLocks/>
          </p:cNvSpPr>
          <p:nvPr/>
        </p:nvSpPr>
        <p:spPr bwMode="auto">
          <a:xfrm>
            <a:off x="7632700" y="2870200"/>
            <a:ext cx="203200" cy="146050"/>
          </a:xfrm>
          <a:custGeom>
            <a:avLst/>
            <a:gdLst>
              <a:gd name="T0" fmla="*/ 0 w 128"/>
              <a:gd name="T1" fmla="*/ 2147483647 h 92"/>
              <a:gd name="T2" fmla="*/ 2147483647 w 128"/>
              <a:gd name="T3" fmla="*/ 2147483647 h 92"/>
              <a:gd name="T4" fmla="*/ 2147483647 w 128"/>
              <a:gd name="T5" fmla="*/ 2147483647 h 92"/>
              <a:gd name="T6" fmla="*/ 2147483647 w 128"/>
              <a:gd name="T7" fmla="*/ 2147483647 h 92"/>
              <a:gd name="T8" fmla="*/ 2147483647 w 128"/>
              <a:gd name="T9" fmla="*/ 2147483647 h 92"/>
              <a:gd name="T10" fmla="*/ 2147483647 w 128"/>
              <a:gd name="T11" fmla="*/ 0 h 92"/>
              <a:gd name="T12" fmla="*/ 2147483647 w 128"/>
              <a:gd name="T13" fmla="*/ 2147483647 h 92"/>
              <a:gd name="T14" fmla="*/ 2147483647 w 128"/>
              <a:gd name="T15" fmla="*/ 2147483647 h 92"/>
              <a:gd name="T16" fmla="*/ 0 w 128"/>
              <a:gd name="T17" fmla="*/ 214748364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92"/>
              <a:gd name="T29" fmla="*/ 128 w 128"/>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92">
                <a:moveTo>
                  <a:pt x="0" y="92"/>
                </a:moveTo>
                <a:lnTo>
                  <a:pt x="8" y="80"/>
                </a:lnTo>
                <a:lnTo>
                  <a:pt x="57" y="29"/>
                </a:lnTo>
                <a:lnTo>
                  <a:pt x="75" y="21"/>
                </a:lnTo>
                <a:lnTo>
                  <a:pt x="95" y="10"/>
                </a:lnTo>
                <a:lnTo>
                  <a:pt x="128" y="0"/>
                </a:lnTo>
                <a:lnTo>
                  <a:pt x="75" y="63"/>
                </a:lnTo>
                <a:lnTo>
                  <a:pt x="51" y="75"/>
                </a:lnTo>
                <a:lnTo>
                  <a:pt x="0" y="9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8" name="Freeform 997"/>
          <p:cNvSpPr>
            <a:spLocks/>
          </p:cNvSpPr>
          <p:nvPr/>
        </p:nvSpPr>
        <p:spPr bwMode="auto">
          <a:xfrm>
            <a:off x="7451725" y="2941637"/>
            <a:ext cx="193675" cy="415925"/>
          </a:xfrm>
          <a:custGeom>
            <a:avLst/>
            <a:gdLst>
              <a:gd name="T0" fmla="*/ 2147483647 w 122"/>
              <a:gd name="T1" fmla="*/ 2147483647 h 262"/>
              <a:gd name="T2" fmla="*/ 2147483647 w 122"/>
              <a:gd name="T3" fmla="*/ 2147483647 h 262"/>
              <a:gd name="T4" fmla="*/ 2147483647 w 122"/>
              <a:gd name="T5" fmla="*/ 2147483647 h 262"/>
              <a:gd name="T6" fmla="*/ 2147483647 w 122"/>
              <a:gd name="T7" fmla="*/ 2147483647 h 262"/>
              <a:gd name="T8" fmla="*/ 2147483647 w 122"/>
              <a:gd name="T9" fmla="*/ 2147483647 h 262"/>
              <a:gd name="T10" fmla="*/ 2147483647 w 122"/>
              <a:gd name="T11" fmla="*/ 2147483647 h 262"/>
              <a:gd name="T12" fmla="*/ 2147483647 w 122"/>
              <a:gd name="T13" fmla="*/ 2147483647 h 262"/>
              <a:gd name="T14" fmla="*/ 2147483647 w 122"/>
              <a:gd name="T15" fmla="*/ 2147483647 h 262"/>
              <a:gd name="T16" fmla="*/ 2147483647 w 122"/>
              <a:gd name="T17" fmla="*/ 2147483647 h 262"/>
              <a:gd name="T18" fmla="*/ 2147483647 w 122"/>
              <a:gd name="T19" fmla="*/ 2147483647 h 262"/>
              <a:gd name="T20" fmla="*/ 2147483647 w 122"/>
              <a:gd name="T21" fmla="*/ 2147483647 h 262"/>
              <a:gd name="T22" fmla="*/ 2147483647 w 122"/>
              <a:gd name="T23" fmla="*/ 2147483647 h 262"/>
              <a:gd name="T24" fmla="*/ 2147483647 w 122"/>
              <a:gd name="T25" fmla="*/ 2147483647 h 262"/>
              <a:gd name="T26" fmla="*/ 2147483647 w 122"/>
              <a:gd name="T27" fmla="*/ 2147483647 h 262"/>
              <a:gd name="T28" fmla="*/ 0 w 122"/>
              <a:gd name="T29" fmla="*/ 2147483647 h 262"/>
              <a:gd name="T30" fmla="*/ 2147483647 w 122"/>
              <a:gd name="T31" fmla="*/ 2147483647 h 262"/>
              <a:gd name="T32" fmla="*/ 2147483647 w 122"/>
              <a:gd name="T33" fmla="*/ 2147483647 h 262"/>
              <a:gd name="T34" fmla="*/ 2147483647 w 122"/>
              <a:gd name="T35" fmla="*/ 0 h 262"/>
              <a:gd name="T36" fmla="*/ 2147483647 w 122"/>
              <a:gd name="T37" fmla="*/ 2147483647 h 262"/>
              <a:gd name="T38" fmla="*/ 2147483647 w 122"/>
              <a:gd name="T39" fmla="*/ 2147483647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262"/>
              <a:gd name="T62" fmla="*/ 122 w 122"/>
              <a:gd name="T63" fmla="*/ 262 h 2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262">
                <a:moveTo>
                  <a:pt x="102" y="35"/>
                </a:moveTo>
                <a:lnTo>
                  <a:pt x="98" y="59"/>
                </a:lnTo>
                <a:lnTo>
                  <a:pt x="96" y="77"/>
                </a:lnTo>
                <a:lnTo>
                  <a:pt x="110" y="94"/>
                </a:lnTo>
                <a:lnTo>
                  <a:pt x="122" y="108"/>
                </a:lnTo>
                <a:lnTo>
                  <a:pt x="91" y="262"/>
                </a:lnTo>
                <a:lnTo>
                  <a:pt x="57" y="240"/>
                </a:lnTo>
                <a:lnTo>
                  <a:pt x="33" y="228"/>
                </a:lnTo>
                <a:lnTo>
                  <a:pt x="28" y="240"/>
                </a:lnTo>
                <a:lnTo>
                  <a:pt x="22" y="226"/>
                </a:lnTo>
                <a:lnTo>
                  <a:pt x="12" y="209"/>
                </a:lnTo>
                <a:lnTo>
                  <a:pt x="10" y="195"/>
                </a:lnTo>
                <a:lnTo>
                  <a:pt x="10" y="193"/>
                </a:lnTo>
                <a:lnTo>
                  <a:pt x="51" y="134"/>
                </a:lnTo>
                <a:lnTo>
                  <a:pt x="0" y="81"/>
                </a:lnTo>
                <a:lnTo>
                  <a:pt x="12" y="65"/>
                </a:lnTo>
                <a:lnTo>
                  <a:pt x="4" y="30"/>
                </a:lnTo>
                <a:lnTo>
                  <a:pt x="12" y="0"/>
                </a:lnTo>
                <a:lnTo>
                  <a:pt x="110" y="30"/>
                </a:lnTo>
                <a:lnTo>
                  <a:pt x="102" y="35"/>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9" name="Freeform 998"/>
          <p:cNvSpPr>
            <a:spLocks/>
          </p:cNvSpPr>
          <p:nvPr/>
        </p:nvSpPr>
        <p:spPr bwMode="auto">
          <a:xfrm>
            <a:off x="6738938" y="2851150"/>
            <a:ext cx="793750" cy="568325"/>
          </a:xfrm>
          <a:custGeom>
            <a:avLst/>
            <a:gdLst>
              <a:gd name="T0" fmla="*/ 2147483647 w 500"/>
              <a:gd name="T1" fmla="*/ 2147483647 h 358"/>
              <a:gd name="T2" fmla="*/ 2147483647 w 500"/>
              <a:gd name="T3" fmla="*/ 2147483647 h 358"/>
              <a:gd name="T4" fmla="*/ 2147483647 w 500"/>
              <a:gd name="T5" fmla="*/ 2147483647 h 358"/>
              <a:gd name="T6" fmla="*/ 2147483647 w 500"/>
              <a:gd name="T7" fmla="*/ 2147483647 h 358"/>
              <a:gd name="T8" fmla="*/ 2147483647 w 500"/>
              <a:gd name="T9" fmla="*/ 2147483647 h 358"/>
              <a:gd name="T10" fmla="*/ 2147483647 w 500"/>
              <a:gd name="T11" fmla="*/ 2147483647 h 358"/>
              <a:gd name="T12" fmla="*/ 2147483647 w 500"/>
              <a:gd name="T13" fmla="*/ 2147483647 h 358"/>
              <a:gd name="T14" fmla="*/ 2147483647 w 500"/>
              <a:gd name="T15" fmla="*/ 2147483647 h 358"/>
              <a:gd name="T16" fmla="*/ 2147483647 w 500"/>
              <a:gd name="T17" fmla="*/ 2147483647 h 358"/>
              <a:gd name="T18" fmla="*/ 2147483647 w 500"/>
              <a:gd name="T19" fmla="*/ 2147483647 h 358"/>
              <a:gd name="T20" fmla="*/ 2147483647 w 500"/>
              <a:gd name="T21" fmla="*/ 2147483647 h 358"/>
              <a:gd name="T22" fmla="*/ 2147483647 w 500"/>
              <a:gd name="T23" fmla="*/ 0 h 358"/>
              <a:gd name="T24" fmla="*/ 2147483647 w 500"/>
              <a:gd name="T25" fmla="*/ 2147483647 h 358"/>
              <a:gd name="T26" fmla="*/ 2147483647 w 500"/>
              <a:gd name="T27" fmla="*/ 2147483647 h 358"/>
              <a:gd name="T28" fmla="*/ 0 w 500"/>
              <a:gd name="T29" fmla="*/ 2147483647 h 358"/>
              <a:gd name="T30" fmla="*/ 2147483647 w 500"/>
              <a:gd name="T31" fmla="*/ 2147483647 h 358"/>
              <a:gd name="T32" fmla="*/ 2147483647 w 500"/>
              <a:gd name="T33" fmla="*/ 2147483647 h 358"/>
              <a:gd name="T34" fmla="*/ 2147483647 w 500"/>
              <a:gd name="T35" fmla="*/ 2147483647 h 358"/>
              <a:gd name="T36" fmla="*/ 2147483647 w 500"/>
              <a:gd name="T37" fmla="*/ 2147483647 h 358"/>
              <a:gd name="T38" fmla="*/ 2147483647 w 500"/>
              <a:gd name="T39" fmla="*/ 2147483647 h 358"/>
              <a:gd name="T40" fmla="*/ 2147483647 w 500"/>
              <a:gd name="T41" fmla="*/ 2147483647 h 358"/>
              <a:gd name="T42" fmla="*/ 2147483647 w 500"/>
              <a:gd name="T43" fmla="*/ 2147483647 h 358"/>
              <a:gd name="T44" fmla="*/ 2147483647 w 500"/>
              <a:gd name="T45" fmla="*/ 2147483647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358"/>
              <a:gd name="T71" fmla="*/ 500 w 500"/>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358">
                <a:moveTo>
                  <a:pt x="439" y="254"/>
                </a:moveTo>
                <a:lnTo>
                  <a:pt x="439" y="240"/>
                </a:lnTo>
                <a:lnTo>
                  <a:pt x="459" y="240"/>
                </a:lnTo>
                <a:lnTo>
                  <a:pt x="459" y="244"/>
                </a:lnTo>
                <a:lnTo>
                  <a:pt x="500" y="191"/>
                </a:lnTo>
                <a:lnTo>
                  <a:pt x="447" y="138"/>
                </a:lnTo>
                <a:lnTo>
                  <a:pt x="461" y="122"/>
                </a:lnTo>
                <a:lnTo>
                  <a:pt x="453" y="87"/>
                </a:lnTo>
                <a:lnTo>
                  <a:pt x="461" y="57"/>
                </a:lnTo>
                <a:lnTo>
                  <a:pt x="425" y="6"/>
                </a:lnTo>
                <a:lnTo>
                  <a:pt x="402" y="2"/>
                </a:lnTo>
                <a:lnTo>
                  <a:pt x="398" y="0"/>
                </a:lnTo>
                <a:lnTo>
                  <a:pt x="50" y="92"/>
                </a:lnTo>
                <a:lnTo>
                  <a:pt x="48" y="63"/>
                </a:lnTo>
                <a:lnTo>
                  <a:pt x="0" y="116"/>
                </a:lnTo>
                <a:lnTo>
                  <a:pt x="28" y="238"/>
                </a:lnTo>
                <a:lnTo>
                  <a:pt x="28" y="250"/>
                </a:lnTo>
                <a:lnTo>
                  <a:pt x="34" y="254"/>
                </a:lnTo>
                <a:lnTo>
                  <a:pt x="50" y="325"/>
                </a:lnTo>
                <a:lnTo>
                  <a:pt x="50" y="334"/>
                </a:lnTo>
                <a:lnTo>
                  <a:pt x="61" y="358"/>
                </a:lnTo>
                <a:lnTo>
                  <a:pt x="150" y="334"/>
                </a:lnTo>
                <a:lnTo>
                  <a:pt x="439" y="254"/>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0" name="Freeform 999"/>
          <p:cNvSpPr>
            <a:spLocks/>
          </p:cNvSpPr>
          <p:nvPr/>
        </p:nvSpPr>
        <p:spPr bwMode="auto">
          <a:xfrm>
            <a:off x="6980238" y="3257550"/>
            <a:ext cx="623887" cy="330200"/>
          </a:xfrm>
          <a:custGeom>
            <a:avLst/>
            <a:gdLst>
              <a:gd name="T0" fmla="*/ 2147483647 w 393"/>
              <a:gd name="T1" fmla="*/ 2147483647 h 208"/>
              <a:gd name="T2" fmla="*/ 2147483647 w 393"/>
              <a:gd name="T3" fmla="*/ 2147483647 h 208"/>
              <a:gd name="T4" fmla="*/ 2147483647 w 393"/>
              <a:gd name="T5" fmla="*/ 2147483647 h 208"/>
              <a:gd name="T6" fmla="*/ 2147483647 w 393"/>
              <a:gd name="T7" fmla="*/ 2147483647 h 208"/>
              <a:gd name="T8" fmla="*/ 2147483647 w 393"/>
              <a:gd name="T9" fmla="*/ 2147483647 h 208"/>
              <a:gd name="T10" fmla="*/ 2147483647 w 393"/>
              <a:gd name="T11" fmla="*/ 2147483647 h 208"/>
              <a:gd name="T12" fmla="*/ 2147483647 w 393"/>
              <a:gd name="T13" fmla="*/ 2147483647 h 208"/>
              <a:gd name="T14" fmla="*/ 2147483647 w 393"/>
              <a:gd name="T15" fmla="*/ 2147483647 h 208"/>
              <a:gd name="T16" fmla="*/ 2147483647 w 393"/>
              <a:gd name="T17" fmla="*/ 2147483647 h 208"/>
              <a:gd name="T18" fmla="*/ 2147483647 w 393"/>
              <a:gd name="T19" fmla="*/ 2147483647 h 208"/>
              <a:gd name="T20" fmla="*/ 2147483647 w 393"/>
              <a:gd name="T21" fmla="*/ 2147483647 h 208"/>
              <a:gd name="T22" fmla="*/ 2147483647 w 393"/>
              <a:gd name="T23" fmla="*/ 2147483647 h 208"/>
              <a:gd name="T24" fmla="*/ 2147483647 w 393"/>
              <a:gd name="T25" fmla="*/ 2147483647 h 208"/>
              <a:gd name="T26" fmla="*/ 2147483647 w 393"/>
              <a:gd name="T27" fmla="*/ 2147483647 h 208"/>
              <a:gd name="T28" fmla="*/ 2147483647 w 393"/>
              <a:gd name="T29" fmla="*/ 2147483647 h 208"/>
              <a:gd name="T30" fmla="*/ 2147483647 w 393"/>
              <a:gd name="T31" fmla="*/ 2147483647 h 208"/>
              <a:gd name="T32" fmla="*/ 2147483647 w 393"/>
              <a:gd name="T33" fmla="*/ 2147483647 h 208"/>
              <a:gd name="T34" fmla="*/ 2147483647 w 393"/>
              <a:gd name="T35" fmla="*/ 2147483647 h 208"/>
              <a:gd name="T36" fmla="*/ 2147483647 w 393"/>
              <a:gd name="T37" fmla="*/ 2147483647 h 208"/>
              <a:gd name="T38" fmla="*/ 2147483647 w 393"/>
              <a:gd name="T39" fmla="*/ 2147483647 h 208"/>
              <a:gd name="T40" fmla="*/ 2147483647 w 393"/>
              <a:gd name="T41" fmla="*/ 2147483647 h 208"/>
              <a:gd name="T42" fmla="*/ 2147483647 w 393"/>
              <a:gd name="T43" fmla="*/ 2147483647 h 208"/>
              <a:gd name="T44" fmla="*/ 2147483647 w 393"/>
              <a:gd name="T45" fmla="*/ 2147483647 h 208"/>
              <a:gd name="T46" fmla="*/ 2147483647 w 393"/>
              <a:gd name="T47" fmla="*/ 2147483647 h 208"/>
              <a:gd name="T48" fmla="*/ 2147483647 w 393"/>
              <a:gd name="T49" fmla="*/ 2147483647 h 208"/>
              <a:gd name="T50" fmla="*/ 0 w 393"/>
              <a:gd name="T51" fmla="*/ 2147483647 h 208"/>
              <a:gd name="T52" fmla="*/ 2147483647 w 393"/>
              <a:gd name="T53" fmla="*/ 0 h 208"/>
              <a:gd name="T54" fmla="*/ 2147483647 w 393"/>
              <a:gd name="T55" fmla="*/ 2147483647 h 208"/>
              <a:gd name="T56" fmla="*/ 2147483647 w 393"/>
              <a:gd name="T57" fmla="*/ 2147483647 h 208"/>
              <a:gd name="T58" fmla="*/ 2147483647 w 393"/>
              <a:gd name="T59" fmla="*/ 2147483647 h 2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3"/>
              <a:gd name="T91" fmla="*/ 0 h 208"/>
              <a:gd name="T92" fmla="*/ 393 w 393"/>
              <a:gd name="T93" fmla="*/ 208 h 2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3" h="208">
                <a:moveTo>
                  <a:pt x="378" y="122"/>
                </a:moveTo>
                <a:lnTo>
                  <a:pt x="380" y="132"/>
                </a:lnTo>
                <a:lnTo>
                  <a:pt x="393" y="153"/>
                </a:lnTo>
                <a:lnTo>
                  <a:pt x="366" y="189"/>
                </a:lnTo>
                <a:lnTo>
                  <a:pt x="325" y="208"/>
                </a:lnTo>
                <a:lnTo>
                  <a:pt x="309" y="183"/>
                </a:lnTo>
                <a:lnTo>
                  <a:pt x="295" y="179"/>
                </a:lnTo>
                <a:lnTo>
                  <a:pt x="281" y="161"/>
                </a:lnTo>
                <a:lnTo>
                  <a:pt x="277" y="151"/>
                </a:lnTo>
                <a:lnTo>
                  <a:pt x="256" y="57"/>
                </a:lnTo>
                <a:lnTo>
                  <a:pt x="262" y="39"/>
                </a:lnTo>
                <a:lnTo>
                  <a:pt x="250" y="47"/>
                </a:lnTo>
                <a:lnTo>
                  <a:pt x="260" y="71"/>
                </a:lnTo>
                <a:lnTo>
                  <a:pt x="260" y="84"/>
                </a:lnTo>
                <a:lnTo>
                  <a:pt x="248" y="114"/>
                </a:lnTo>
                <a:lnTo>
                  <a:pt x="273" y="151"/>
                </a:lnTo>
                <a:lnTo>
                  <a:pt x="273" y="165"/>
                </a:lnTo>
                <a:lnTo>
                  <a:pt x="277" y="177"/>
                </a:lnTo>
                <a:lnTo>
                  <a:pt x="289" y="195"/>
                </a:lnTo>
                <a:lnTo>
                  <a:pt x="203" y="177"/>
                </a:lnTo>
                <a:lnTo>
                  <a:pt x="214" y="114"/>
                </a:lnTo>
                <a:lnTo>
                  <a:pt x="142" y="92"/>
                </a:lnTo>
                <a:lnTo>
                  <a:pt x="142" y="71"/>
                </a:lnTo>
                <a:lnTo>
                  <a:pt x="116" y="63"/>
                </a:lnTo>
                <a:lnTo>
                  <a:pt x="8" y="132"/>
                </a:lnTo>
                <a:lnTo>
                  <a:pt x="0" y="73"/>
                </a:lnTo>
                <a:lnTo>
                  <a:pt x="289" y="0"/>
                </a:lnTo>
                <a:lnTo>
                  <a:pt x="293" y="10"/>
                </a:lnTo>
                <a:lnTo>
                  <a:pt x="336" y="145"/>
                </a:lnTo>
                <a:lnTo>
                  <a:pt x="378" y="122"/>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1" name="Freeform 1000"/>
          <p:cNvSpPr>
            <a:spLocks/>
          </p:cNvSpPr>
          <p:nvPr/>
        </p:nvSpPr>
        <p:spPr bwMode="auto">
          <a:xfrm>
            <a:off x="7435850" y="3235325"/>
            <a:ext cx="144463" cy="252412"/>
          </a:xfrm>
          <a:custGeom>
            <a:avLst/>
            <a:gdLst>
              <a:gd name="T0" fmla="*/ 2147483647 w 91"/>
              <a:gd name="T1" fmla="*/ 0 h 159"/>
              <a:gd name="T2" fmla="*/ 0 w 91"/>
              <a:gd name="T3" fmla="*/ 0 h 159"/>
              <a:gd name="T4" fmla="*/ 0 w 91"/>
              <a:gd name="T5" fmla="*/ 2147483647 h 159"/>
              <a:gd name="T6" fmla="*/ 2147483647 w 91"/>
              <a:gd name="T7" fmla="*/ 2147483647 h 159"/>
              <a:gd name="T8" fmla="*/ 2147483647 w 91"/>
              <a:gd name="T9" fmla="*/ 2147483647 h 159"/>
              <a:gd name="T10" fmla="*/ 2147483647 w 91"/>
              <a:gd name="T11" fmla="*/ 2147483647 h 159"/>
              <a:gd name="T12" fmla="*/ 2147483647 w 91"/>
              <a:gd name="T13" fmla="*/ 2147483647 h 159"/>
              <a:gd name="T14" fmla="*/ 2147483647 w 91"/>
              <a:gd name="T15" fmla="*/ 2147483647 h 159"/>
              <a:gd name="T16" fmla="*/ 2147483647 w 91"/>
              <a:gd name="T17" fmla="*/ 2147483647 h 159"/>
              <a:gd name="T18" fmla="*/ 2147483647 w 91"/>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59"/>
              <a:gd name="T32" fmla="*/ 91 w 91"/>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59">
                <a:moveTo>
                  <a:pt x="20" y="0"/>
                </a:moveTo>
                <a:lnTo>
                  <a:pt x="0" y="0"/>
                </a:lnTo>
                <a:lnTo>
                  <a:pt x="0" y="12"/>
                </a:lnTo>
                <a:lnTo>
                  <a:pt x="49" y="159"/>
                </a:lnTo>
                <a:lnTo>
                  <a:pt x="91" y="136"/>
                </a:lnTo>
                <a:lnTo>
                  <a:pt x="38" y="55"/>
                </a:lnTo>
                <a:lnTo>
                  <a:pt x="32" y="41"/>
                </a:lnTo>
                <a:lnTo>
                  <a:pt x="22" y="24"/>
                </a:lnTo>
                <a:lnTo>
                  <a:pt x="20" y="8"/>
                </a:lnTo>
                <a:lnTo>
                  <a:pt x="2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2" name="Freeform 1001"/>
          <p:cNvSpPr>
            <a:spLocks/>
          </p:cNvSpPr>
          <p:nvPr/>
        </p:nvSpPr>
        <p:spPr bwMode="auto">
          <a:xfrm>
            <a:off x="7496175" y="3557587"/>
            <a:ext cx="65088" cy="149225"/>
          </a:xfrm>
          <a:custGeom>
            <a:avLst/>
            <a:gdLst>
              <a:gd name="T0" fmla="*/ 2147483647 w 41"/>
              <a:gd name="T1" fmla="*/ 2147483647 h 94"/>
              <a:gd name="T2" fmla="*/ 2147483647 w 41"/>
              <a:gd name="T3" fmla="*/ 2147483647 h 94"/>
              <a:gd name="T4" fmla="*/ 0 w 41"/>
              <a:gd name="T5" fmla="*/ 2147483647 h 94"/>
              <a:gd name="T6" fmla="*/ 2147483647 w 41"/>
              <a:gd name="T7" fmla="*/ 0 h 94"/>
              <a:gd name="T8" fmla="*/ 2147483647 w 41"/>
              <a:gd name="T9" fmla="*/ 2147483647 h 94"/>
              <a:gd name="T10" fmla="*/ 0 60000 65536"/>
              <a:gd name="T11" fmla="*/ 0 60000 65536"/>
              <a:gd name="T12" fmla="*/ 0 60000 65536"/>
              <a:gd name="T13" fmla="*/ 0 60000 65536"/>
              <a:gd name="T14" fmla="*/ 0 60000 65536"/>
              <a:gd name="T15" fmla="*/ 0 w 41"/>
              <a:gd name="T16" fmla="*/ 0 h 94"/>
              <a:gd name="T17" fmla="*/ 41 w 41"/>
              <a:gd name="T18" fmla="*/ 94 h 94"/>
            </a:gdLst>
            <a:ahLst/>
            <a:cxnLst>
              <a:cxn ang="T10">
                <a:pos x="T0" y="T1"/>
              </a:cxn>
              <a:cxn ang="T11">
                <a:pos x="T2" y="T3"/>
              </a:cxn>
              <a:cxn ang="T12">
                <a:pos x="T4" y="T5"/>
              </a:cxn>
              <a:cxn ang="T13">
                <a:pos x="T6" y="T7"/>
              </a:cxn>
              <a:cxn ang="T14">
                <a:pos x="T8" y="T9"/>
              </a:cxn>
            </a:cxnLst>
            <a:rect l="T15" t="T16" r="T17" b="T18"/>
            <a:pathLst>
              <a:path w="41" h="94">
                <a:moveTo>
                  <a:pt x="27" y="82"/>
                </a:moveTo>
                <a:lnTo>
                  <a:pt x="21" y="94"/>
                </a:lnTo>
                <a:lnTo>
                  <a:pt x="0" y="19"/>
                </a:lnTo>
                <a:lnTo>
                  <a:pt x="41" y="0"/>
                </a:lnTo>
                <a:lnTo>
                  <a:pt x="27" y="8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3" name="Freeform 1002"/>
          <p:cNvSpPr>
            <a:spLocks/>
          </p:cNvSpPr>
          <p:nvPr/>
        </p:nvSpPr>
        <p:spPr bwMode="auto">
          <a:xfrm>
            <a:off x="6530975" y="3406775"/>
            <a:ext cx="979488" cy="619125"/>
          </a:xfrm>
          <a:custGeom>
            <a:avLst/>
            <a:gdLst>
              <a:gd name="T0" fmla="*/ 2147483647 w 617"/>
              <a:gd name="T1" fmla="*/ 2147483647 h 390"/>
              <a:gd name="T2" fmla="*/ 2147483647 w 617"/>
              <a:gd name="T3" fmla="*/ 2147483647 h 390"/>
              <a:gd name="T4" fmla="*/ 2147483647 w 617"/>
              <a:gd name="T5" fmla="*/ 2147483647 h 390"/>
              <a:gd name="T6" fmla="*/ 2147483647 w 617"/>
              <a:gd name="T7" fmla="*/ 2147483647 h 390"/>
              <a:gd name="T8" fmla="*/ 2147483647 w 617"/>
              <a:gd name="T9" fmla="*/ 2147483647 h 390"/>
              <a:gd name="T10" fmla="*/ 2147483647 w 617"/>
              <a:gd name="T11" fmla="*/ 2147483647 h 390"/>
              <a:gd name="T12" fmla="*/ 0 w 617"/>
              <a:gd name="T13" fmla="*/ 2147483647 h 390"/>
              <a:gd name="T14" fmla="*/ 2147483647 w 617"/>
              <a:gd name="T15" fmla="*/ 2147483647 h 390"/>
              <a:gd name="T16" fmla="*/ 2147483647 w 617"/>
              <a:gd name="T17" fmla="*/ 2147483647 h 390"/>
              <a:gd name="T18" fmla="*/ 2147483647 w 617"/>
              <a:gd name="T19" fmla="*/ 2147483647 h 390"/>
              <a:gd name="T20" fmla="*/ 2147483647 w 617"/>
              <a:gd name="T21" fmla="*/ 2147483647 h 390"/>
              <a:gd name="T22" fmla="*/ 2147483647 w 617"/>
              <a:gd name="T23" fmla="*/ 2147483647 h 390"/>
              <a:gd name="T24" fmla="*/ 2147483647 w 617"/>
              <a:gd name="T25" fmla="*/ 2147483647 h 390"/>
              <a:gd name="T26" fmla="*/ 2147483647 w 617"/>
              <a:gd name="T27" fmla="*/ 2147483647 h 390"/>
              <a:gd name="T28" fmla="*/ 2147483647 w 617"/>
              <a:gd name="T29" fmla="*/ 2147483647 h 390"/>
              <a:gd name="T30" fmla="*/ 2147483647 w 617"/>
              <a:gd name="T31" fmla="*/ 2147483647 h 390"/>
              <a:gd name="T32" fmla="*/ 2147483647 w 617"/>
              <a:gd name="T33" fmla="*/ 0 h 390"/>
              <a:gd name="T34" fmla="*/ 2147483647 w 617"/>
              <a:gd name="T35" fmla="*/ 2147483647 h 390"/>
              <a:gd name="T36" fmla="*/ 2147483647 w 617"/>
              <a:gd name="T37" fmla="*/ 2147483647 h 390"/>
              <a:gd name="T38" fmla="*/ 2147483647 w 617"/>
              <a:gd name="T39" fmla="*/ 0 h 390"/>
              <a:gd name="T40" fmla="*/ 2147483647 w 617"/>
              <a:gd name="T41" fmla="*/ 2147483647 h 390"/>
              <a:gd name="T42" fmla="*/ 2147483647 w 617"/>
              <a:gd name="T43" fmla="*/ 2147483647 h 390"/>
              <a:gd name="T44" fmla="*/ 2147483647 w 617"/>
              <a:gd name="T45" fmla="*/ 2147483647 h 390"/>
              <a:gd name="T46" fmla="*/ 2147483647 w 617"/>
              <a:gd name="T47" fmla="*/ 2147483647 h 390"/>
              <a:gd name="T48" fmla="*/ 2147483647 w 617"/>
              <a:gd name="T49" fmla="*/ 2147483647 h 3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7"/>
              <a:gd name="T76" fmla="*/ 0 h 390"/>
              <a:gd name="T77" fmla="*/ 617 w 617"/>
              <a:gd name="T78" fmla="*/ 390 h 3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7" h="390">
                <a:moveTo>
                  <a:pt x="590" y="171"/>
                </a:moveTo>
                <a:lnTo>
                  <a:pt x="590" y="209"/>
                </a:lnTo>
                <a:lnTo>
                  <a:pt x="608" y="215"/>
                </a:lnTo>
                <a:lnTo>
                  <a:pt x="617" y="246"/>
                </a:lnTo>
                <a:lnTo>
                  <a:pt x="393" y="323"/>
                </a:lnTo>
                <a:lnTo>
                  <a:pt x="147" y="366"/>
                </a:lnTo>
                <a:lnTo>
                  <a:pt x="0" y="390"/>
                </a:lnTo>
                <a:lnTo>
                  <a:pt x="92" y="278"/>
                </a:lnTo>
                <a:lnTo>
                  <a:pt x="100" y="254"/>
                </a:lnTo>
                <a:lnTo>
                  <a:pt x="159" y="295"/>
                </a:lnTo>
                <a:lnTo>
                  <a:pt x="238" y="234"/>
                </a:lnTo>
                <a:lnTo>
                  <a:pt x="265" y="160"/>
                </a:lnTo>
                <a:lnTo>
                  <a:pt x="281" y="110"/>
                </a:lnTo>
                <a:lnTo>
                  <a:pt x="326" y="120"/>
                </a:lnTo>
                <a:lnTo>
                  <a:pt x="338" y="67"/>
                </a:lnTo>
                <a:lnTo>
                  <a:pt x="352" y="71"/>
                </a:lnTo>
                <a:lnTo>
                  <a:pt x="373" y="0"/>
                </a:lnTo>
                <a:lnTo>
                  <a:pt x="413" y="14"/>
                </a:lnTo>
                <a:lnTo>
                  <a:pt x="425" y="8"/>
                </a:lnTo>
                <a:lnTo>
                  <a:pt x="425" y="0"/>
                </a:lnTo>
                <a:lnTo>
                  <a:pt x="497" y="20"/>
                </a:lnTo>
                <a:lnTo>
                  <a:pt x="486" y="83"/>
                </a:lnTo>
                <a:lnTo>
                  <a:pt x="572" y="101"/>
                </a:lnTo>
                <a:lnTo>
                  <a:pt x="572" y="110"/>
                </a:lnTo>
                <a:lnTo>
                  <a:pt x="590" y="171"/>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4" name="Freeform 1003"/>
          <p:cNvSpPr>
            <a:spLocks/>
          </p:cNvSpPr>
          <p:nvPr/>
        </p:nvSpPr>
        <p:spPr bwMode="auto">
          <a:xfrm>
            <a:off x="6489700" y="3797300"/>
            <a:ext cx="1117600" cy="574675"/>
          </a:xfrm>
          <a:custGeom>
            <a:avLst/>
            <a:gdLst>
              <a:gd name="T0" fmla="*/ 2147483647 w 704"/>
              <a:gd name="T1" fmla="*/ 2147483647 h 362"/>
              <a:gd name="T2" fmla="*/ 2147483647 w 704"/>
              <a:gd name="T3" fmla="*/ 2147483647 h 362"/>
              <a:gd name="T4" fmla="*/ 2147483647 w 704"/>
              <a:gd name="T5" fmla="*/ 2147483647 h 362"/>
              <a:gd name="T6" fmla="*/ 2147483647 w 704"/>
              <a:gd name="T7" fmla="*/ 2147483647 h 362"/>
              <a:gd name="T8" fmla="*/ 2147483647 w 704"/>
              <a:gd name="T9" fmla="*/ 2147483647 h 362"/>
              <a:gd name="T10" fmla="*/ 0 w 704"/>
              <a:gd name="T11" fmla="*/ 2147483647 h 362"/>
              <a:gd name="T12" fmla="*/ 2147483647 w 704"/>
              <a:gd name="T13" fmla="*/ 2147483647 h 362"/>
              <a:gd name="T14" fmla="*/ 2147483647 w 704"/>
              <a:gd name="T15" fmla="*/ 2147483647 h 362"/>
              <a:gd name="T16" fmla="*/ 2147483647 w 704"/>
              <a:gd name="T17" fmla="*/ 2147483647 h 362"/>
              <a:gd name="T18" fmla="*/ 2147483647 w 704"/>
              <a:gd name="T19" fmla="*/ 2147483647 h 362"/>
              <a:gd name="T20" fmla="*/ 2147483647 w 704"/>
              <a:gd name="T21" fmla="*/ 2147483647 h 362"/>
              <a:gd name="T22" fmla="*/ 2147483647 w 704"/>
              <a:gd name="T23" fmla="*/ 0 h 362"/>
              <a:gd name="T24" fmla="*/ 2147483647 w 704"/>
              <a:gd name="T25" fmla="*/ 2147483647 h 362"/>
              <a:gd name="T26" fmla="*/ 2147483647 w 704"/>
              <a:gd name="T27" fmla="*/ 2147483647 h 362"/>
              <a:gd name="T28" fmla="*/ 2147483647 w 704"/>
              <a:gd name="T29" fmla="*/ 2147483647 h 362"/>
              <a:gd name="T30" fmla="*/ 2147483647 w 704"/>
              <a:gd name="T31" fmla="*/ 2147483647 h 362"/>
              <a:gd name="T32" fmla="*/ 2147483647 w 704"/>
              <a:gd name="T33" fmla="*/ 2147483647 h 362"/>
              <a:gd name="T34" fmla="*/ 2147483647 w 704"/>
              <a:gd name="T35" fmla="*/ 2147483647 h 362"/>
              <a:gd name="T36" fmla="*/ 2147483647 w 704"/>
              <a:gd name="T37" fmla="*/ 2147483647 h 362"/>
              <a:gd name="T38" fmla="*/ 2147483647 w 704"/>
              <a:gd name="T39" fmla="*/ 2147483647 h 362"/>
              <a:gd name="T40" fmla="*/ 2147483647 w 704"/>
              <a:gd name="T41" fmla="*/ 2147483647 h 362"/>
              <a:gd name="T42" fmla="*/ 2147483647 w 704"/>
              <a:gd name="T43" fmla="*/ 2147483647 h 362"/>
              <a:gd name="T44" fmla="*/ 2147483647 w 704"/>
              <a:gd name="T45" fmla="*/ 2147483647 h 3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4"/>
              <a:gd name="T70" fmla="*/ 0 h 362"/>
              <a:gd name="T71" fmla="*/ 704 w 704"/>
              <a:gd name="T72" fmla="*/ 362 h 3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4" h="362">
                <a:moveTo>
                  <a:pt x="376" y="280"/>
                </a:moveTo>
                <a:lnTo>
                  <a:pt x="291" y="295"/>
                </a:lnTo>
                <a:lnTo>
                  <a:pt x="266" y="256"/>
                </a:lnTo>
                <a:lnTo>
                  <a:pt x="126" y="280"/>
                </a:lnTo>
                <a:lnTo>
                  <a:pt x="98" y="321"/>
                </a:lnTo>
                <a:lnTo>
                  <a:pt x="0" y="337"/>
                </a:lnTo>
                <a:lnTo>
                  <a:pt x="12" y="307"/>
                </a:lnTo>
                <a:lnTo>
                  <a:pt x="20" y="289"/>
                </a:lnTo>
                <a:lnTo>
                  <a:pt x="161" y="152"/>
                </a:lnTo>
                <a:lnTo>
                  <a:pt x="173" y="120"/>
                </a:lnTo>
                <a:lnTo>
                  <a:pt x="419" y="77"/>
                </a:lnTo>
                <a:lnTo>
                  <a:pt x="643" y="0"/>
                </a:lnTo>
                <a:lnTo>
                  <a:pt x="661" y="69"/>
                </a:lnTo>
                <a:lnTo>
                  <a:pt x="704" y="89"/>
                </a:lnTo>
                <a:lnTo>
                  <a:pt x="702" y="89"/>
                </a:lnTo>
                <a:lnTo>
                  <a:pt x="663" y="144"/>
                </a:lnTo>
                <a:lnTo>
                  <a:pt x="612" y="152"/>
                </a:lnTo>
                <a:lnTo>
                  <a:pt x="649" y="171"/>
                </a:lnTo>
                <a:lnTo>
                  <a:pt x="661" y="175"/>
                </a:lnTo>
                <a:lnTo>
                  <a:pt x="555" y="287"/>
                </a:lnTo>
                <a:lnTo>
                  <a:pt x="529" y="345"/>
                </a:lnTo>
                <a:lnTo>
                  <a:pt x="486" y="362"/>
                </a:lnTo>
                <a:lnTo>
                  <a:pt x="376" y="28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5" name="Freeform 1004"/>
          <p:cNvSpPr>
            <a:spLocks/>
          </p:cNvSpPr>
          <p:nvPr/>
        </p:nvSpPr>
        <p:spPr bwMode="auto">
          <a:xfrm>
            <a:off x="6621463" y="4203700"/>
            <a:ext cx="639762" cy="558800"/>
          </a:xfrm>
          <a:custGeom>
            <a:avLst/>
            <a:gdLst>
              <a:gd name="T0" fmla="*/ 2147483647 w 403"/>
              <a:gd name="T1" fmla="*/ 2147483647 h 352"/>
              <a:gd name="T2" fmla="*/ 2147483647 w 403"/>
              <a:gd name="T3" fmla="*/ 2147483647 h 352"/>
              <a:gd name="T4" fmla="*/ 2147483647 w 403"/>
              <a:gd name="T5" fmla="*/ 2147483647 h 352"/>
              <a:gd name="T6" fmla="*/ 2147483647 w 403"/>
              <a:gd name="T7" fmla="*/ 0 h 352"/>
              <a:gd name="T8" fmla="*/ 2147483647 w 403"/>
              <a:gd name="T9" fmla="*/ 2147483647 h 352"/>
              <a:gd name="T10" fmla="*/ 2147483647 w 403"/>
              <a:gd name="T11" fmla="*/ 2147483647 h 352"/>
              <a:gd name="T12" fmla="*/ 0 w 403"/>
              <a:gd name="T13" fmla="*/ 2147483647 h 352"/>
              <a:gd name="T14" fmla="*/ 2147483647 w 403"/>
              <a:gd name="T15" fmla="*/ 2147483647 h 352"/>
              <a:gd name="T16" fmla="*/ 2147483647 w 403"/>
              <a:gd name="T17" fmla="*/ 2147483647 h 352"/>
              <a:gd name="T18" fmla="*/ 2147483647 w 403"/>
              <a:gd name="T19" fmla="*/ 2147483647 h 352"/>
              <a:gd name="T20" fmla="*/ 2147483647 w 403"/>
              <a:gd name="T21" fmla="*/ 2147483647 h 352"/>
              <a:gd name="T22" fmla="*/ 2147483647 w 403"/>
              <a:gd name="T23" fmla="*/ 2147483647 h 352"/>
              <a:gd name="T24" fmla="*/ 2147483647 w 403"/>
              <a:gd name="T25" fmla="*/ 2147483647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
              <a:gd name="T40" fmla="*/ 0 h 352"/>
              <a:gd name="T41" fmla="*/ 403 w 403"/>
              <a:gd name="T42" fmla="*/ 352 h 3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 h="352">
                <a:moveTo>
                  <a:pt x="403" y="106"/>
                </a:moveTo>
                <a:lnTo>
                  <a:pt x="293" y="24"/>
                </a:lnTo>
                <a:lnTo>
                  <a:pt x="208" y="39"/>
                </a:lnTo>
                <a:lnTo>
                  <a:pt x="183" y="0"/>
                </a:lnTo>
                <a:lnTo>
                  <a:pt x="43" y="24"/>
                </a:lnTo>
                <a:lnTo>
                  <a:pt x="15" y="65"/>
                </a:lnTo>
                <a:lnTo>
                  <a:pt x="0" y="96"/>
                </a:lnTo>
                <a:lnTo>
                  <a:pt x="161" y="240"/>
                </a:lnTo>
                <a:lnTo>
                  <a:pt x="242" y="352"/>
                </a:lnTo>
                <a:lnTo>
                  <a:pt x="342" y="220"/>
                </a:lnTo>
                <a:lnTo>
                  <a:pt x="387" y="108"/>
                </a:lnTo>
                <a:lnTo>
                  <a:pt x="401" y="108"/>
                </a:lnTo>
                <a:lnTo>
                  <a:pt x="403" y="106"/>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26" name="Freeform 1005"/>
          <p:cNvSpPr>
            <a:spLocks/>
          </p:cNvSpPr>
          <p:nvPr/>
        </p:nvSpPr>
        <p:spPr bwMode="auto">
          <a:xfrm>
            <a:off x="6283325" y="4310062"/>
            <a:ext cx="722313" cy="777875"/>
          </a:xfrm>
          <a:custGeom>
            <a:avLst/>
            <a:gdLst>
              <a:gd name="T0" fmla="*/ 2147483647 w 455"/>
              <a:gd name="T1" fmla="*/ 2147483647 h 490"/>
              <a:gd name="T2" fmla="*/ 2147483647 w 455"/>
              <a:gd name="T3" fmla="*/ 2147483647 h 490"/>
              <a:gd name="T4" fmla="*/ 2147483647 w 455"/>
              <a:gd name="T5" fmla="*/ 2147483647 h 490"/>
              <a:gd name="T6" fmla="*/ 2147483647 w 455"/>
              <a:gd name="T7" fmla="*/ 2147483647 h 490"/>
              <a:gd name="T8" fmla="*/ 2147483647 w 455"/>
              <a:gd name="T9" fmla="*/ 2147483647 h 490"/>
              <a:gd name="T10" fmla="*/ 2147483647 w 455"/>
              <a:gd name="T11" fmla="*/ 2147483647 h 490"/>
              <a:gd name="T12" fmla="*/ 2147483647 w 455"/>
              <a:gd name="T13" fmla="*/ 2147483647 h 490"/>
              <a:gd name="T14" fmla="*/ 2147483647 w 455"/>
              <a:gd name="T15" fmla="*/ 2147483647 h 490"/>
              <a:gd name="T16" fmla="*/ 0 w 455"/>
              <a:gd name="T17" fmla="*/ 2147483647 h 490"/>
              <a:gd name="T18" fmla="*/ 2147483647 w 455"/>
              <a:gd name="T19" fmla="*/ 2147483647 h 490"/>
              <a:gd name="T20" fmla="*/ 2147483647 w 455"/>
              <a:gd name="T21" fmla="*/ 0 h 490"/>
              <a:gd name="T22" fmla="*/ 2147483647 w 455"/>
              <a:gd name="T23" fmla="*/ 2147483647 h 490"/>
              <a:gd name="T24" fmla="*/ 2147483647 w 455"/>
              <a:gd name="T25" fmla="*/ 2147483647 h 490"/>
              <a:gd name="T26" fmla="*/ 2147483647 w 455"/>
              <a:gd name="T27" fmla="*/ 2147483647 h 490"/>
              <a:gd name="T28" fmla="*/ 2147483647 w 455"/>
              <a:gd name="T29" fmla="*/ 2147483647 h 490"/>
              <a:gd name="T30" fmla="*/ 2147483647 w 455"/>
              <a:gd name="T31" fmla="*/ 2147483647 h 490"/>
              <a:gd name="T32" fmla="*/ 2147483647 w 455"/>
              <a:gd name="T33" fmla="*/ 2147483647 h 490"/>
              <a:gd name="T34" fmla="*/ 2147483647 w 455"/>
              <a:gd name="T35" fmla="*/ 2147483647 h 4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5"/>
              <a:gd name="T55" fmla="*/ 0 h 490"/>
              <a:gd name="T56" fmla="*/ 455 w 455"/>
              <a:gd name="T57" fmla="*/ 490 h 4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5" h="490">
                <a:moveTo>
                  <a:pt x="453" y="435"/>
                </a:moveTo>
                <a:lnTo>
                  <a:pt x="396" y="435"/>
                </a:lnTo>
                <a:lnTo>
                  <a:pt x="390" y="490"/>
                </a:lnTo>
                <a:lnTo>
                  <a:pt x="376" y="460"/>
                </a:lnTo>
                <a:lnTo>
                  <a:pt x="136" y="490"/>
                </a:lnTo>
                <a:lnTo>
                  <a:pt x="126" y="466"/>
                </a:lnTo>
                <a:lnTo>
                  <a:pt x="102" y="368"/>
                </a:lnTo>
                <a:lnTo>
                  <a:pt x="116" y="315"/>
                </a:lnTo>
                <a:lnTo>
                  <a:pt x="0" y="29"/>
                </a:lnTo>
                <a:lnTo>
                  <a:pt x="130" y="14"/>
                </a:lnTo>
                <a:lnTo>
                  <a:pt x="228" y="0"/>
                </a:lnTo>
                <a:lnTo>
                  <a:pt x="211" y="29"/>
                </a:lnTo>
                <a:lnTo>
                  <a:pt x="374" y="173"/>
                </a:lnTo>
                <a:lnTo>
                  <a:pt x="455" y="285"/>
                </a:lnTo>
                <a:lnTo>
                  <a:pt x="441" y="393"/>
                </a:lnTo>
                <a:lnTo>
                  <a:pt x="449" y="403"/>
                </a:lnTo>
                <a:lnTo>
                  <a:pt x="453" y="417"/>
                </a:lnTo>
                <a:lnTo>
                  <a:pt x="453" y="435"/>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27" name="Group 1010"/>
          <p:cNvGrpSpPr>
            <a:grpSpLocks/>
          </p:cNvGrpSpPr>
          <p:nvPr/>
        </p:nvGrpSpPr>
        <p:grpSpPr bwMode="auto">
          <a:xfrm>
            <a:off x="6105525" y="5003800"/>
            <a:ext cx="1214438" cy="1033462"/>
            <a:chOff x="3969" y="3434"/>
            <a:chExt cx="765" cy="651"/>
          </a:xfrm>
          <a:solidFill>
            <a:schemeClr val="accent1">
              <a:lumMod val="60000"/>
              <a:lumOff val="40000"/>
            </a:schemeClr>
          </a:solidFill>
        </p:grpSpPr>
        <p:sp>
          <p:nvSpPr>
            <p:cNvPr id="28" name="Freeform 1006"/>
            <p:cNvSpPr>
              <a:spLocks/>
            </p:cNvSpPr>
            <p:nvPr/>
          </p:nvSpPr>
          <p:spPr bwMode="auto">
            <a:xfrm>
              <a:off x="3969" y="3434"/>
              <a:ext cx="765" cy="651"/>
            </a:xfrm>
            <a:custGeom>
              <a:avLst/>
              <a:gdLst>
                <a:gd name="T0" fmla="*/ 565 w 765"/>
                <a:gd name="T1" fmla="*/ 0 h 651"/>
                <a:gd name="T2" fmla="*/ 508 w 765"/>
                <a:gd name="T3" fmla="*/ 0 h 651"/>
                <a:gd name="T4" fmla="*/ 502 w 765"/>
                <a:gd name="T5" fmla="*/ 53 h 651"/>
                <a:gd name="T6" fmla="*/ 488 w 765"/>
                <a:gd name="T7" fmla="*/ 23 h 651"/>
                <a:gd name="T8" fmla="*/ 248 w 765"/>
                <a:gd name="T9" fmla="*/ 53 h 651"/>
                <a:gd name="T10" fmla="*/ 238 w 765"/>
                <a:gd name="T11" fmla="*/ 29 h 651"/>
                <a:gd name="T12" fmla="*/ 0 w 765"/>
                <a:gd name="T13" fmla="*/ 61 h 651"/>
                <a:gd name="T14" fmla="*/ 16 w 765"/>
                <a:gd name="T15" fmla="*/ 100 h 651"/>
                <a:gd name="T16" fmla="*/ 29 w 765"/>
                <a:gd name="T17" fmla="*/ 118 h 651"/>
                <a:gd name="T18" fmla="*/ 57 w 765"/>
                <a:gd name="T19" fmla="*/ 106 h 651"/>
                <a:gd name="T20" fmla="*/ 61 w 765"/>
                <a:gd name="T21" fmla="*/ 112 h 651"/>
                <a:gd name="T22" fmla="*/ 116 w 765"/>
                <a:gd name="T23" fmla="*/ 98 h 651"/>
                <a:gd name="T24" fmla="*/ 183 w 765"/>
                <a:gd name="T25" fmla="*/ 112 h 651"/>
                <a:gd name="T26" fmla="*/ 234 w 765"/>
                <a:gd name="T27" fmla="*/ 161 h 651"/>
                <a:gd name="T28" fmla="*/ 323 w 765"/>
                <a:gd name="T29" fmla="*/ 137 h 651"/>
                <a:gd name="T30" fmla="*/ 315 w 765"/>
                <a:gd name="T31" fmla="*/ 112 h 651"/>
                <a:gd name="T32" fmla="*/ 354 w 765"/>
                <a:gd name="T33" fmla="*/ 106 h 651"/>
                <a:gd name="T34" fmla="*/ 462 w 765"/>
                <a:gd name="T35" fmla="*/ 206 h 651"/>
                <a:gd name="T36" fmla="*/ 506 w 765"/>
                <a:gd name="T37" fmla="*/ 354 h 651"/>
                <a:gd name="T38" fmla="*/ 567 w 765"/>
                <a:gd name="T39" fmla="*/ 435 h 651"/>
                <a:gd name="T40" fmla="*/ 714 w 765"/>
                <a:gd name="T41" fmla="*/ 576 h 651"/>
                <a:gd name="T42" fmla="*/ 754 w 765"/>
                <a:gd name="T43" fmla="*/ 553 h 651"/>
                <a:gd name="T44" fmla="*/ 765 w 765"/>
                <a:gd name="T45" fmla="*/ 549 h 651"/>
                <a:gd name="T46" fmla="*/ 765 w 765"/>
                <a:gd name="T47" fmla="*/ 580 h 651"/>
                <a:gd name="T48" fmla="*/ 698 w 765"/>
                <a:gd name="T49" fmla="*/ 651 h 651"/>
                <a:gd name="T50" fmla="*/ 759 w 765"/>
                <a:gd name="T51" fmla="*/ 610 h 651"/>
                <a:gd name="T52" fmla="*/ 765 w 765"/>
                <a:gd name="T53" fmla="*/ 549 h 651"/>
                <a:gd name="T54" fmla="*/ 765 w 765"/>
                <a:gd name="T55" fmla="*/ 374 h 651"/>
                <a:gd name="T56" fmla="*/ 693 w 765"/>
                <a:gd name="T57" fmla="*/ 250 h 651"/>
                <a:gd name="T58" fmla="*/ 681 w 765"/>
                <a:gd name="T59" fmla="*/ 244 h 651"/>
                <a:gd name="T60" fmla="*/ 681 w 765"/>
                <a:gd name="T61" fmla="*/ 218 h 651"/>
                <a:gd name="T62" fmla="*/ 588 w 765"/>
                <a:gd name="T63" fmla="*/ 86 h 651"/>
                <a:gd name="T64" fmla="*/ 565 w 765"/>
                <a:gd name="T65" fmla="*/ 0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5"/>
                <a:gd name="T100" fmla="*/ 0 h 651"/>
                <a:gd name="T101" fmla="*/ 765 w 765"/>
                <a:gd name="T102" fmla="*/ 651 h 6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5" h="651">
                  <a:moveTo>
                    <a:pt x="565" y="0"/>
                  </a:moveTo>
                  <a:lnTo>
                    <a:pt x="508" y="0"/>
                  </a:lnTo>
                  <a:lnTo>
                    <a:pt x="502" y="53"/>
                  </a:lnTo>
                  <a:lnTo>
                    <a:pt x="488" y="23"/>
                  </a:lnTo>
                  <a:lnTo>
                    <a:pt x="248" y="53"/>
                  </a:lnTo>
                  <a:lnTo>
                    <a:pt x="238" y="29"/>
                  </a:lnTo>
                  <a:lnTo>
                    <a:pt x="0" y="61"/>
                  </a:lnTo>
                  <a:lnTo>
                    <a:pt x="16" y="100"/>
                  </a:lnTo>
                  <a:lnTo>
                    <a:pt x="29" y="118"/>
                  </a:lnTo>
                  <a:lnTo>
                    <a:pt x="57" y="106"/>
                  </a:lnTo>
                  <a:lnTo>
                    <a:pt x="61" y="112"/>
                  </a:lnTo>
                  <a:lnTo>
                    <a:pt x="116" y="98"/>
                  </a:lnTo>
                  <a:lnTo>
                    <a:pt x="183" y="112"/>
                  </a:lnTo>
                  <a:lnTo>
                    <a:pt x="234" y="161"/>
                  </a:lnTo>
                  <a:lnTo>
                    <a:pt x="323" y="137"/>
                  </a:lnTo>
                  <a:lnTo>
                    <a:pt x="315" y="112"/>
                  </a:lnTo>
                  <a:lnTo>
                    <a:pt x="354" y="106"/>
                  </a:lnTo>
                  <a:lnTo>
                    <a:pt x="462" y="206"/>
                  </a:lnTo>
                  <a:lnTo>
                    <a:pt x="506" y="354"/>
                  </a:lnTo>
                  <a:lnTo>
                    <a:pt x="567" y="435"/>
                  </a:lnTo>
                  <a:lnTo>
                    <a:pt x="714" y="576"/>
                  </a:lnTo>
                  <a:lnTo>
                    <a:pt x="754" y="553"/>
                  </a:lnTo>
                  <a:lnTo>
                    <a:pt x="765" y="549"/>
                  </a:lnTo>
                  <a:lnTo>
                    <a:pt x="765" y="580"/>
                  </a:lnTo>
                  <a:lnTo>
                    <a:pt x="698" y="651"/>
                  </a:lnTo>
                  <a:lnTo>
                    <a:pt x="759" y="610"/>
                  </a:lnTo>
                  <a:lnTo>
                    <a:pt x="765" y="549"/>
                  </a:lnTo>
                  <a:lnTo>
                    <a:pt x="765" y="374"/>
                  </a:lnTo>
                  <a:lnTo>
                    <a:pt x="693" y="250"/>
                  </a:lnTo>
                  <a:lnTo>
                    <a:pt x="681" y="244"/>
                  </a:lnTo>
                  <a:lnTo>
                    <a:pt x="681" y="218"/>
                  </a:lnTo>
                  <a:lnTo>
                    <a:pt x="588" y="86"/>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29" name="Group 1009"/>
            <p:cNvGrpSpPr>
              <a:grpSpLocks/>
            </p:cNvGrpSpPr>
            <p:nvPr/>
          </p:nvGrpSpPr>
          <p:grpSpPr bwMode="auto">
            <a:xfrm>
              <a:off x="3969" y="3434"/>
              <a:ext cx="765" cy="651"/>
              <a:chOff x="3969" y="3434"/>
              <a:chExt cx="765" cy="651"/>
            </a:xfrm>
            <a:grpFill/>
          </p:grpSpPr>
          <p:sp>
            <p:nvSpPr>
              <p:cNvPr id="30" name="Freeform 1007"/>
              <p:cNvSpPr>
                <a:spLocks/>
              </p:cNvSpPr>
              <p:nvPr/>
            </p:nvSpPr>
            <p:spPr bwMode="auto">
              <a:xfrm>
                <a:off x="3969" y="3434"/>
                <a:ext cx="765" cy="651"/>
              </a:xfrm>
              <a:custGeom>
                <a:avLst/>
                <a:gdLst>
                  <a:gd name="T0" fmla="*/ 565 w 765"/>
                  <a:gd name="T1" fmla="*/ 0 h 651"/>
                  <a:gd name="T2" fmla="*/ 508 w 765"/>
                  <a:gd name="T3" fmla="*/ 0 h 651"/>
                  <a:gd name="T4" fmla="*/ 502 w 765"/>
                  <a:gd name="T5" fmla="*/ 53 h 651"/>
                  <a:gd name="T6" fmla="*/ 488 w 765"/>
                  <a:gd name="T7" fmla="*/ 23 h 651"/>
                  <a:gd name="T8" fmla="*/ 248 w 765"/>
                  <a:gd name="T9" fmla="*/ 53 h 651"/>
                  <a:gd name="T10" fmla="*/ 238 w 765"/>
                  <a:gd name="T11" fmla="*/ 29 h 651"/>
                  <a:gd name="T12" fmla="*/ 0 w 765"/>
                  <a:gd name="T13" fmla="*/ 61 h 651"/>
                  <a:gd name="T14" fmla="*/ 16 w 765"/>
                  <a:gd name="T15" fmla="*/ 100 h 651"/>
                  <a:gd name="T16" fmla="*/ 29 w 765"/>
                  <a:gd name="T17" fmla="*/ 118 h 651"/>
                  <a:gd name="T18" fmla="*/ 57 w 765"/>
                  <a:gd name="T19" fmla="*/ 106 h 651"/>
                  <a:gd name="T20" fmla="*/ 61 w 765"/>
                  <a:gd name="T21" fmla="*/ 112 h 651"/>
                  <a:gd name="T22" fmla="*/ 116 w 765"/>
                  <a:gd name="T23" fmla="*/ 98 h 651"/>
                  <a:gd name="T24" fmla="*/ 183 w 765"/>
                  <a:gd name="T25" fmla="*/ 112 h 651"/>
                  <a:gd name="T26" fmla="*/ 234 w 765"/>
                  <a:gd name="T27" fmla="*/ 161 h 651"/>
                  <a:gd name="T28" fmla="*/ 323 w 765"/>
                  <a:gd name="T29" fmla="*/ 137 h 651"/>
                  <a:gd name="T30" fmla="*/ 315 w 765"/>
                  <a:gd name="T31" fmla="*/ 112 h 651"/>
                  <a:gd name="T32" fmla="*/ 354 w 765"/>
                  <a:gd name="T33" fmla="*/ 106 h 651"/>
                  <a:gd name="T34" fmla="*/ 462 w 765"/>
                  <a:gd name="T35" fmla="*/ 206 h 651"/>
                  <a:gd name="T36" fmla="*/ 506 w 765"/>
                  <a:gd name="T37" fmla="*/ 354 h 651"/>
                  <a:gd name="T38" fmla="*/ 567 w 765"/>
                  <a:gd name="T39" fmla="*/ 435 h 651"/>
                  <a:gd name="T40" fmla="*/ 714 w 765"/>
                  <a:gd name="T41" fmla="*/ 576 h 651"/>
                  <a:gd name="T42" fmla="*/ 754 w 765"/>
                  <a:gd name="T43" fmla="*/ 553 h 651"/>
                  <a:gd name="T44" fmla="*/ 765 w 765"/>
                  <a:gd name="T45" fmla="*/ 549 h 651"/>
                  <a:gd name="T46" fmla="*/ 765 w 765"/>
                  <a:gd name="T47" fmla="*/ 580 h 651"/>
                  <a:gd name="T48" fmla="*/ 698 w 765"/>
                  <a:gd name="T49" fmla="*/ 651 h 651"/>
                  <a:gd name="T50" fmla="*/ 759 w 765"/>
                  <a:gd name="T51" fmla="*/ 610 h 651"/>
                  <a:gd name="T52" fmla="*/ 765 w 765"/>
                  <a:gd name="T53" fmla="*/ 549 h 651"/>
                  <a:gd name="T54" fmla="*/ 765 w 765"/>
                  <a:gd name="T55" fmla="*/ 374 h 651"/>
                  <a:gd name="T56" fmla="*/ 693 w 765"/>
                  <a:gd name="T57" fmla="*/ 250 h 651"/>
                  <a:gd name="T58" fmla="*/ 681 w 765"/>
                  <a:gd name="T59" fmla="*/ 244 h 651"/>
                  <a:gd name="T60" fmla="*/ 681 w 765"/>
                  <a:gd name="T61" fmla="*/ 218 h 651"/>
                  <a:gd name="T62" fmla="*/ 588 w 765"/>
                  <a:gd name="T63" fmla="*/ 86 h 651"/>
                  <a:gd name="T64" fmla="*/ 565 w 765"/>
                  <a:gd name="T65" fmla="*/ 0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5"/>
                  <a:gd name="T100" fmla="*/ 0 h 651"/>
                  <a:gd name="T101" fmla="*/ 765 w 765"/>
                  <a:gd name="T102" fmla="*/ 651 h 6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5" h="651">
                    <a:moveTo>
                      <a:pt x="565" y="0"/>
                    </a:moveTo>
                    <a:lnTo>
                      <a:pt x="508" y="0"/>
                    </a:lnTo>
                    <a:lnTo>
                      <a:pt x="502" y="53"/>
                    </a:lnTo>
                    <a:lnTo>
                      <a:pt x="488" y="23"/>
                    </a:lnTo>
                    <a:lnTo>
                      <a:pt x="248" y="53"/>
                    </a:lnTo>
                    <a:lnTo>
                      <a:pt x="238" y="29"/>
                    </a:lnTo>
                    <a:lnTo>
                      <a:pt x="0" y="61"/>
                    </a:lnTo>
                    <a:lnTo>
                      <a:pt x="16" y="100"/>
                    </a:lnTo>
                    <a:lnTo>
                      <a:pt x="29" y="118"/>
                    </a:lnTo>
                    <a:lnTo>
                      <a:pt x="57" y="106"/>
                    </a:lnTo>
                    <a:lnTo>
                      <a:pt x="61" y="112"/>
                    </a:lnTo>
                    <a:lnTo>
                      <a:pt x="116" y="98"/>
                    </a:lnTo>
                    <a:lnTo>
                      <a:pt x="183" y="112"/>
                    </a:lnTo>
                    <a:lnTo>
                      <a:pt x="234" y="161"/>
                    </a:lnTo>
                    <a:lnTo>
                      <a:pt x="323" y="137"/>
                    </a:lnTo>
                    <a:lnTo>
                      <a:pt x="315" y="112"/>
                    </a:lnTo>
                    <a:lnTo>
                      <a:pt x="354" y="106"/>
                    </a:lnTo>
                    <a:lnTo>
                      <a:pt x="462" y="206"/>
                    </a:lnTo>
                    <a:lnTo>
                      <a:pt x="506" y="354"/>
                    </a:lnTo>
                    <a:lnTo>
                      <a:pt x="567" y="435"/>
                    </a:lnTo>
                    <a:lnTo>
                      <a:pt x="714" y="576"/>
                    </a:lnTo>
                    <a:lnTo>
                      <a:pt x="754" y="553"/>
                    </a:lnTo>
                    <a:lnTo>
                      <a:pt x="765" y="549"/>
                    </a:lnTo>
                    <a:lnTo>
                      <a:pt x="765" y="580"/>
                    </a:lnTo>
                    <a:lnTo>
                      <a:pt x="698" y="651"/>
                    </a:lnTo>
                    <a:lnTo>
                      <a:pt x="759" y="610"/>
                    </a:lnTo>
                    <a:lnTo>
                      <a:pt x="765" y="549"/>
                    </a:lnTo>
                    <a:lnTo>
                      <a:pt x="765" y="374"/>
                    </a:lnTo>
                    <a:lnTo>
                      <a:pt x="693" y="250"/>
                    </a:lnTo>
                    <a:lnTo>
                      <a:pt x="681" y="244"/>
                    </a:lnTo>
                    <a:lnTo>
                      <a:pt x="681" y="218"/>
                    </a:lnTo>
                    <a:lnTo>
                      <a:pt x="588" y="86"/>
                    </a:lnTo>
                    <a:lnTo>
                      <a:pt x="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1" name="Freeform 1008"/>
              <p:cNvSpPr>
                <a:spLocks/>
              </p:cNvSpPr>
              <p:nvPr/>
            </p:nvSpPr>
            <p:spPr bwMode="auto">
              <a:xfrm>
                <a:off x="3969" y="3434"/>
                <a:ext cx="765" cy="651"/>
              </a:xfrm>
              <a:custGeom>
                <a:avLst/>
                <a:gdLst>
                  <a:gd name="T0" fmla="*/ 565 w 765"/>
                  <a:gd name="T1" fmla="*/ 0 h 651"/>
                  <a:gd name="T2" fmla="*/ 508 w 765"/>
                  <a:gd name="T3" fmla="*/ 0 h 651"/>
                  <a:gd name="T4" fmla="*/ 502 w 765"/>
                  <a:gd name="T5" fmla="*/ 53 h 651"/>
                  <a:gd name="T6" fmla="*/ 488 w 765"/>
                  <a:gd name="T7" fmla="*/ 23 h 651"/>
                  <a:gd name="T8" fmla="*/ 248 w 765"/>
                  <a:gd name="T9" fmla="*/ 53 h 651"/>
                  <a:gd name="T10" fmla="*/ 238 w 765"/>
                  <a:gd name="T11" fmla="*/ 29 h 651"/>
                  <a:gd name="T12" fmla="*/ 0 w 765"/>
                  <a:gd name="T13" fmla="*/ 61 h 651"/>
                  <a:gd name="T14" fmla="*/ 16 w 765"/>
                  <a:gd name="T15" fmla="*/ 100 h 651"/>
                  <a:gd name="T16" fmla="*/ 29 w 765"/>
                  <a:gd name="T17" fmla="*/ 118 h 651"/>
                  <a:gd name="T18" fmla="*/ 57 w 765"/>
                  <a:gd name="T19" fmla="*/ 106 h 651"/>
                  <a:gd name="T20" fmla="*/ 61 w 765"/>
                  <a:gd name="T21" fmla="*/ 112 h 651"/>
                  <a:gd name="T22" fmla="*/ 116 w 765"/>
                  <a:gd name="T23" fmla="*/ 98 h 651"/>
                  <a:gd name="T24" fmla="*/ 183 w 765"/>
                  <a:gd name="T25" fmla="*/ 112 h 651"/>
                  <a:gd name="T26" fmla="*/ 234 w 765"/>
                  <a:gd name="T27" fmla="*/ 161 h 651"/>
                  <a:gd name="T28" fmla="*/ 323 w 765"/>
                  <a:gd name="T29" fmla="*/ 137 h 651"/>
                  <a:gd name="T30" fmla="*/ 315 w 765"/>
                  <a:gd name="T31" fmla="*/ 112 h 651"/>
                  <a:gd name="T32" fmla="*/ 354 w 765"/>
                  <a:gd name="T33" fmla="*/ 106 h 651"/>
                  <a:gd name="T34" fmla="*/ 462 w 765"/>
                  <a:gd name="T35" fmla="*/ 206 h 651"/>
                  <a:gd name="T36" fmla="*/ 506 w 765"/>
                  <a:gd name="T37" fmla="*/ 354 h 651"/>
                  <a:gd name="T38" fmla="*/ 567 w 765"/>
                  <a:gd name="T39" fmla="*/ 435 h 651"/>
                  <a:gd name="T40" fmla="*/ 714 w 765"/>
                  <a:gd name="T41" fmla="*/ 576 h 651"/>
                  <a:gd name="T42" fmla="*/ 754 w 765"/>
                  <a:gd name="T43" fmla="*/ 553 h 651"/>
                  <a:gd name="T44" fmla="*/ 765 w 765"/>
                  <a:gd name="T45" fmla="*/ 549 h 651"/>
                  <a:gd name="T46" fmla="*/ 765 w 765"/>
                  <a:gd name="T47" fmla="*/ 580 h 651"/>
                  <a:gd name="T48" fmla="*/ 698 w 765"/>
                  <a:gd name="T49" fmla="*/ 651 h 651"/>
                  <a:gd name="T50" fmla="*/ 759 w 765"/>
                  <a:gd name="T51" fmla="*/ 610 h 651"/>
                  <a:gd name="T52" fmla="*/ 765 w 765"/>
                  <a:gd name="T53" fmla="*/ 549 h 651"/>
                  <a:gd name="T54" fmla="*/ 765 w 765"/>
                  <a:gd name="T55" fmla="*/ 374 h 651"/>
                  <a:gd name="T56" fmla="*/ 693 w 765"/>
                  <a:gd name="T57" fmla="*/ 250 h 651"/>
                  <a:gd name="T58" fmla="*/ 681 w 765"/>
                  <a:gd name="T59" fmla="*/ 244 h 651"/>
                  <a:gd name="T60" fmla="*/ 681 w 765"/>
                  <a:gd name="T61" fmla="*/ 218 h 651"/>
                  <a:gd name="T62" fmla="*/ 588 w 765"/>
                  <a:gd name="T63" fmla="*/ 86 h 651"/>
                  <a:gd name="T64" fmla="*/ 565 w 765"/>
                  <a:gd name="T65" fmla="*/ 0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5"/>
                  <a:gd name="T100" fmla="*/ 0 h 651"/>
                  <a:gd name="T101" fmla="*/ 765 w 765"/>
                  <a:gd name="T102" fmla="*/ 651 h 6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5" h="651">
                    <a:moveTo>
                      <a:pt x="565" y="0"/>
                    </a:moveTo>
                    <a:lnTo>
                      <a:pt x="508" y="0"/>
                    </a:lnTo>
                    <a:lnTo>
                      <a:pt x="502" y="53"/>
                    </a:lnTo>
                    <a:lnTo>
                      <a:pt x="488" y="23"/>
                    </a:lnTo>
                    <a:lnTo>
                      <a:pt x="248" y="53"/>
                    </a:lnTo>
                    <a:lnTo>
                      <a:pt x="238" y="29"/>
                    </a:lnTo>
                    <a:lnTo>
                      <a:pt x="0" y="61"/>
                    </a:lnTo>
                    <a:lnTo>
                      <a:pt x="16" y="100"/>
                    </a:lnTo>
                    <a:lnTo>
                      <a:pt x="29" y="118"/>
                    </a:lnTo>
                    <a:lnTo>
                      <a:pt x="57" y="106"/>
                    </a:lnTo>
                    <a:lnTo>
                      <a:pt x="61" y="112"/>
                    </a:lnTo>
                    <a:lnTo>
                      <a:pt x="116" y="98"/>
                    </a:lnTo>
                    <a:lnTo>
                      <a:pt x="183" y="112"/>
                    </a:lnTo>
                    <a:lnTo>
                      <a:pt x="234" y="161"/>
                    </a:lnTo>
                    <a:lnTo>
                      <a:pt x="323" y="137"/>
                    </a:lnTo>
                    <a:lnTo>
                      <a:pt x="315" y="112"/>
                    </a:lnTo>
                    <a:lnTo>
                      <a:pt x="354" y="106"/>
                    </a:lnTo>
                    <a:lnTo>
                      <a:pt x="462" y="206"/>
                    </a:lnTo>
                    <a:lnTo>
                      <a:pt x="506" y="354"/>
                    </a:lnTo>
                    <a:lnTo>
                      <a:pt x="567" y="435"/>
                    </a:lnTo>
                    <a:lnTo>
                      <a:pt x="714" y="576"/>
                    </a:lnTo>
                    <a:lnTo>
                      <a:pt x="754" y="553"/>
                    </a:lnTo>
                    <a:lnTo>
                      <a:pt x="765" y="549"/>
                    </a:lnTo>
                    <a:lnTo>
                      <a:pt x="765" y="580"/>
                    </a:lnTo>
                    <a:lnTo>
                      <a:pt x="698" y="651"/>
                    </a:lnTo>
                    <a:lnTo>
                      <a:pt x="759" y="610"/>
                    </a:lnTo>
                    <a:lnTo>
                      <a:pt x="765" y="549"/>
                    </a:lnTo>
                    <a:lnTo>
                      <a:pt x="765" y="374"/>
                    </a:lnTo>
                    <a:lnTo>
                      <a:pt x="693" y="250"/>
                    </a:lnTo>
                    <a:lnTo>
                      <a:pt x="681" y="244"/>
                    </a:lnTo>
                    <a:lnTo>
                      <a:pt x="681" y="218"/>
                    </a:lnTo>
                    <a:lnTo>
                      <a:pt x="588" y="86"/>
                    </a:lnTo>
                    <a:lnTo>
                      <a:pt x="565" y="0"/>
                    </a:lnTo>
                  </a:path>
                </a:pathLst>
              </a:custGeom>
              <a:grp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grpSp>
      <p:sp>
        <p:nvSpPr>
          <p:cNvPr id="32" name="Freeform 1011"/>
          <p:cNvSpPr>
            <a:spLocks/>
          </p:cNvSpPr>
          <p:nvPr/>
        </p:nvSpPr>
        <p:spPr bwMode="auto">
          <a:xfrm>
            <a:off x="6211888" y="3038475"/>
            <a:ext cx="574675" cy="709612"/>
          </a:xfrm>
          <a:custGeom>
            <a:avLst/>
            <a:gdLst>
              <a:gd name="T0" fmla="*/ 2147483647 w 362"/>
              <a:gd name="T1" fmla="*/ 2147483647 h 447"/>
              <a:gd name="T2" fmla="*/ 2147483647 w 362"/>
              <a:gd name="T3" fmla="*/ 2147483647 h 447"/>
              <a:gd name="T4" fmla="*/ 2147483647 w 362"/>
              <a:gd name="T5" fmla="*/ 2147483647 h 447"/>
              <a:gd name="T6" fmla="*/ 2147483647 w 362"/>
              <a:gd name="T7" fmla="*/ 2147483647 h 447"/>
              <a:gd name="T8" fmla="*/ 2147483647 w 362"/>
              <a:gd name="T9" fmla="*/ 2147483647 h 447"/>
              <a:gd name="T10" fmla="*/ 2147483647 w 362"/>
              <a:gd name="T11" fmla="*/ 2147483647 h 447"/>
              <a:gd name="T12" fmla="*/ 2147483647 w 362"/>
              <a:gd name="T13" fmla="*/ 2147483647 h 447"/>
              <a:gd name="T14" fmla="*/ 2147483647 w 362"/>
              <a:gd name="T15" fmla="*/ 2147483647 h 447"/>
              <a:gd name="T16" fmla="*/ 2147483647 w 362"/>
              <a:gd name="T17" fmla="*/ 2147483647 h 447"/>
              <a:gd name="T18" fmla="*/ 2147483647 w 362"/>
              <a:gd name="T19" fmla="*/ 2147483647 h 447"/>
              <a:gd name="T20" fmla="*/ 2147483647 w 362"/>
              <a:gd name="T21" fmla="*/ 2147483647 h 447"/>
              <a:gd name="T22" fmla="*/ 2147483647 w 362"/>
              <a:gd name="T23" fmla="*/ 2147483647 h 447"/>
              <a:gd name="T24" fmla="*/ 0 w 362"/>
              <a:gd name="T25" fmla="*/ 2147483647 h 447"/>
              <a:gd name="T26" fmla="*/ 2147483647 w 362"/>
              <a:gd name="T27" fmla="*/ 2147483647 h 447"/>
              <a:gd name="T28" fmla="*/ 2147483647 w 362"/>
              <a:gd name="T29" fmla="*/ 2147483647 h 447"/>
              <a:gd name="T30" fmla="*/ 2147483647 w 362"/>
              <a:gd name="T31" fmla="*/ 2147483647 h 447"/>
              <a:gd name="T32" fmla="*/ 2147483647 w 362"/>
              <a:gd name="T33" fmla="*/ 2147483647 h 447"/>
              <a:gd name="T34" fmla="*/ 2147483647 w 362"/>
              <a:gd name="T35" fmla="*/ 2147483647 h 447"/>
              <a:gd name="T36" fmla="*/ 2147483647 w 362"/>
              <a:gd name="T37" fmla="*/ 2147483647 h 447"/>
              <a:gd name="T38" fmla="*/ 2147483647 w 362"/>
              <a:gd name="T39" fmla="*/ 0 h 447"/>
              <a:gd name="T40" fmla="*/ 2147483647 w 362"/>
              <a:gd name="T41" fmla="*/ 2147483647 h 447"/>
              <a:gd name="T42" fmla="*/ 2147483647 w 362"/>
              <a:gd name="T43" fmla="*/ 2147483647 h 447"/>
              <a:gd name="T44" fmla="*/ 2147483647 w 362"/>
              <a:gd name="T45" fmla="*/ 2147483647 h 4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2"/>
              <a:gd name="T70" fmla="*/ 0 h 447"/>
              <a:gd name="T71" fmla="*/ 362 w 362"/>
              <a:gd name="T72" fmla="*/ 447 h 4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2" h="447">
                <a:moveTo>
                  <a:pt x="354" y="177"/>
                </a:moveTo>
                <a:lnTo>
                  <a:pt x="362" y="240"/>
                </a:lnTo>
                <a:lnTo>
                  <a:pt x="360" y="240"/>
                </a:lnTo>
                <a:lnTo>
                  <a:pt x="289" y="346"/>
                </a:lnTo>
                <a:lnTo>
                  <a:pt x="246" y="447"/>
                </a:lnTo>
                <a:lnTo>
                  <a:pt x="224" y="411"/>
                </a:lnTo>
                <a:lnTo>
                  <a:pt x="98" y="380"/>
                </a:lnTo>
                <a:lnTo>
                  <a:pt x="82" y="360"/>
                </a:lnTo>
                <a:lnTo>
                  <a:pt x="71" y="364"/>
                </a:lnTo>
                <a:lnTo>
                  <a:pt x="51" y="374"/>
                </a:lnTo>
                <a:lnTo>
                  <a:pt x="43" y="392"/>
                </a:lnTo>
                <a:lnTo>
                  <a:pt x="43" y="372"/>
                </a:lnTo>
                <a:lnTo>
                  <a:pt x="0" y="91"/>
                </a:lnTo>
                <a:lnTo>
                  <a:pt x="114" y="77"/>
                </a:lnTo>
                <a:lnTo>
                  <a:pt x="157" y="102"/>
                </a:lnTo>
                <a:lnTo>
                  <a:pt x="260" y="79"/>
                </a:lnTo>
                <a:lnTo>
                  <a:pt x="287" y="20"/>
                </a:lnTo>
                <a:lnTo>
                  <a:pt x="307" y="20"/>
                </a:lnTo>
                <a:lnTo>
                  <a:pt x="321" y="4"/>
                </a:lnTo>
                <a:lnTo>
                  <a:pt x="330" y="0"/>
                </a:lnTo>
                <a:lnTo>
                  <a:pt x="360" y="120"/>
                </a:lnTo>
                <a:lnTo>
                  <a:pt x="360" y="132"/>
                </a:lnTo>
                <a:lnTo>
                  <a:pt x="354" y="177"/>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3" name="Freeform 1012"/>
          <p:cNvSpPr>
            <a:spLocks/>
          </p:cNvSpPr>
          <p:nvPr/>
        </p:nvSpPr>
        <p:spPr bwMode="auto">
          <a:xfrm>
            <a:off x="6602413" y="3248025"/>
            <a:ext cx="603250" cy="627062"/>
          </a:xfrm>
          <a:custGeom>
            <a:avLst/>
            <a:gdLst>
              <a:gd name="T0" fmla="*/ 0 w 380"/>
              <a:gd name="T1" fmla="*/ 2147483647 h 395"/>
              <a:gd name="T2" fmla="*/ 2147483647 w 380"/>
              <a:gd name="T3" fmla="*/ 2147483647 h 395"/>
              <a:gd name="T4" fmla="*/ 2147483647 w 380"/>
              <a:gd name="T5" fmla="*/ 2147483647 h 395"/>
              <a:gd name="T6" fmla="*/ 2147483647 w 380"/>
              <a:gd name="T7" fmla="*/ 2147483647 h 395"/>
              <a:gd name="T8" fmla="*/ 2147483647 w 380"/>
              <a:gd name="T9" fmla="*/ 2147483647 h 395"/>
              <a:gd name="T10" fmla="*/ 2147483647 w 380"/>
              <a:gd name="T11" fmla="*/ 0 h 395"/>
              <a:gd name="T12" fmla="*/ 2147483647 w 380"/>
              <a:gd name="T13" fmla="*/ 2147483647 h 395"/>
              <a:gd name="T14" fmla="*/ 2147483647 w 380"/>
              <a:gd name="T15" fmla="*/ 2147483647 h 395"/>
              <a:gd name="T16" fmla="*/ 2147483647 w 380"/>
              <a:gd name="T17" fmla="*/ 2147483647 h 395"/>
              <a:gd name="T18" fmla="*/ 2147483647 w 380"/>
              <a:gd name="T19" fmla="*/ 2147483647 h 395"/>
              <a:gd name="T20" fmla="*/ 2147483647 w 380"/>
              <a:gd name="T21" fmla="*/ 2147483647 h 395"/>
              <a:gd name="T22" fmla="*/ 2147483647 w 380"/>
              <a:gd name="T23" fmla="*/ 2147483647 h 395"/>
              <a:gd name="T24" fmla="*/ 2147483647 w 380"/>
              <a:gd name="T25" fmla="*/ 2147483647 h 395"/>
              <a:gd name="T26" fmla="*/ 2147483647 w 380"/>
              <a:gd name="T27" fmla="*/ 2147483647 h 395"/>
              <a:gd name="T28" fmla="*/ 2147483647 w 380"/>
              <a:gd name="T29" fmla="*/ 2147483647 h 395"/>
              <a:gd name="T30" fmla="*/ 2147483647 w 380"/>
              <a:gd name="T31" fmla="*/ 2147483647 h 395"/>
              <a:gd name="T32" fmla="*/ 2147483647 w 380"/>
              <a:gd name="T33" fmla="*/ 2147483647 h 395"/>
              <a:gd name="T34" fmla="*/ 2147483647 w 380"/>
              <a:gd name="T35" fmla="*/ 2147483647 h 395"/>
              <a:gd name="T36" fmla="*/ 2147483647 w 380"/>
              <a:gd name="T37" fmla="*/ 2147483647 h 395"/>
              <a:gd name="T38" fmla="*/ 2147483647 w 380"/>
              <a:gd name="T39" fmla="*/ 2147483647 h 395"/>
              <a:gd name="T40" fmla="*/ 2147483647 w 380"/>
              <a:gd name="T41" fmla="*/ 2147483647 h 395"/>
              <a:gd name="T42" fmla="*/ 2147483647 w 380"/>
              <a:gd name="T43" fmla="*/ 2147483647 h 395"/>
              <a:gd name="T44" fmla="*/ 2147483647 w 380"/>
              <a:gd name="T45" fmla="*/ 2147483647 h 395"/>
              <a:gd name="T46" fmla="*/ 2147483647 w 380"/>
              <a:gd name="T47" fmla="*/ 2147483647 h 395"/>
              <a:gd name="T48" fmla="*/ 2147483647 w 380"/>
              <a:gd name="T49" fmla="*/ 2147483647 h 395"/>
              <a:gd name="T50" fmla="*/ 2147483647 w 380"/>
              <a:gd name="T51" fmla="*/ 2147483647 h 395"/>
              <a:gd name="T52" fmla="*/ 2147483647 w 380"/>
              <a:gd name="T53" fmla="*/ 2147483647 h 395"/>
              <a:gd name="T54" fmla="*/ 0 w 380"/>
              <a:gd name="T55" fmla="*/ 2147483647 h 3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0"/>
              <a:gd name="T85" fmla="*/ 0 h 395"/>
              <a:gd name="T86" fmla="*/ 380 w 380"/>
              <a:gd name="T87" fmla="*/ 395 h 3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0" h="395">
                <a:moveTo>
                  <a:pt x="0" y="315"/>
                </a:moveTo>
                <a:lnTo>
                  <a:pt x="43" y="214"/>
                </a:lnTo>
                <a:lnTo>
                  <a:pt x="114" y="108"/>
                </a:lnTo>
                <a:lnTo>
                  <a:pt x="116" y="108"/>
                </a:lnTo>
                <a:lnTo>
                  <a:pt x="114" y="45"/>
                </a:lnTo>
                <a:lnTo>
                  <a:pt x="114" y="0"/>
                </a:lnTo>
                <a:lnTo>
                  <a:pt x="120" y="4"/>
                </a:lnTo>
                <a:lnTo>
                  <a:pt x="136" y="75"/>
                </a:lnTo>
                <a:lnTo>
                  <a:pt x="136" y="84"/>
                </a:lnTo>
                <a:lnTo>
                  <a:pt x="147" y="108"/>
                </a:lnTo>
                <a:lnTo>
                  <a:pt x="236" y="79"/>
                </a:lnTo>
                <a:lnTo>
                  <a:pt x="246" y="138"/>
                </a:lnTo>
                <a:lnTo>
                  <a:pt x="354" y="69"/>
                </a:lnTo>
                <a:lnTo>
                  <a:pt x="380" y="77"/>
                </a:lnTo>
                <a:lnTo>
                  <a:pt x="380" y="98"/>
                </a:lnTo>
                <a:lnTo>
                  <a:pt x="380" y="108"/>
                </a:lnTo>
                <a:lnTo>
                  <a:pt x="368" y="114"/>
                </a:lnTo>
                <a:lnTo>
                  <a:pt x="328" y="98"/>
                </a:lnTo>
                <a:lnTo>
                  <a:pt x="307" y="171"/>
                </a:lnTo>
                <a:lnTo>
                  <a:pt x="293" y="167"/>
                </a:lnTo>
                <a:lnTo>
                  <a:pt x="281" y="220"/>
                </a:lnTo>
                <a:lnTo>
                  <a:pt x="236" y="210"/>
                </a:lnTo>
                <a:lnTo>
                  <a:pt x="220" y="260"/>
                </a:lnTo>
                <a:lnTo>
                  <a:pt x="193" y="334"/>
                </a:lnTo>
                <a:lnTo>
                  <a:pt x="108" y="395"/>
                </a:lnTo>
                <a:lnTo>
                  <a:pt x="55" y="354"/>
                </a:lnTo>
                <a:lnTo>
                  <a:pt x="47" y="378"/>
                </a:lnTo>
                <a:lnTo>
                  <a:pt x="0" y="315"/>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4" name="Freeform 1013"/>
          <p:cNvSpPr>
            <a:spLocks/>
          </p:cNvSpPr>
          <p:nvPr/>
        </p:nvSpPr>
        <p:spPr bwMode="auto">
          <a:xfrm>
            <a:off x="5853113" y="3187700"/>
            <a:ext cx="423862" cy="741362"/>
          </a:xfrm>
          <a:custGeom>
            <a:avLst/>
            <a:gdLst>
              <a:gd name="T0" fmla="*/ 2147483647 w 267"/>
              <a:gd name="T1" fmla="*/ 2147483647 h 467"/>
              <a:gd name="T2" fmla="*/ 2147483647 w 267"/>
              <a:gd name="T3" fmla="*/ 2147483647 h 467"/>
              <a:gd name="T4" fmla="*/ 0 w 267"/>
              <a:gd name="T5" fmla="*/ 2147483647 h 467"/>
              <a:gd name="T6" fmla="*/ 2147483647 w 267"/>
              <a:gd name="T7" fmla="*/ 2147483647 h 467"/>
              <a:gd name="T8" fmla="*/ 2147483647 w 267"/>
              <a:gd name="T9" fmla="*/ 2147483647 h 467"/>
              <a:gd name="T10" fmla="*/ 2147483647 w 267"/>
              <a:gd name="T11" fmla="*/ 2147483647 h 467"/>
              <a:gd name="T12" fmla="*/ 2147483647 w 267"/>
              <a:gd name="T13" fmla="*/ 2147483647 h 467"/>
              <a:gd name="T14" fmla="*/ 2147483647 w 267"/>
              <a:gd name="T15" fmla="*/ 2147483647 h 467"/>
              <a:gd name="T16" fmla="*/ 2147483647 w 267"/>
              <a:gd name="T17" fmla="*/ 2147483647 h 467"/>
              <a:gd name="T18" fmla="*/ 2147483647 w 267"/>
              <a:gd name="T19" fmla="*/ 2147483647 h 467"/>
              <a:gd name="T20" fmla="*/ 2147483647 w 267"/>
              <a:gd name="T21" fmla="*/ 2147483647 h 467"/>
              <a:gd name="T22" fmla="*/ 2147483647 w 267"/>
              <a:gd name="T23" fmla="*/ 2147483647 h 467"/>
              <a:gd name="T24" fmla="*/ 2147483647 w 267"/>
              <a:gd name="T25" fmla="*/ 0 h 467"/>
              <a:gd name="T26" fmla="*/ 2147483647 w 267"/>
              <a:gd name="T27" fmla="*/ 2147483647 h 4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
              <a:gd name="T43" fmla="*/ 0 h 467"/>
              <a:gd name="T44" fmla="*/ 267 w 267"/>
              <a:gd name="T45" fmla="*/ 467 h 4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 h="467">
                <a:moveTo>
                  <a:pt x="45" y="22"/>
                </a:moveTo>
                <a:lnTo>
                  <a:pt x="37" y="40"/>
                </a:lnTo>
                <a:lnTo>
                  <a:pt x="0" y="22"/>
                </a:lnTo>
                <a:lnTo>
                  <a:pt x="43" y="298"/>
                </a:lnTo>
                <a:lnTo>
                  <a:pt x="43" y="317"/>
                </a:lnTo>
                <a:lnTo>
                  <a:pt x="61" y="341"/>
                </a:lnTo>
                <a:lnTo>
                  <a:pt x="25" y="467"/>
                </a:lnTo>
                <a:lnTo>
                  <a:pt x="143" y="449"/>
                </a:lnTo>
                <a:lnTo>
                  <a:pt x="169" y="404"/>
                </a:lnTo>
                <a:lnTo>
                  <a:pt x="183" y="433"/>
                </a:lnTo>
                <a:lnTo>
                  <a:pt x="267" y="298"/>
                </a:lnTo>
                <a:lnTo>
                  <a:pt x="267" y="278"/>
                </a:lnTo>
                <a:lnTo>
                  <a:pt x="224" y="0"/>
                </a:lnTo>
                <a:lnTo>
                  <a:pt x="45" y="22"/>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5" name="Freeform 1014"/>
          <p:cNvSpPr>
            <a:spLocks/>
          </p:cNvSpPr>
          <p:nvPr/>
        </p:nvSpPr>
        <p:spPr bwMode="auto">
          <a:xfrm>
            <a:off x="5730875" y="3613150"/>
            <a:ext cx="946150" cy="552450"/>
          </a:xfrm>
          <a:custGeom>
            <a:avLst/>
            <a:gdLst>
              <a:gd name="T0" fmla="*/ 2147483647 w 596"/>
              <a:gd name="T1" fmla="*/ 2147483647 h 348"/>
              <a:gd name="T2" fmla="*/ 2147483647 w 596"/>
              <a:gd name="T3" fmla="*/ 2147483647 h 348"/>
              <a:gd name="T4" fmla="*/ 2147483647 w 596"/>
              <a:gd name="T5" fmla="*/ 2147483647 h 348"/>
              <a:gd name="T6" fmla="*/ 2147483647 w 596"/>
              <a:gd name="T7" fmla="*/ 0 h 348"/>
              <a:gd name="T8" fmla="*/ 2147483647 w 596"/>
              <a:gd name="T9" fmla="*/ 2147483647 h 348"/>
              <a:gd name="T10" fmla="*/ 2147483647 w 596"/>
              <a:gd name="T11" fmla="*/ 2147483647 h 348"/>
              <a:gd name="T12" fmla="*/ 2147483647 w 596"/>
              <a:gd name="T13" fmla="*/ 2147483647 h 348"/>
              <a:gd name="T14" fmla="*/ 2147483647 w 596"/>
              <a:gd name="T15" fmla="*/ 2147483647 h 348"/>
              <a:gd name="T16" fmla="*/ 2147483647 w 596"/>
              <a:gd name="T17" fmla="*/ 2147483647 h 348"/>
              <a:gd name="T18" fmla="*/ 0 w 596"/>
              <a:gd name="T19" fmla="*/ 2147483647 h 348"/>
              <a:gd name="T20" fmla="*/ 2147483647 w 596"/>
              <a:gd name="T21" fmla="*/ 2147483647 h 348"/>
              <a:gd name="T22" fmla="*/ 2147483647 w 596"/>
              <a:gd name="T23" fmla="*/ 2147483647 h 348"/>
              <a:gd name="T24" fmla="*/ 2147483647 w 596"/>
              <a:gd name="T25" fmla="*/ 2147483647 h 348"/>
              <a:gd name="T26" fmla="*/ 2147483647 w 596"/>
              <a:gd name="T27" fmla="*/ 2147483647 h 348"/>
              <a:gd name="T28" fmla="*/ 2147483647 w 596"/>
              <a:gd name="T29" fmla="*/ 2147483647 h 348"/>
              <a:gd name="T30" fmla="*/ 2147483647 w 596"/>
              <a:gd name="T31" fmla="*/ 2147483647 h 348"/>
              <a:gd name="T32" fmla="*/ 2147483647 w 596"/>
              <a:gd name="T33" fmla="*/ 2147483647 h 348"/>
              <a:gd name="T34" fmla="*/ 2147483647 w 596"/>
              <a:gd name="T35" fmla="*/ 2147483647 h 348"/>
              <a:gd name="T36" fmla="*/ 2147483647 w 596"/>
              <a:gd name="T37" fmla="*/ 2147483647 h 3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6"/>
              <a:gd name="T58" fmla="*/ 0 h 348"/>
              <a:gd name="T59" fmla="*/ 596 w 596"/>
              <a:gd name="T60" fmla="*/ 348 h 3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6" h="348">
                <a:moveTo>
                  <a:pt x="346" y="30"/>
                </a:moveTo>
                <a:lnTo>
                  <a:pt x="354" y="12"/>
                </a:lnTo>
                <a:lnTo>
                  <a:pt x="380" y="2"/>
                </a:lnTo>
                <a:lnTo>
                  <a:pt x="385" y="0"/>
                </a:lnTo>
                <a:lnTo>
                  <a:pt x="401" y="18"/>
                </a:lnTo>
                <a:lnTo>
                  <a:pt x="527" y="49"/>
                </a:lnTo>
                <a:lnTo>
                  <a:pt x="549" y="85"/>
                </a:lnTo>
                <a:lnTo>
                  <a:pt x="596" y="148"/>
                </a:lnTo>
                <a:lnTo>
                  <a:pt x="504" y="260"/>
                </a:lnTo>
                <a:lnTo>
                  <a:pt x="0" y="348"/>
                </a:lnTo>
                <a:lnTo>
                  <a:pt x="14" y="303"/>
                </a:lnTo>
                <a:lnTo>
                  <a:pt x="35" y="266"/>
                </a:lnTo>
                <a:lnTo>
                  <a:pt x="75" y="291"/>
                </a:lnTo>
                <a:lnTo>
                  <a:pt x="102" y="199"/>
                </a:lnTo>
                <a:lnTo>
                  <a:pt x="220" y="181"/>
                </a:lnTo>
                <a:lnTo>
                  <a:pt x="246" y="136"/>
                </a:lnTo>
                <a:lnTo>
                  <a:pt x="260" y="165"/>
                </a:lnTo>
                <a:lnTo>
                  <a:pt x="344" y="30"/>
                </a:lnTo>
                <a:lnTo>
                  <a:pt x="346" y="3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6" name="Freeform 1015"/>
          <p:cNvSpPr>
            <a:spLocks/>
          </p:cNvSpPr>
          <p:nvPr/>
        </p:nvSpPr>
        <p:spPr bwMode="auto">
          <a:xfrm>
            <a:off x="5637213" y="3990975"/>
            <a:ext cx="1127125" cy="455612"/>
          </a:xfrm>
          <a:custGeom>
            <a:avLst/>
            <a:gdLst>
              <a:gd name="T0" fmla="*/ 2147483647 w 710"/>
              <a:gd name="T1" fmla="*/ 2147483647 h 287"/>
              <a:gd name="T2" fmla="*/ 2147483647 w 710"/>
              <a:gd name="T3" fmla="*/ 2147483647 h 287"/>
              <a:gd name="T4" fmla="*/ 2147483647 w 710"/>
              <a:gd name="T5" fmla="*/ 2147483647 h 287"/>
              <a:gd name="T6" fmla="*/ 2147483647 w 710"/>
              <a:gd name="T7" fmla="*/ 2147483647 h 287"/>
              <a:gd name="T8" fmla="*/ 2147483647 w 710"/>
              <a:gd name="T9" fmla="*/ 2147483647 h 287"/>
              <a:gd name="T10" fmla="*/ 2147483647 w 710"/>
              <a:gd name="T11" fmla="*/ 0 h 287"/>
              <a:gd name="T12" fmla="*/ 2147483647 w 710"/>
              <a:gd name="T13" fmla="*/ 2147483647 h 287"/>
              <a:gd name="T14" fmla="*/ 2147483647 w 710"/>
              <a:gd name="T15" fmla="*/ 2147483647 h 287"/>
              <a:gd name="T16" fmla="*/ 2147483647 w 710"/>
              <a:gd name="T17" fmla="*/ 2147483647 h 287"/>
              <a:gd name="T18" fmla="*/ 0 w 710"/>
              <a:gd name="T19" fmla="*/ 2147483647 h 287"/>
              <a:gd name="T20" fmla="*/ 2147483647 w 710"/>
              <a:gd name="T21" fmla="*/ 2147483647 h 287"/>
              <a:gd name="T22" fmla="*/ 2147483647 w 710"/>
              <a:gd name="T23" fmla="*/ 2147483647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0"/>
              <a:gd name="T37" fmla="*/ 0 h 287"/>
              <a:gd name="T38" fmla="*/ 710 w 710"/>
              <a:gd name="T39" fmla="*/ 287 h 2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0" h="287">
                <a:moveTo>
                  <a:pt x="411" y="230"/>
                </a:moveTo>
                <a:lnTo>
                  <a:pt x="537" y="215"/>
                </a:lnTo>
                <a:lnTo>
                  <a:pt x="549" y="185"/>
                </a:lnTo>
                <a:lnTo>
                  <a:pt x="557" y="167"/>
                </a:lnTo>
                <a:lnTo>
                  <a:pt x="698" y="30"/>
                </a:lnTo>
                <a:lnTo>
                  <a:pt x="710" y="0"/>
                </a:lnTo>
                <a:lnTo>
                  <a:pt x="566" y="22"/>
                </a:lnTo>
                <a:lnTo>
                  <a:pt x="59" y="110"/>
                </a:lnTo>
                <a:lnTo>
                  <a:pt x="33" y="181"/>
                </a:lnTo>
                <a:lnTo>
                  <a:pt x="0" y="287"/>
                </a:lnTo>
                <a:lnTo>
                  <a:pt x="177" y="262"/>
                </a:lnTo>
                <a:lnTo>
                  <a:pt x="411" y="23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7" name="Freeform 1016"/>
          <p:cNvSpPr>
            <a:spLocks/>
          </p:cNvSpPr>
          <p:nvPr/>
        </p:nvSpPr>
        <p:spPr bwMode="auto">
          <a:xfrm>
            <a:off x="5918200" y="4359275"/>
            <a:ext cx="565150" cy="862012"/>
          </a:xfrm>
          <a:custGeom>
            <a:avLst/>
            <a:gdLst>
              <a:gd name="T0" fmla="*/ 2147483647 w 356"/>
              <a:gd name="T1" fmla="*/ 0 h 543"/>
              <a:gd name="T2" fmla="*/ 2147483647 w 356"/>
              <a:gd name="T3" fmla="*/ 2147483647 h 543"/>
              <a:gd name="T4" fmla="*/ 2147483647 w 356"/>
              <a:gd name="T5" fmla="*/ 2147483647 h 543"/>
              <a:gd name="T6" fmla="*/ 2147483647 w 356"/>
              <a:gd name="T7" fmla="*/ 2147483647 h 543"/>
              <a:gd name="T8" fmla="*/ 2147483647 w 356"/>
              <a:gd name="T9" fmla="*/ 2147483647 h 543"/>
              <a:gd name="T10" fmla="*/ 2147483647 w 356"/>
              <a:gd name="T11" fmla="*/ 2147483647 h 543"/>
              <a:gd name="T12" fmla="*/ 2147483647 w 356"/>
              <a:gd name="T13" fmla="*/ 2147483647 h 543"/>
              <a:gd name="T14" fmla="*/ 2147483647 w 356"/>
              <a:gd name="T15" fmla="*/ 2147483647 h 543"/>
              <a:gd name="T16" fmla="*/ 2147483647 w 356"/>
              <a:gd name="T17" fmla="*/ 2147483647 h 543"/>
              <a:gd name="T18" fmla="*/ 0 w 356"/>
              <a:gd name="T19" fmla="*/ 2147483647 h 543"/>
              <a:gd name="T20" fmla="*/ 2147483647 w 356"/>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543"/>
              <a:gd name="T35" fmla="*/ 356 w 356"/>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543">
                <a:moveTo>
                  <a:pt x="228" y="0"/>
                </a:moveTo>
                <a:lnTo>
                  <a:pt x="346" y="284"/>
                </a:lnTo>
                <a:lnTo>
                  <a:pt x="332" y="337"/>
                </a:lnTo>
                <a:lnTo>
                  <a:pt x="356" y="435"/>
                </a:lnTo>
                <a:lnTo>
                  <a:pt x="116" y="467"/>
                </a:lnTo>
                <a:lnTo>
                  <a:pt x="134" y="506"/>
                </a:lnTo>
                <a:lnTo>
                  <a:pt x="147" y="524"/>
                </a:lnTo>
                <a:lnTo>
                  <a:pt x="102" y="543"/>
                </a:lnTo>
                <a:lnTo>
                  <a:pt x="63" y="540"/>
                </a:lnTo>
                <a:lnTo>
                  <a:pt x="0" y="30"/>
                </a:lnTo>
                <a:lnTo>
                  <a:pt x="228" y="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8" name="Freeform 1017"/>
          <p:cNvSpPr>
            <a:spLocks/>
          </p:cNvSpPr>
          <p:nvPr/>
        </p:nvSpPr>
        <p:spPr bwMode="auto">
          <a:xfrm>
            <a:off x="5518150" y="4410075"/>
            <a:ext cx="500063" cy="871537"/>
          </a:xfrm>
          <a:custGeom>
            <a:avLst/>
            <a:gdLst>
              <a:gd name="T0" fmla="*/ 2147483647 w 315"/>
              <a:gd name="T1" fmla="*/ 0 h 549"/>
              <a:gd name="T2" fmla="*/ 2147483647 w 315"/>
              <a:gd name="T3" fmla="*/ 2147483647 h 549"/>
              <a:gd name="T4" fmla="*/ 2147483647 w 315"/>
              <a:gd name="T5" fmla="*/ 2147483647 h 549"/>
              <a:gd name="T6" fmla="*/ 2147483647 w 315"/>
              <a:gd name="T7" fmla="*/ 2147483647 h 549"/>
              <a:gd name="T8" fmla="*/ 2147483647 w 315"/>
              <a:gd name="T9" fmla="*/ 2147483647 h 549"/>
              <a:gd name="T10" fmla="*/ 2147483647 w 315"/>
              <a:gd name="T11" fmla="*/ 2147483647 h 549"/>
              <a:gd name="T12" fmla="*/ 0 w 315"/>
              <a:gd name="T13" fmla="*/ 2147483647 h 549"/>
              <a:gd name="T14" fmla="*/ 2147483647 w 315"/>
              <a:gd name="T15" fmla="*/ 2147483647 h 549"/>
              <a:gd name="T16" fmla="*/ 2147483647 w 315"/>
              <a:gd name="T17" fmla="*/ 2147483647 h 549"/>
              <a:gd name="T18" fmla="*/ 2147483647 w 315"/>
              <a:gd name="T19" fmla="*/ 2147483647 h 549"/>
              <a:gd name="T20" fmla="*/ 2147483647 w 315"/>
              <a:gd name="T21" fmla="*/ 2147483647 h 549"/>
              <a:gd name="T22" fmla="*/ 2147483647 w 315"/>
              <a:gd name="T23" fmla="*/ 0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5"/>
              <a:gd name="T37" fmla="*/ 0 h 549"/>
              <a:gd name="T38" fmla="*/ 315 w 31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5" h="549">
                <a:moveTo>
                  <a:pt x="252" y="0"/>
                </a:moveTo>
                <a:lnTo>
                  <a:pt x="315" y="504"/>
                </a:lnTo>
                <a:lnTo>
                  <a:pt x="220" y="511"/>
                </a:lnTo>
                <a:lnTo>
                  <a:pt x="203" y="549"/>
                </a:lnTo>
                <a:lnTo>
                  <a:pt x="163" y="486"/>
                </a:lnTo>
                <a:lnTo>
                  <a:pt x="163" y="452"/>
                </a:lnTo>
                <a:lnTo>
                  <a:pt x="0" y="472"/>
                </a:lnTo>
                <a:lnTo>
                  <a:pt x="37" y="340"/>
                </a:lnTo>
                <a:lnTo>
                  <a:pt x="20" y="252"/>
                </a:lnTo>
                <a:lnTo>
                  <a:pt x="14" y="208"/>
                </a:lnTo>
                <a:lnTo>
                  <a:pt x="75" y="23"/>
                </a:lnTo>
                <a:lnTo>
                  <a:pt x="252" y="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39" name="Freeform 1018"/>
          <p:cNvSpPr>
            <a:spLocks/>
          </p:cNvSpPr>
          <p:nvPr/>
        </p:nvSpPr>
        <p:spPr bwMode="auto">
          <a:xfrm>
            <a:off x="5443538" y="2225675"/>
            <a:ext cx="762000" cy="457200"/>
          </a:xfrm>
          <a:custGeom>
            <a:avLst/>
            <a:gdLst>
              <a:gd name="T0" fmla="*/ 2147483647 w 480"/>
              <a:gd name="T1" fmla="*/ 2147483647 h 288"/>
              <a:gd name="T2" fmla="*/ 2147483647 w 480"/>
              <a:gd name="T3" fmla="*/ 2147483647 h 288"/>
              <a:gd name="T4" fmla="*/ 2147483647 w 480"/>
              <a:gd name="T5" fmla="*/ 2147483647 h 288"/>
              <a:gd name="T6" fmla="*/ 2147483647 w 480"/>
              <a:gd name="T7" fmla="*/ 2147483647 h 288"/>
              <a:gd name="T8" fmla="*/ 0 w 480"/>
              <a:gd name="T9" fmla="*/ 2147483647 h 288"/>
              <a:gd name="T10" fmla="*/ 0 w 480"/>
              <a:gd name="T11" fmla="*/ 2147483647 h 288"/>
              <a:gd name="T12" fmla="*/ 2147483647 w 480"/>
              <a:gd name="T13" fmla="*/ 2147483647 h 288"/>
              <a:gd name="T14" fmla="*/ 2147483647 w 480"/>
              <a:gd name="T15" fmla="*/ 0 h 288"/>
              <a:gd name="T16" fmla="*/ 2147483647 w 480"/>
              <a:gd name="T17" fmla="*/ 2147483647 h 288"/>
              <a:gd name="T18" fmla="*/ 2147483647 w 480"/>
              <a:gd name="T19" fmla="*/ 2147483647 h 288"/>
              <a:gd name="T20" fmla="*/ 2147483647 w 480"/>
              <a:gd name="T21" fmla="*/ 2147483647 h 288"/>
              <a:gd name="T22" fmla="*/ 2147483647 w 480"/>
              <a:gd name="T23" fmla="*/ 2147483647 h 288"/>
              <a:gd name="T24" fmla="*/ 2147483647 w 480"/>
              <a:gd name="T25" fmla="*/ 2147483647 h 288"/>
              <a:gd name="T26" fmla="*/ 2147483647 w 480"/>
              <a:gd name="T27" fmla="*/ 2147483647 h 288"/>
              <a:gd name="T28" fmla="*/ 2147483647 w 480"/>
              <a:gd name="T29" fmla="*/ 2147483647 h 288"/>
              <a:gd name="T30" fmla="*/ 2147483647 w 480"/>
              <a:gd name="T31" fmla="*/ 2147483647 h 288"/>
              <a:gd name="T32" fmla="*/ 2147483647 w 480"/>
              <a:gd name="T33" fmla="*/ 2147483647 h 288"/>
              <a:gd name="T34" fmla="*/ 2147483647 w 480"/>
              <a:gd name="T35" fmla="*/ 2147483647 h 288"/>
              <a:gd name="T36" fmla="*/ 2147483647 w 480"/>
              <a:gd name="T37" fmla="*/ 2147483647 h 288"/>
              <a:gd name="T38" fmla="*/ 2147483647 w 480"/>
              <a:gd name="T39" fmla="*/ 2147483647 h 288"/>
              <a:gd name="T40" fmla="*/ 2147483647 w 480"/>
              <a:gd name="T41" fmla="*/ 2147483647 h 288"/>
              <a:gd name="T42" fmla="*/ 2147483647 w 480"/>
              <a:gd name="T43" fmla="*/ 2147483647 h 288"/>
              <a:gd name="T44" fmla="*/ 2147483647 w 480"/>
              <a:gd name="T45" fmla="*/ 2147483647 h 288"/>
              <a:gd name="T46" fmla="*/ 2147483647 w 480"/>
              <a:gd name="T47" fmla="*/ 2147483647 h 288"/>
              <a:gd name="T48" fmla="*/ 2147483647 w 480"/>
              <a:gd name="T49" fmla="*/ 2147483647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0"/>
              <a:gd name="T76" fmla="*/ 0 h 288"/>
              <a:gd name="T77" fmla="*/ 480 w 480"/>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0" h="288">
                <a:moveTo>
                  <a:pt x="197" y="288"/>
                </a:moveTo>
                <a:lnTo>
                  <a:pt x="169" y="183"/>
                </a:lnTo>
                <a:lnTo>
                  <a:pt x="136" y="183"/>
                </a:lnTo>
                <a:lnTo>
                  <a:pt x="4" y="152"/>
                </a:lnTo>
                <a:lnTo>
                  <a:pt x="0" y="140"/>
                </a:lnTo>
                <a:lnTo>
                  <a:pt x="0" y="134"/>
                </a:lnTo>
                <a:lnTo>
                  <a:pt x="8" y="122"/>
                </a:lnTo>
                <a:lnTo>
                  <a:pt x="155" y="0"/>
                </a:lnTo>
                <a:lnTo>
                  <a:pt x="181" y="8"/>
                </a:lnTo>
                <a:lnTo>
                  <a:pt x="155" y="59"/>
                </a:lnTo>
                <a:lnTo>
                  <a:pt x="151" y="75"/>
                </a:lnTo>
                <a:lnTo>
                  <a:pt x="155" y="69"/>
                </a:lnTo>
                <a:lnTo>
                  <a:pt x="169" y="69"/>
                </a:lnTo>
                <a:lnTo>
                  <a:pt x="210" y="107"/>
                </a:lnTo>
                <a:lnTo>
                  <a:pt x="216" y="91"/>
                </a:lnTo>
                <a:lnTo>
                  <a:pt x="261" y="91"/>
                </a:lnTo>
                <a:lnTo>
                  <a:pt x="269" y="81"/>
                </a:lnTo>
                <a:lnTo>
                  <a:pt x="281" y="81"/>
                </a:lnTo>
                <a:lnTo>
                  <a:pt x="356" y="50"/>
                </a:lnTo>
                <a:lnTo>
                  <a:pt x="383" y="75"/>
                </a:lnTo>
                <a:lnTo>
                  <a:pt x="448" y="69"/>
                </a:lnTo>
                <a:lnTo>
                  <a:pt x="462" y="83"/>
                </a:lnTo>
                <a:lnTo>
                  <a:pt x="480" y="120"/>
                </a:lnTo>
                <a:lnTo>
                  <a:pt x="242" y="170"/>
                </a:lnTo>
                <a:lnTo>
                  <a:pt x="197" y="288"/>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0" name="Freeform 1019"/>
          <p:cNvSpPr>
            <a:spLocks/>
          </p:cNvSpPr>
          <p:nvPr/>
        </p:nvSpPr>
        <p:spPr bwMode="auto">
          <a:xfrm>
            <a:off x="5140325" y="2373312"/>
            <a:ext cx="706438" cy="787400"/>
          </a:xfrm>
          <a:custGeom>
            <a:avLst/>
            <a:gdLst>
              <a:gd name="T0" fmla="*/ 2147483647 w 445"/>
              <a:gd name="T1" fmla="*/ 2147483647 h 496"/>
              <a:gd name="T2" fmla="*/ 2147483647 w 445"/>
              <a:gd name="T3" fmla="*/ 2147483647 h 496"/>
              <a:gd name="T4" fmla="*/ 2147483647 w 445"/>
              <a:gd name="T5" fmla="*/ 2147483647 h 496"/>
              <a:gd name="T6" fmla="*/ 0 w 445"/>
              <a:gd name="T7" fmla="*/ 2147483647 h 496"/>
              <a:gd name="T8" fmla="*/ 2147483647 w 445"/>
              <a:gd name="T9" fmla="*/ 2147483647 h 496"/>
              <a:gd name="T10" fmla="*/ 2147483647 w 445"/>
              <a:gd name="T11" fmla="*/ 2147483647 h 496"/>
              <a:gd name="T12" fmla="*/ 2147483647 w 445"/>
              <a:gd name="T13" fmla="*/ 2147483647 h 496"/>
              <a:gd name="T14" fmla="*/ 2147483647 w 445"/>
              <a:gd name="T15" fmla="*/ 2147483647 h 496"/>
              <a:gd name="T16" fmla="*/ 2147483647 w 445"/>
              <a:gd name="T17" fmla="*/ 2147483647 h 496"/>
              <a:gd name="T18" fmla="*/ 2147483647 w 445"/>
              <a:gd name="T19" fmla="*/ 2147483647 h 496"/>
              <a:gd name="T20" fmla="*/ 2147483647 w 445"/>
              <a:gd name="T21" fmla="*/ 2147483647 h 496"/>
              <a:gd name="T22" fmla="*/ 2147483647 w 445"/>
              <a:gd name="T23" fmla="*/ 2147483647 h 496"/>
              <a:gd name="T24" fmla="*/ 2147483647 w 445"/>
              <a:gd name="T25" fmla="*/ 2147483647 h 496"/>
              <a:gd name="T26" fmla="*/ 2147483647 w 445"/>
              <a:gd name="T27" fmla="*/ 2147483647 h 496"/>
              <a:gd name="T28" fmla="*/ 2147483647 w 445"/>
              <a:gd name="T29" fmla="*/ 2147483647 h 496"/>
              <a:gd name="T30" fmla="*/ 2147483647 w 445"/>
              <a:gd name="T31" fmla="*/ 2147483647 h 496"/>
              <a:gd name="T32" fmla="*/ 2147483647 w 445"/>
              <a:gd name="T33" fmla="*/ 2147483647 h 496"/>
              <a:gd name="T34" fmla="*/ 2147483647 w 445"/>
              <a:gd name="T35" fmla="*/ 2147483647 h 496"/>
              <a:gd name="T36" fmla="*/ 2147483647 w 445"/>
              <a:gd name="T37" fmla="*/ 2147483647 h 496"/>
              <a:gd name="T38" fmla="*/ 2147483647 w 445"/>
              <a:gd name="T39" fmla="*/ 2147483647 h 496"/>
              <a:gd name="T40" fmla="*/ 2147483647 w 445"/>
              <a:gd name="T41" fmla="*/ 2147483647 h 496"/>
              <a:gd name="T42" fmla="*/ 2147483647 w 445"/>
              <a:gd name="T43" fmla="*/ 0 h 496"/>
              <a:gd name="T44" fmla="*/ 2147483647 w 445"/>
              <a:gd name="T45" fmla="*/ 2147483647 h 496"/>
              <a:gd name="T46" fmla="*/ 2147483647 w 445"/>
              <a:gd name="T47" fmla="*/ 2147483647 h 4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5"/>
              <a:gd name="T73" fmla="*/ 0 h 496"/>
              <a:gd name="T74" fmla="*/ 445 w 445"/>
              <a:gd name="T75" fmla="*/ 496 h 4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5" h="496">
                <a:moveTo>
                  <a:pt x="37" y="29"/>
                </a:moveTo>
                <a:lnTo>
                  <a:pt x="37" y="59"/>
                </a:lnTo>
                <a:lnTo>
                  <a:pt x="43" y="102"/>
                </a:lnTo>
                <a:lnTo>
                  <a:pt x="0" y="155"/>
                </a:lnTo>
                <a:lnTo>
                  <a:pt x="8" y="260"/>
                </a:lnTo>
                <a:lnTo>
                  <a:pt x="134" y="342"/>
                </a:lnTo>
                <a:lnTo>
                  <a:pt x="136" y="372"/>
                </a:lnTo>
                <a:lnTo>
                  <a:pt x="161" y="466"/>
                </a:lnTo>
                <a:lnTo>
                  <a:pt x="195" y="496"/>
                </a:lnTo>
                <a:lnTo>
                  <a:pt x="421" y="466"/>
                </a:lnTo>
                <a:lnTo>
                  <a:pt x="401" y="384"/>
                </a:lnTo>
                <a:lnTo>
                  <a:pt x="445" y="147"/>
                </a:lnTo>
                <a:lnTo>
                  <a:pt x="399" y="240"/>
                </a:lnTo>
                <a:lnTo>
                  <a:pt x="386" y="216"/>
                </a:lnTo>
                <a:lnTo>
                  <a:pt x="388" y="195"/>
                </a:lnTo>
                <a:lnTo>
                  <a:pt x="360" y="90"/>
                </a:lnTo>
                <a:lnTo>
                  <a:pt x="327" y="90"/>
                </a:lnTo>
                <a:lnTo>
                  <a:pt x="195" y="59"/>
                </a:lnTo>
                <a:lnTo>
                  <a:pt x="189" y="47"/>
                </a:lnTo>
                <a:lnTo>
                  <a:pt x="189" y="41"/>
                </a:lnTo>
                <a:lnTo>
                  <a:pt x="136" y="29"/>
                </a:lnTo>
                <a:lnTo>
                  <a:pt x="132" y="0"/>
                </a:lnTo>
                <a:lnTo>
                  <a:pt x="57" y="27"/>
                </a:lnTo>
                <a:lnTo>
                  <a:pt x="37" y="29"/>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1" name="Freeform 1020"/>
          <p:cNvSpPr>
            <a:spLocks/>
          </p:cNvSpPr>
          <p:nvPr/>
        </p:nvSpPr>
        <p:spPr bwMode="auto">
          <a:xfrm>
            <a:off x="5373688" y="3116262"/>
            <a:ext cx="576262" cy="977900"/>
          </a:xfrm>
          <a:custGeom>
            <a:avLst/>
            <a:gdLst>
              <a:gd name="T0" fmla="*/ 2147483647 w 363"/>
              <a:gd name="T1" fmla="*/ 2147483647 h 616"/>
              <a:gd name="T2" fmla="*/ 2147483647 w 363"/>
              <a:gd name="T3" fmla="*/ 2147483647 h 616"/>
              <a:gd name="T4" fmla="*/ 2147483647 w 363"/>
              <a:gd name="T5" fmla="*/ 2147483647 h 616"/>
              <a:gd name="T6" fmla="*/ 2147483647 w 363"/>
              <a:gd name="T7" fmla="*/ 2147483647 h 616"/>
              <a:gd name="T8" fmla="*/ 2147483647 w 363"/>
              <a:gd name="T9" fmla="*/ 2147483647 h 616"/>
              <a:gd name="T10" fmla="*/ 2147483647 w 363"/>
              <a:gd name="T11" fmla="*/ 2147483647 h 616"/>
              <a:gd name="T12" fmla="*/ 2147483647 w 363"/>
              <a:gd name="T13" fmla="*/ 2147483647 h 616"/>
              <a:gd name="T14" fmla="*/ 2147483647 w 363"/>
              <a:gd name="T15" fmla="*/ 2147483647 h 616"/>
              <a:gd name="T16" fmla="*/ 2147483647 w 363"/>
              <a:gd name="T17" fmla="*/ 2147483647 h 616"/>
              <a:gd name="T18" fmla="*/ 0 w 363"/>
              <a:gd name="T19" fmla="*/ 2147483647 h 616"/>
              <a:gd name="T20" fmla="*/ 2147483647 w 363"/>
              <a:gd name="T21" fmla="*/ 2147483647 h 616"/>
              <a:gd name="T22" fmla="*/ 2147483647 w 363"/>
              <a:gd name="T23" fmla="*/ 2147483647 h 616"/>
              <a:gd name="T24" fmla="*/ 2147483647 w 363"/>
              <a:gd name="T25" fmla="*/ 2147483647 h 616"/>
              <a:gd name="T26" fmla="*/ 2147483647 w 363"/>
              <a:gd name="T27" fmla="*/ 2147483647 h 616"/>
              <a:gd name="T28" fmla="*/ 2147483647 w 363"/>
              <a:gd name="T29" fmla="*/ 2147483647 h 616"/>
              <a:gd name="T30" fmla="*/ 2147483647 w 363"/>
              <a:gd name="T31" fmla="*/ 2147483647 h 616"/>
              <a:gd name="T32" fmla="*/ 2147483647 w 363"/>
              <a:gd name="T33" fmla="*/ 2147483647 h 616"/>
              <a:gd name="T34" fmla="*/ 2147483647 w 363"/>
              <a:gd name="T35" fmla="*/ 0 h 616"/>
              <a:gd name="T36" fmla="*/ 2147483647 w 363"/>
              <a:gd name="T37" fmla="*/ 2147483647 h 616"/>
              <a:gd name="T38" fmla="*/ 2147483647 w 363"/>
              <a:gd name="T39" fmla="*/ 2147483647 h 616"/>
              <a:gd name="T40" fmla="*/ 2147483647 w 363"/>
              <a:gd name="T41" fmla="*/ 2147483647 h 616"/>
              <a:gd name="T42" fmla="*/ 2147483647 w 363"/>
              <a:gd name="T43" fmla="*/ 2147483647 h 616"/>
              <a:gd name="T44" fmla="*/ 2147483647 w 363"/>
              <a:gd name="T45" fmla="*/ 2147483647 h 616"/>
              <a:gd name="T46" fmla="*/ 2147483647 w 363"/>
              <a:gd name="T47" fmla="*/ 2147483647 h 616"/>
              <a:gd name="T48" fmla="*/ 2147483647 w 363"/>
              <a:gd name="T49" fmla="*/ 2147483647 h 616"/>
              <a:gd name="T50" fmla="*/ 2147483647 w 363"/>
              <a:gd name="T51" fmla="*/ 2147483647 h 616"/>
              <a:gd name="T52" fmla="*/ 2147483647 w 363"/>
              <a:gd name="T53" fmla="*/ 2147483647 h 616"/>
              <a:gd name="T54" fmla="*/ 2147483647 w 363"/>
              <a:gd name="T55" fmla="*/ 2147483647 h 616"/>
              <a:gd name="T56" fmla="*/ 2147483647 w 363"/>
              <a:gd name="T57" fmla="*/ 2147483647 h 6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3"/>
              <a:gd name="T88" fmla="*/ 0 h 616"/>
              <a:gd name="T89" fmla="*/ 363 w 363"/>
              <a:gd name="T90" fmla="*/ 616 h 6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3" h="616">
                <a:moveTo>
                  <a:pt x="239" y="594"/>
                </a:moveTo>
                <a:lnTo>
                  <a:pt x="213" y="594"/>
                </a:lnTo>
                <a:lnTo>
                  <a:pt x="211" y="569"/>
                </a:lnTo>
                <a:lnTo>
                  <a:pt x="195" y="549"/>
                </a:lnTo>
                <a:lnTo>
                  <a:pt x="134" y="482"/>
                </a:lnTo>
                <a:lnTo>
                  <a:pt x="140" y="443"/>
                </a:lnTo>
                <a:lnTo>
                  <a:pt x="128" y="392"/>
                </a:lnTo>
                <a:lnTo>
                  <a:pt x="93" y="404"/>
                </a:lnTo>
                <a:lnTo>
                  <a:pt x="20" y="325"/>
                </a:lnTo>
                <a:lnTo>
                  <a:pt x="0" y="284"/>
                </a:lnTo>
                <a:lnTo>
                  <a:pt x="6" y="256"/>
                </a:lnTo>
                <a:lnTo>
                  <a:pt x="36" y="179"/>
                </a:lnTo>
                <a:lnTo>
                  <a:pt x="32" y="152"/>
                </a:lnTo>
                <a:lnTo>
                  <a:pt x="79" y="116"/>
                </a:lnTo>
                <a:lnTo>
                  <a:pt x="87" y="59"/>
                </a:lnTo>
                <a:lnTo>
                  <a:pt x="73" y="53"/>
                </a:lnTo>
                <a:lnTo>
                  <a:pt x="48" y="28"/>
                </a:lnTo>
                <a:lnTo>
                  <a:pt x="274" y="0"/>
                </a:lnTo>
                <a:lnTo>
                  <a:pt x="274" y="2"/>
                </a:lnTo>
                <a:lnTo>
                  <a:pt x="290" y="61"/>
                </a:lnTo>
                <a:lnTo>
                  <a:pt x="300" y="67"/>
                </a:lnTo>
                <a:lnTo>
                  <a:pt x="345" y="343"/>
                </a:lnTo>
                <a:lnTo>
                  <a:pt x="345" y="362"/>
                </a:lnTo>
                <a:lnTo>
                  <a:pt x="363" y="386"/>
                </a:lnTo>
                <a:lnTo>
                  <a:pt x="327" y="512"/>
                </a:lnTo>
                <a:lnTo>
                  <a:pt x="300" y="604"/>
                </a:lnTo>
                <a:lnTo>
                  <a:pt x="260" y="579"/>
                </a:lnTo>
                <a:lnTo>
                  <a:pt x="239" y="616"/>
                </a:lnTo>
                <a:lnTo>
                  <a:pt x="239" y="594"/>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2" name="Freeform 1021"/>
          <p:cNvSpPr>
            <a:spLocks/>
          </p:cNvSpPr>
          <p:nvPr/>
        </p:nvSpPr>
        <p:spPr bwMode="auto">
          <a:xfrm>
            <a:off x="5153025" y="4810125"/>
            <a:ext cx="771525" cy="684212"/>
          </a:xfrm>
          <a:custGeom>
            <a:avLst/>
            <a:gdLst>
              <a:gd name="T0" fmla="*/ 0 w 486"/>
              <a:gd name="T1" fmla="*/ 2147483647 h 431"/>
              <a:gd name="T2" fmla="*/ 2147483647 w 486"/>
              <a:gd name="T3" fmla="*/ 0 h 431"/>
              <a:gd name="T4" fmla="*/ 2147483647 w 486"/>
              <a:gd name="T5" fmla="*/ 2147483647 h 431"/>
              <a:gd name="T6" fmla="*/ 2147483647 w 486"/>
              <a:gd name="T7" fmla="*/ 2147483647 h 431"/>
              <a:gd name="T8" fmla="*/ 2147483647 w 486"/>
              <a:gd name="T9" fmla="*/ 2147483647 h 431"/>
              <a:gd name="T10" fmla="*/ 2147483647 w 486"/>
              <a:gd name="T11" fmla="*/ 2147483647 h 431"/>
              <a:gd name="T12" fmla="*/ 2147483647 w 486"/>
              <a:gd name="T13" fmla="*/ 2147483647 h 431"/>
              <a:gd name="T14" fmla="*/ 2147483647 w 486"/>
              <a:gd name="T15" fmla="*/ 2147483647 h 431"/>
              <a:gd name="T16" fmla="*/ 2147483647 w 486"/>
              <a:gd name="T17" fmla="*/ 2147483647 h 431"/>
              <a:gd name="T18" fmla="*/ 2147483647 w 486"/>
              <a:gd name="T19" fmla="*/ 2147483647 h 431"/>
              <a:gd name="T20" fmla="*/ 2147483647 w 486"/>
              <a:gd name="T21" fmla="*/ 2147483647 h 431"/>
              <a:gd name="T22" fmla="*/ 2147483647 w 486"/>
              <a:gd name="T23" fmla="*/ 2147483647 h 431"/>
              <a:gd name="T24" fmla="*/ 2147483647 w 486"/>
              <a:gd name="T25" fmla="*/ 2147483647 h 431"/>
              <a:gd name="T26" fmla="*/ 2147483647 w 486"/>
              <a:gd name="T27" fmla="*/ 2147483647 h 431"/>
              <a:gd name="T28" fmla="*/ 2147483647 w 486"/>
              <a:gd name="T29" fmla="*/ 2147483647 h 431"/>
              <a:gd name="T30" fmla="*/ 2147483647 w 486"/>
              <a:gd name="T31" fmla="*/ 2147483647 h 431"/>
              <a:gd name="T32" fmla="*/ 2147483647 w 486"/>
              <a:gd name="T33" fmla="*/ 2147483647 h 431"/>
              <a:gd name="T34" fmla="*/ 2147483647 w 486"/>
              <a:gd name="T35" fmla="*/ 2147483647 h 431"/>
              <a:gd name="T36" fmla="*/ 2147483647 w 486"/>
              <a:gd name="T37" fmla="*/ 2147483647 h 431"/>
              <a:gd name="T38" fmla="*/ 2147483647 w 486"/>
              <a:gd name="T39" fmla="*/ 2147483647 h 431"/>
              <a:gd name="T40" fmla="*/ 2147483647 w 486"/>
              <a:gd name="T41" fmla="*/ 2147483647 h 431"/>
              <a:gd name="T42" fmla="*/ 2147483647 w 486"/>
              <a:gd name="T43" fmla="*/ 2147483647 h 431"/>
              <a:gd name="T44" fmla="*/ 2147483647 w 486"/>
              <a:gd name="T45" fmla="*/ 2147483647 h 431"/>
              <a:gd name="T46" fmla="*/ 2147483647 w 486"/>
              <a:gd name="T47" fmla="*/ 2147483647 h 431"/>
              <a:gd name="T48" fmla="*/ 2147483647 w 486"/>
              <a:gd name="T49" fmla="*/ 2147483647 h 431"/>
              <a:gd name="T50" fmla="*/ 0 w 486"/>
              <a:gd name="T51" fmla="*/ 2147483647 h 4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6"/>
              <a:gd name="T79" fmla="*/ 0 h 431"/>
              <a:gd name="T80" fmla="*/ 486 w 486"/>
              <a:gd name="T81" fmla="*/ 431 h 4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6" h="431">
                <a:moveTo>
                  <a:pt x="0" y="19"/>
                </a:moveTo>
                <a:lnTo>
                  <a:pt x="250" y="0"/>
                </a:lnTo>
                <a:lnTo>
                  <a:pt x="267" y="88"/>
                </a:lnTo>
                <a:lnTo>
                  <a:pt x="228" y="220"/>
                </a:lnTo>
                <a:lnTo>
                  <a:pt x="393" y="200"/>
                </a:lnTo>
                <a:lnTo>
                  <a:pt x="393" y="234"/>
                </a:lnTo>
                <a:lnTo>
                  <a:pt x="433" y="297"/>
                </a:lnTo>
                <a:lnTo>
                  <a:pt x="437" y="301"/>
                </a:lnTo>
                <a:lnTo>
                  <a:pt x="472" y="285"/>
                </a:lnTo>
                <a:lnTo>
                  <a:pt x="437" y="356"/>
                </a:lnTo>
                <a:lnTo>
                  <a:pt x="486" y="403"/>
                </a:lnTo>
                <a:lnTo>
                  <a:pt x="470" y="431"/>
                </a:lnTo>
                <a:lnTo>
                  <a:pt x="397" y="372"/>
                </a:lnTo>
                <a:lnTo>
                  <a:pt x="393" y="413"/>
                </a:lnTo>
                <a:lnTo>
                  <a:pt x="350" y="407"/>
                </a:lnTo>
                <a:lnTo>
                  <a:pt x="346" y="431"/>
                </a:lnTo>
                <a:lnTo>
                  <a:pt x="206" y="360"/>
                </a:lnTo>
                <a:lnTo>
                  <a:pt x="212" y="372"/>
                </a:lnTo>
                <a:lnTo>
                  <a:pt x="155" y="391"/>
                </a:lnTo>
                <a:lnTo>
                  <a:pt x="155" y="376"/>
                </a:lnTo>
                <a:lnTo>
                  <a:pt x="35" y="370"/>
                </a:lnTo>
                <a:lnTo>
                  <a:pt x="29" y="297"/>
                </a:lnTo>
                <a:lnTo>
                  <a:pt x="53" y="275"/>
                </a:lnTo>
                <a:lnTo>
                  <a:pt x="41" y="151"/>
                </a:lnTo>
                <a:lnTo>
                  <a:pt x="12" y="132"/>
                </a:lnTo>
                <a:lnTo>
                  <a:pt x="0" y="19"/>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3" name="Freeform 1023"/>
          <p:cNvSpPr>
            <a:spLocks/>
          </p:cNvSpPr>
          <p:nvPr/>
        </p:nvSpPr>
        <p:spPr bwMode="auto">
          <a:xfrm>
            <a:off x="4699000" y="2960687"/>
            <a:ext cx="812800" cy="577850"/>
          </a:xfrm>
          <a:custGeom>
            <a:avLst/>
            <a:gdLst>
              <a:gd name="T0" fmla="*/ 2147483647 w 512"/>
              <a:gd name="T1" fmla="*/ 2147483647 h 364"/>
              <a:gd name="T2" fmla="*/ 0 w 512"/>
              <a:gd name="T3" fmla="*/ 2147483647 h 364"/>
              <a:gd name="T4" fmla="*/ 2147483647 w 512"/>
              <a:gd name="T5" fmla="*/ 2147483647 h 364"/>
              <a:gd name="T6" fmla="*/ 2147483647 w 512"/>
              <a:gd name="T7" fmla="*/ 2147483647 h 364"/>
              <a:gd name="T8" fmla="*/ 2147483647 w 512"/>
              <a:gd name="T9" fmla="*/ 2147483647 h 364"/>
              <a:gd name="T10" fmla="*/ 2147483647 w 512"/>
              <a:gd name="T11" fmla="*/ 2147483647 h 364"/>
              <a:gd name="T12" fmla="*/ 2147483647 w 512"/>
              <a:gd name="T13" fmla="*/ 2147483647 h 364"/>
              <a:gd name="T14" fmla="*/ 2147483647 w 512"/>
              <a:gd name="T15" fmla="*/ 2147483647 h 364"/>
              <a:gd name="T16" fmla="*/ 2147483647 w 512"/>
              <a:gd name="T17" fmla="*/ 2147483647 h 364"/>
              <a:gd name="T18" fmla="*/ 2147483647 w 512"/>
              <a:gd name="T19" fmla="*/ 2147483647 h 364"/>
              <a:gd name="T20" fmla="*/ 2147483647 w 512"/>
              <a:gd name="T21" fmla="*/ 2147483647 h 364"/>
              <a:gd name="T22" fmla="*/ 2147483647 w 512"/>
              <a:gd name="T23" fmla="*/ 2147483647 h 364"/>
              <a:gd name="T24" fmla="*/ 2147483647 w 512"/>
              <a:gd name="T25" fmla="*/ 2147483647 h 364"/>
              <a:gd name="T26" fmla="*/ 2147483647 w 512"/>
              <a:gd name="T27" fmla="*/ 2147483647 h 364"/>
              <a:gd name="T28" fmla="*/ 2147483647 w 512"/>
              <a:gd name="T29" fmla="*/ 2147483647 h 364"/>
              <a:gd name="T30" fmla="*/ 2147483647 w 512"/>
              <a:gd name="T31" fmla="*/ 2147483647 h 364"/>
              <a:gd name="T32" fmla="*/ 2147483647 w 512"/>
              <a:gd name="T33" fmla="*/ 0 h 364"/>
              <a:gd name="T34" fmla="*/ 2147483647 w 512"/>
              <a:gd name="T35" fmla="*/ 2147483647 h 364"/>
              <a:gd name="T36" fmla="*/ 2147483647 w 512"/>
              <a:gd name="T37" fmla="*/ 2147483647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2"/>
              <a:gd name="T58" fmla="*/ 0 h 364"/>
              <a:gd name="T59" fmla="*/ 512 w 512"/>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2" h="364">
                <a:moveTo>
                  <a:pt x="16" y="45"/>
                </a:moveTo>
                <a:lnTo>
                  <a:pt x="0" y="53"/>
                </a:lnTo>
                <a:lnTo>
                  <a:pt x="4" y="138"/>
                </a:lnTo>
                <a:lnTo>
                  <a:pt x="14" y="175"/>
                </a:lnTo>
                <a:lnTo>
                  <a:pt x="73" y="319"/>
                </a:lnTo>
                <a:lnTo>
                  <a:pt x="77" y="348"/>
                </a:lnTo>
                <a:lnTo>
                  <a:pt x="83" y="364"/>
                </a:lnTo>
                <a:lnTo>
                  <a:pt x="412" y="340"/>
                </a:lnTo>
                <a:lnTo>
                  <a:pt x="431" y="354"/>
                </a:lnTo>
                <a:lnTo>
                  <a:pt x="461" y="277"/>
                </a:lnTo>
                <a:lnTo>
                  <a:pt x="457" y="250"/>
                </a:lnTo>
                <a:lnTo>
                  <a:pt x="504" y="214"/>
                </a:lnTo>
                <a:lnTo>
                  <a:pt x="512" y="157"/>
                </a:lnTo>
                <a:lnTo>
                  <a:pt x="498" y="151"/>
                </a:lnTo>
                <a:lnTo>
                  <a:pt x="473" y="126"/>
                </a:lnTo>
                <a:lnTo>
                  <a:pt x="439" y="94"/>
                </a:lnTo>
                <a:lnTo>
                  <a:pt x="414" y="0"/>
                </a:lnTo>
                <a:lnTo>
                  <a:pt x="26" y="47"/>
                </a:lnTo>
                <a:lnTo>
                  <a:pt x="16" y="45"/>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4" name="Freeform 0"/>
          <p:cNvSpPr>
            <a:spLocks/>
          </p:cNvSpPr>
          <p:nvPr/>
        </p:nvSpPr>
        <p:spPr bwMode="auto">
          <a:xfrm>
            <a:off x="4833938" y="3500437"/>
            <a:ext cx="919162" cy="777875"/>
          </a:xfrm>
          <a:custGeom>
            <a:avLst/>
            <a:gdLst>
              <a:gd name="T0" fmla="*/ 2147483647 w 579"/>
              <a:gd name="T1" fmla="*/ 2147483647 h 490"/>
              <a:gd name="T2" fmla="*/ 2147483647 w 579"/>
              <a:gd name="T3" fmla="*/ 2147483647 h 490"/>
              <a:gd name="T4" fmla="*/ 2147483647 w 579"/>
              <a:gd name="T5" fmla="*/ 0 h 490"/>
              <a:gd name="T6" fmla="*/ 0 w 579"/>
              <a:gd name="T7" fmla="*/ 2147483647 h 490"/>
              <a:gd name="T8" fmla="*/ 2147483647 w 579"/>
              <a:gd name="T9" fmla="*/ 2147483647 h 490"/>
              <a:gd name="T10" fmla="*/ 2147483647 w 579"/>
              <a:gd name="T11" fmla="*/ 2147483647 h 490"/>
              <a:gd name="T12" fmla="*/ 2147483647 w 579"/>
              <a:gd name="T13" fmla="*/ 2147483647 h 490"/>
              <a:gd name="T14" fmla="*/ 2147483647 w 579"/>
              <a:gd name="T15" fmla="*/ 2147483647 h 490"/>
              <a:gd name="T16" fmla="*/ 2147483647 w 579"/>
              <a:gd name="T17" fmla="*/ 2147483647 h 490"/>
              <a:gd name="T18" fmla="*/ 2147483647 w 579"/>
              <a:gd name="T19" fmla="*/ 2147483647 h 490"/>
              <a:gd name="T20" fmla="*/ 2147483647 w 579"/>
              <a:gd name="T21" fmla="*/ 2147483647 h 490"/>
              <a:gd name="T22" fmla="*/ 2147483647 w 579"/>
              <a:gd name="T23" fmla="*/ 2147483647 h 490"/>
              <a:gd name="T24" fmla="*/ 2147483647 w 579"/>
              <a:gd name="T25" fmla="*/ 2147483647 h 490"/>
              <a:gd name="T26" fmla="*/ 2147483647 w 579"/>
              <a:gd name="T27" fmla="*/ 2147483647 h 490"/>
              <a:gd name="T28" fmla="*/ 2147483647 w 579"/>
              <a:gd name="T29" fmla="*/ 2147483647 h 490"/>
              <a:gd name="T30" fmla="*/ 2147483647 w 579"/>
              <a:gd name="T31" fmla="*/ 2147483647 h 490"/>
              <a:gd name="T32" fmla="*/ 2147483647 w 579"/>
              <a:gd name="T33" fmla="*/ 2147483647 h 490"/>
              <a:gd name="T34" fmla="*/ 2147483647 w 579"/>
              <a:gd name="T35" fmla="*/ 2147483647 h 490"/>
              <a:gd name="T36" fmla="*/ 2147483647 w 579"/>
              <a:gd name="T37" fmla="*/ 2147483647 h 490"/>
              <a:gd name="T38" fmla="*/ 2147483647 w 579"/>
              <a:gd name="T39" fmla="*/ 2147483647 h 490"/>
              <a:gd name="T40" fmla="*/ 2147483647 w 579"/>
              <a:gd name="T41" fmla="*/ 2147483647 h 490"/>
              <a:gd name="T42" fmla="*/ 2147483647 w 579"/>
              <a:gd name="T43" fmla="*/ 2147483647 h 490"/>
              <a:gd name="T44" fmla="*/ 2147483647 w 579"/>
              <a:gd name="T45" fmla="*/ 2147483647 h 4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9"/>
              <a:gd name="T70" fmla="*/ 0 h 490"/>
              <a:gd name="T71" fmla="*/ 579 w 579"/>
              <a:gd name="T72" fmla="*/ 490 h 4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9" h="490">
                <a:moveTo>
                  <a:pt x="340" y="42"/>
                </a:moveTo>
                <a:lnTo>
                  <a:pt x="346" y="14"/>
                </a:lnTo>
                <a:lnTo>
                  <a:pt x="327" y="0"/>
                </a:lnTo>
                <a:lnTo>
                  <a:pt x="0" y="24"/>
                </a:lnTo>
                <a:lnTo>
                  <a:pt x="30" y="87"/>
                </a:lnTo>
                <a:lnTo>
                  <a:pt x="108" y="201"/>
                </a:lnTo>
                <a:lnTo>
                  <a:pt x="122" y="406"/>
                </a:lnTo>
                <a:lnTo>
                  <a:pt x="124" y="461"/>
                </a:lnTo>
                <a:lnTo>
                  <a:pt x="512" y="421"/>
                </a:lnTo>
                <a:lnTo>
                  <a:pt x="498" y="488"/>
                </a:lnTo>
                <a:lnTo>
                  <a:pt x="539" y="490"/>
                </a:lnTo>
                <a:lnTo>
                  <a:pt x="565" y="419"/>
                </a:lnTo>
                <a:lnTo>
                  <a:pt x="579" y="374"/>
                </a:lnTo>
                <a:lnTo>
                  <a:pt x="579" y="352"/>
                </a:lnTo>
                <a:lnTo>
                  <a:pt x="553" y="352"/>
                </a:lnTo>
                <a:lnTo>
                  <a:pt x="551" y="327"/>
                </a:lnTo>
                <a:lnTo>
                  <a:pt x="535" y="307"/>
                </a:lnTo>
                <a:lnTo>
                  <a:pt x="474" y="240"/>
                </a:lnTo>
                <a:lnTo>
                  <a:pt x="480" y="201"/>
                </a:lnTo>
                <a:lnTo>
                  <a:pt x="468" y="150"/>
                </a:lnTo>
                <a:lnTo>
                  <a:pt x="433" y="162"/>
                </a:lnTo>
                <a:lnTo>
                  <a:pt x="360" y="81"/>
                </a:lnTo>
                <a:lnTo>
                  <a:pt x="340" y="4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5" name="Freeform 1"/>
          <p:cNvSpPr>
            <a:spLocks/>
          </p:cNvSpPr>
          <p:nvPr/>
        </p:nvSpPr>
        <p:spPr bwMode="auto">
          <a:xfrm>
            <a:off x="5033963" y="4171950"/>
            <a:ext cx="655637" cy="668337"/>
          </a:xfrm>
          <a:custGeom>
            <a:avLst/>
            <a:gdLst>
              <a:gd name="T0" fmla="*/ 2147483647 w 413"/>
              <a:gd name="T1" fmla="*/ 2147483647 h 421"/>
              <a:gd name="T2" fmla="*/ 2147483647 w 413"/>
              <a:gd name="T3" fmla="*/ 2147483647 h 421"/>
              <a:gd name="T4" fmla="*/ 2147483647 w 413"/>
              <a:gd name="T5" fmla="*/ 2147483647 h 421"/>
              <a:gd name="T6" fmla="*/ 2147483647 w 413"/>
              <a:gd name="T7" fmla="*/ 2147483647 h 421"/>
              <a:gd name="T8" fmla="*/ 2147483647 w 413"/>
              <a:gd name="T9" fmla="*/ 2147483647 h 421"/>
              <a:gd name="T10" fmla="*/ 2147483647 w 413"/>
              <a:gd name="T11" fmla="*/ 0 h 421"/>
              <a:gd name="T12" fmla="*/ 0 w 413"/>
              <a:gd name="T13" fmla="*/ 2147483647 h 421"/>
              <a:gd name="T14" fmla="*/ 2147483647 w 413"/>
              <a:gd name="T15" fmla="*/ 2147483647 h 421"/>
              <a:gd name="T16" fmla="*/ 2147483647 w 413"/>
              <a:gd name="T17" fmla="*/ 2147483647 h 421"/>
              <a:gd name="T18" fmla="*/ 2147483647 w 413"/>
              <a:gd name="T19" fmla="*/ 2147483647 h 421"/>
              <a:gd name="T20" fmla="*/ 2147483647 w 413"/>
              <a:gd name="T21" fmla="*/ 2147483647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3"/>
              <a:gd name="T34" fmla="*/ 0 h 421"/>
              <a:gd name="T35" fmla="*/ 413 w 413"/>
              <a:gd name="T36" fmla="*/ 421 h 4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3" h="421">
                <a:moveTo>
                  <a:pt x="325" y="402"/>
                </a:moveTo>
                <a:lnTo>
                  <a:pt x="319" y="358"/>
                </a:lnTo>
                <a:lnTo>
                  <a:pt x="380" y="173"/>
                </a:lnTo>
                <a:lnTo>
                  <a:pt x="413" y="67"/>
                </a:lnTo>
                <a:lnTo>
                  <a:pt x="372" y="65"/>
                </a:lnTo>
                <a:lnTo>
                  <a:pt x="386" y="0"/>
                </a:lnTo>
                <a:lnTo>
                  <a:pt x="0" y="38"/>
                </a:lnTo>
                <a:lnTo>
                  <a:pt x="24" y="353"/>
                </a:lnTo>
                <a:lnTo>
                  <a:pt x="69" y="368"/>
                </a:lnTo>
                <a:lnTo>
                  <a:pt x="75" y="421"/>
                </a:lnTo>
                <a:lnTo>
                  <a:pt x="325" y="402"/>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6" name="Freeform 3"/>
          <p:cNvSpPr>
            <a:spLocks/>
          </p:cNvSpPr>
          <p:nvPr/>
        </p:nvSpPr>
        <p:spPr bwMode="auto">
          <a:xfrm>
            <a:off x="3749675" y="2582862"/>
            <a:ext cx="974725" cy="596900"/>
          </a:xfrm>
          <a:custGeom>
            <a:avLst/>
            <a:gdLst>
              <a:gd name="T0" fmla="*/ 2147483647 w 614"/>
              <a:gd name="T1" fmla="*/ 2147483647 h 376"/>
              <a:gd name="T2" fmla="*/ 2147483647 w 614"/>
              <a:gd name="T3" fmla="*/ 0 h 376"/>
              <a:gd name="T4" fmla="*/ 2147483647 w 614"/>
              <a:gd name="T5" fmla="*/ 2147483647 h 376"/>
              <a:gd name="T6" fmla="*/ 0 w 614"/>
              <a:gd name="T7" fmla="*/ 2147483647 h 376"/>
              <a:gd name="T8" fmla="*/ 2147483647 w 614"/>
              <a:gd name="T9" fmla="*/ 2147483647 h 376"/>
              <a:gd name="T10" fmla="*/ 2147483647 w 614"/>
              <a:gd name="T11" fmla="*/ 2147483647 h 376"/>
              <a:gd name="T12" fmla="*/ 2147483647 w 614"/>
              <a:gd name="T13" fmla="*/ 2147483647 h 376"/>
              <a:gd name="T14" fmla="*/ 2147483647 w 614"/>
              <a:gd name="T15" fmla="*/ 2147483647 h 376"/>
              <a:gd name="T16" fmla="*/ 2147483647 w 614"/>
              <a:gd name="T17" fmla="*/ 2147483647 h 376"/>
              <a:gd name="T18" fmla="*/ 2147483647 w 614"/>
              <a:gd name="T19" fmla="*/ 2147483647 h 376"/>
              <a:gd name="T20" fmla="*/ 2147483647 w 614"/>
              <a:gd name="T21" fmla="*/ 2147483647 h 376"/>
              <a:gd name="T22" fmla="*/ 2147483647 w 614"/>
              <a:gd name="T23" fmla="*/ 2147483647 h 376"/>
              <a:gd name="T24" fmla="*/ 2147483647 w 614"/>
              <a:gd name="T25" fmla="*/ 2147483647 h 376"/>
              <a:gd name="T26" fmla="*/ 2147483647 w 614"/>
              <a:gd name="T27" fmla="*/ 2147483647 h 376"/>
              <a:gd name="T28" fmla="*/ 2147483647 w 614"/>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376"/>
              <a:gd name="T47" fmla="*/ 614 w 614"/>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376">
                <a:moveTo>
                  <a:pt x="598" y="8"/>
                </a:moveTo>
                <a:lnTo>
                  <a:pt x="12" y="0"/>
                </a:lnTo>
                <a:lnTo>
                  <a:pt x="8" y="96"/>
                </a:lnTo>
                <a:lnTo>
                  <a:pt x="0" y="320"/>
                </a:lnTo>
                <a:lnTo>
                  <a:pt x="441" y="328"/>
                </a:lnTo>
                <a:lnTo>
                  <a:pt x="500" y="348"/>
                </a:lnTo>
                <a:lnTo>
                  <a:pt x="535" y="338"/>
                </a:lnTo>
                <a:lnTo>
                  <a:pt x="559" y="348"/>
                </a:lnTo>
                <a:lnTo>
                  <a:pt x="559" y="352"/>
                </a:lnTo>
                <a:lnTo>
                  <a:pt x="602" y="376"/>
                </a:lnTo>
                <a:lnTo>
                  <a:pt x="598" y="291"/>
                </a:lnTo>
                <a:lnTo>
                  <a:pt x="614" y="283"/>
                </a:lnTo>
                <a:lnTo>
                  <a:pt x="608" y="82"/>
                </a:lnTo>
                <a:lnTo>
                  <a:pt x="573" y="45"/>
                </a:lnTo>
                <a:lnTo>
                  <a:pt x="598" y="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7" name="Freeform 4"/>
          <p:cNvSpPr>
            <a:spLocks/>
          </p:cNvSpPr>
          <p:nvPr/>
        </p:nvSpPr>
        <p:spPr bwMode="auto">
          <a:xfrm>
            <a:off x="3743325" y="3090862"/>
            <a:ext cx="1138238" cy="547688"/>
          </a:xfrm>
          <a:custGeom>
            <a:avLst/>
            <a:gdLst>
              <a:gd name="T0" fmla="*/ 2147483647 w 717"/>
              <a:gd name="T1" fmla="*/ 2147483647 h 345"/>
              <a:gd name="T2" fmla="*/ 2147483647 w 717"/>
              <a:gd name="T3" fmla="*/ 2147483647 h 345"/>
              <a:gd name="T4" fmla="*/ 2147483647 w 717"/>
              <a:gd name="T5" fmla="*/ 2147483647 h 345"/>
              <a:gd name="T6" fmla="*/ 2147483647 w 717"/>
              <a:gd name="T7" fmla="*/ 2147483647 h 345"/>
              <a:gd name="T8" fmla="*/ 2147483647 w 717"/>
              <a:gd name="T9" fmla="*/ 2147483647 h 345"/>
              <a:gd name="T10" fmla="*/ 2147483647 w 717"/>
              <a:gd name="T11" fmla="*/ 0 h 345"/>
              <a:gd name="T12" fmla="*/ 0 w 717"/>
              <a:gd name="T13" fmla="*/ 2147483647 h 345"/>
              <a:gd name="T14" fmla="*/ 2147483647 w 717"/>
              <a:gd name="T15" fmla="*/ 2147483647 h 345"/>
              <a:gd name="T16" fmla="*/ 2147483647 w 717"/>
              <a:gd name="T17" fmla="*/ 2147483647 h 345"/>
              <a:gd name="T18" fmla="*/ 2147483647 w 717"/>
              <a:gd name="T19" fmla="*/ 2147483647 h 345"/>
              <a:gd name="T20" fmla="*/ 2147483647 w 717"/>
              <a:gd name="T21" fmla="*/ 2147483647 h 345"/>
              <a:gd name="T22" fmla="*/ 2147483647 w 717"/>
              <a:gd name="T23" fmla="*/ 2147483647 h 345"/>
              <a:gd name="T24" fmla="*/ 2147483647 w 717"/>
              <a:gd name="T25" fmla="*/ 2147483647 h 345"/>
              <a:gd name="T26" fmla="*/ 2147483647 w 717"/>
              <a:gd name="T27" fmla="*/ 2147483647 h 345"/>
              <a:gd name="T28" fmla="*/ 2147483647 w 717"/>
              <a:gd name="T29" fmla="*/ 2147483647 h 345"/>
              <a:gd name="T30" fmla="*/ 2147483647 w 717"/>
              <a:gd name="T31" fmla="*/ 2147483647 h 345"/>
              <a:gd name="T32" fmla="*/ 2147483647 w 717"/>
              <a:gd name="T33" fmla="*/ 2147483647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7"/>
              <a:gd name="T52" fmla="*/ 0 h 345"/>
              <a:gd name="T53" fmla="*/ 717 w 717"/>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7" h="345">
                <a:moveTo>
                  <a:pt x="563" y="32"/>
                </a:moveTo>
                <a:lnTo>
                  <a:pt x="563" y="28"/>
                </a:lnTo>
                <a:lnTo>
                  <a:pt x="539" y="18"/>
                </a:lnTo>
                <a:lnTo>
                  <a:pt x="504" y="28"/>
                </a:lnTo>
                <a:lnTo>
                  <a:pt x="445" y="8"/>
                </a:lnTo>
                <a:lnTo>
                  <a:pt x="2" y="0"/>
                </a:lnTo>
                <a:lnTo>
                  <a:pt x="0" y="209"/>
                </a:lnTo>
                <a:lnTo>
                  <a:pt x="144" y="219"/>
                </a:lnTo>
                <a:lnTo>
                  <a:pt x="144" y="319"/>
                </a:lnTo>
                <a:lnTo>
                  <a:pt x="569" y="339"/>
                </a:lnTo>
                <a:lnTo>
                  <a:pt x="717" y="345"/>
                </a:lnTo>
                <a:lnTo>
                  <a:pt x="685" y="282"/>
                </a:lnTo>
                <a:lnTo>
                  <a:pt x="679" y="266"/>
                </a:lnTo>
                <a:lnTo>
                  <a:pt x="675" y="237"/>
                </a:lnTo>
                <a:lnTo>
                  <a:pt x="616" y="93"/>
                </a:lnTo>
                <a:lnTo>
                  <a:pt x="606" y="56"/>
                </a:lnTo>
                <a:lnTo>
                  <a:pt x="563" y="3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8" name="Freeform 5"/>
          <p:cNvSpPr>
            <a:spLocks/>
          </p:cNvSpPr>
          <p:nvPr/>
        </p:nvSpPr>
        <p:spPr bwMode="auto">
          <a:xfrm>
            <a:off x="3971925" y="3597275"/>
            <a:ext cx="1055688" cy="547687"/>
          </a:xfrm>
          <a:custGeom>
            <a:avLst/>
            <a:gdLst>
              <a:gd name="T0" fmla="*/ 0 w 665"/>
              <a:gd name="T1" fmla="*/ 2147483647 h 345"/>
              <a:gd name="T2" fmla="*/ 2147483647 w 665"/>
              <a:gd name="T3" fmla="*/ 2147483647 h 345"/>
              <a:gd name="T4" fmla="*/ 2147483647 w 665"/>
              <a:gd name="T5" fmla="*/ 2147483647 h 345"/>
              <a:gd name="T6" fmla="*/ 2147483647 w 665"/>
              <a:gd name="T7" fmla="*/ 2147483647 h 345"/>
              <a:gd name="T8" fmla="*/ 2147483647 w 665"/>
              <a:gd name="T9" fmla="*/ 2147483647 h 345"/>
              <a:gd name="T10" fmla="*/ 0 w 665"/>
              <a:gd name="T11" fmla="*/ 0 h 345"/>
              <a:gd name="T12" fmla="*/ 0 w 665"/>
              <a:gd name="T13" fmla="*/ 2147483647 h 345"/>
              <a:gd name="T14" fmla="*/ 0 60000 65536"/>
              <a:gd name="T15" fmla="*/ 0 60000 65536"/>
              <a:gd name="T16" fmla="*/ 0 60000 65536"/>
              <a:gd name="T17" fmla="*/ 0 60000 65536"/>
              <a:gd name="T18" fmla="*/ 0 60000 65536"/>
              <a:gd name="T19" fmla="*/ 0 60000 65536"/>
              <a:gd name="T20" fmla="*/ 0 60000 65536"/>
              <a:gd name="T21" fmla="*/ 0 w 665"/>
              <a:gd name="T22" fmla="*/ 0 h 345"/>
              <a:gd name="T23" fmla="*/ 665 w 665"/>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345">
                <a:moveTo>
                  <a:pt x="0" y="315"/>
                </a:moveTo>
                <a:lnTo>
                  <a:pt x="665" y="345"/>
                </a:lnTo>
                <a:lnTo>
                  <a:pt x="651" y="140"/>
                </a:lnTo>
                <a:lnTo>
                  <a:pt x="573" y="26"/>
                </a:lnTo>
                <a:lnTo>
                  <a:pt x="425" y="20"/>
                </a:lnTo>
                <a:lnTo>
                  <a:pt x="0" y="0"/>
                </a:lnTo>
                <a:lnTo>
                  <a:pt x="0" y="315"/>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49" name="Freeform 6"/>
          <p:cNvSpPr>
            <a:spLocks/>
          </p:cNvSpPr>
          <p:nvPr/>
        </p:nvSpPr>
        <p:spPr bwMode="auto">
          <a:xfrm>
            <a:off x="3816350" y="4090987"/>
            <a:ext cx="1255713" cy="641350"/>
          </a:xfrm>
          <a:custGeom>
            <a:avLst/>
            <a:gdLst>
              <a:gd name="T0" fmla="*/ 2147483647 w 791"/>
              <a:gd name="T1" fmla="*/ 2147483647 h 404"/>
              <a:gd name="T2" fmla="*/ 2147483647 w 791"/>
              <a:gd name="T3" fmla="*/ 2147483647 h 404"/>
              <a:gd name="T4" fmla="*/ 2147483647 w 791"/>
              <a:gd name="T5" fmla="*/ 2147483647 h 404"/>
              <a:gd name="T6" fmla="*/ 2147483647 w 791"/>
              <a:gd name="T7" fmla="*/ 2147483647 h 404"/>
              <a:gd name="T8" fmla="*/ 2147483647 w 791"/>
              <a:gd name="T9" fmla="*/ 2147483647 h 404"/>
              <a:gd name="T10" fmla="*/ 2147483647 w 791"/>
              <a:gd name="T11" fmla="*/ 2147483647 h 404"/>
              <a:gd name="T12" fmla="*/ 2147483647 w 791"/>
              <a:gd name="T13" fmla="*/ 2147483647 h 404"/>
              <a:gd name="T14" fmla="*/ 0 w 791"/>
              <a:gd name="T15" fmla="*/ 2147483647 h 404"/>
              <a:gd name="T16" fmla="*/ 0 w 791"/>
              <a:gd name="T17" fmla="*/ 0 h 404"/>
              <a:gd name="T18" fmla="*/ 2147483647 w 791"/>
              <a:gd name="T19" fmla="*/ 2147483647 h 404"/>
              <a:gd name="T20" fmla="*/ 2147483647 w 791"/>
              <a:gd name="T21" fmla="*/ 2147483647 h 4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1"/>
              <a:gd name="T34" fmla="*/ 0 h 404"/>
              <a:gd name="T35" fmla="*/ 791 w 791"/>
              <a:gd name="T36" fmla="*/ 404 h 4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1" h="404">
                <a:moveTo>
                  <a:pt x="763" y="34"/>
                </a:moveTo>
                <a:lnTo>
                  <a:pt x="765" y="89"/>
                </a:lnTo>
                <a:lnTo>
                  <a:pt x="791" y="404"/>
                </a:lnTo>
                <a:lnTo>
                  <a:pt x="734" y="386"/>
                </a:lnTo>
                <a:lnTo>
                  <a:pt x="551" y="396"/>
                </a:lnTo>
                <a:lnTo>
                  <a:pt x="271" y="315"/>
                </a:lnTo>
                <a:lnTo>
                  <a:pt x="259" y="73"/>
                </a:lnTo>
                <a:lnTo>
                  <a:pt x="0" y="55"/>
                </a:lnTo>
                <a:lnTo>
                  <a:pt x="0" y="0"/>
                </a:lnTo>
                <a:lnTo>
                  <a:pt x="98" y="4"/>
                </a:lnTo>
                <a:lnTo>
                  <a:pt x="763" y="34"/>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0" name="Freeform 7"/>
          <p:cNvSpPr>
            <a:spLocks/>
          </p:cNvSpPr>
          <p:nvPr/>
        </p:nvSpPr>
        <p:spPr bwMode="auto">
          <a:xfrm>
            <a:off x="3246438" y="4181475"/>
            <a:ext cx="1990725" cy="1890712"/>
          </a:xfrm>
          <a:custGeom>
            <a:avLst/>
            <a:gdLst>
              <a:gd name="T0" fmla="*/ 2147483647 w 1254"/>
              <a:gd name="T1" fmla="*/ 2147483647 h 1191"/>
              <a:gd name="T2" fmla="*/ 2147483647 w 1254"/>
              <a:gd name="T3" fmla="*/ 2147483647 h 1191"/>
              <a:gd name="T4" fmla="*/ 2147483647 w 1254"/>
              <a:gd name="T5" fmla="*/ 2147483647 h 1191"/>
              <a:gd name="T6" fmla="*/ 2147483647 w 1254"/>
              <a:gd name="T7" fmla="*/ 0 h 1191"/>
              <a:gd name="T8" fmla="*/ 2147483647 w 1254"/>
              <a:gd name="T9" fmla="*/ 2147483647 h 1191"/>
              <a:gd name="T10" fmla="*/ 2147483647 w 1254"/>
              <a:gd name="T11" fmla="*/ 2147483647 h 1191"/>
              <a:gd name="T12" fmla="*/ 2147483647 w 1254"/>
              <a:gd name="T13" fmla="*/ 2147483647 h 1191"/>
              <a:gd name="T14" fmla="*/ 2147483647 w 1254"/>
              <a:gd name="T15" fmla="*/ 2147483647 h 1191"/>
              <a:gd name="T16" fmla="*/ 2147483647 w 1254"/>
              <a:gd name="T17" fmla="*/ 2147483647 h 1191"/>
              <a:gd name="T18" fmla="*/ 2147483647 w 1254"/>
              <a:gd name="T19" fmla="*/ 2147483647 h 1191"/>
              <a:gd name="T20" fmla="*/ 2147483647 w 1254"/>
              <a:gd name="T21" fmla="*/ 2147483647 h 1191"/>
              <a:gd name="T22" fmla="*/ 2147483647 w 1254"/>
              <a:gd name="T23" fmla="*/ 2147483647 h 1191"/>
              <a:gd name="T24" fmla="*/ 2147483647 w 1254"/>
              <a:gd name="T25" fmla="*/ 2147483647 h 1191"/>
              <a:gd name="T26" fmla="*/ 2147483647 w 1254"/>
              <a:gd name="T27" fmla="*/ 2147483647 h 1191"/>
              <a:gd name="T28" fmla="*/ 2147483647 w 1254"/>
              <a:gd name="T29" fmla="*/ 2147483647 h 1191"/>
              <a:gd name="T30" fmla="*/ 2147483647 w 1254"/>
              <a:gd name="T31" fmla="*/ 2147483647 h 1191"/>
              <a:gd name="T32" fmla="*/ 2147483647 w 1254"/>
              <a:gd name="T33" fmla="*/ 2147483647 h 1191"/>
              <a:gd name="T34" fmla="*/ 2147483647 w 1254"/>
              <a:gd name="T35" fmla="*/ 2147483647 h 1191"/>
              <a:gd name="T36" fmla="*/ 2147483647 w 1254"/>
              <a:gd name="T37" fmla="*/ 2147483647 h 1191"/>
              <a:gd name="T38" fmla="*/ 2147483647 w 1254"/>
              <a:gd name="T39" fmla="*/ 2147483647 h 1191"/>
              <a:gd name="T40" fmla="*/ 2147483647 w 1254"/>
              <a:gd name="T41" fmla="*/ 2147483647 h 1191"/>
              <a:gd name="T42" fmla="*/ 2147483647 w 1254"/>
              <a:gd name="T43" fmla="*/ 2147483647 h 1191"/>
              <a:gd name="T44" fmla="*/ 2147483647 w 1254"/>
              <a:gd name="T45" fmla="*/ 2147483647 h 1191"/>
              <a:gd name="T46" fmla="*/ 2147483647 w 1254"/>
              <a:gd name="T47" fmla="*/ 2147483647 h 1191"/>
              <a:gd name="T48" fmla="*/ 2147483647 w 1254"/>
              <a:gd name="T49" fmla="*/ 2147483647 h 1191"/>
              <a:gd name="T50" fmla="*/ 2147483647 w 1254"/>
              <a:gd name="T51" fmla="*/ 2147483647 h 1191"/>
              <a:gd name="T52" fmla="*/ 2147483647 w 1254"/>
              <a:gd name="T53" fmla="*/ 2147483647 h 1191"/>
              <a:gd name="T54" fmla="*/ 2147483647 w 1254"/>
              <a:gd name="T55" fmla="*/ 2147483647 h 1191"/>
              <a:gd name="T56" fmla="*/ 2147483647 w 1254"/>
              <a:gd name="T57" fmla="*/ 2147483647 h 1191"/>
              <a:gd name="T58" fmla="*/ 2147483647 w 1254"/>
              <a:gd name="T59" fmla="*/ 2147483647 h 1191"/>
              <a:gd name="T60" fmla="*/ 2147483647 w 1254"/>
              <a:gd name="T61" fmla="*/ 2147483647 h 1191"/>
              <a:gd name="T62" fmla="*/ 2147483647 w 1254"/>
              <a:gd name="T63" fmla="*/ 2147483647 h 1191"/>
              <a:gd name="T64" fmla="*/ 0 w 1254"/>
              <a:gd name="T65" fmla="*/ 2147483647 h 1191"/>
              <a:gd name="T66" fmla="*/ 2147483647 w 1254"/>
              <a:gd name="T67" fmla="*/ 2147483647 h 1191"/>
              <a:gd name="T68" fmla="*/ 2147483647 w 1254"/>
              <a:gd name="T69" fmla="*/ 2147483647 h 1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1191"/>
              <a:gd name="T107" fmla="*/ 1254 w 1254"/>
              <a:gd name="T108" fmla="*/ 1191 h 11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1191">
                <a:moveTo>
                  <a:pt x="14" y="518"/>
                </a:moveTo>
                <a:lnTo>
                  <a:pt x="22" y="498"/>
                </a:lnTo>
                <a:lnTo>
                  <a:pt x="339" y="516"/>
                </a:lnTo>
                <a:lnTo>
                  <a:pt x="359" y="0"/>
                </a:lnTo>
                <a:lnTo>
                  <a:pt x="618" y="16"/>
                </a:lnTo>
                <a:lnTo>
                  <a:pt x="630" y="258"/>
                </a:lnTo>
                <a:lnTo>
                  <a:pt x="910" y="339"/>
                </a:lnTo>
                <a:lnTo>
                  <a:pt x="1093" y="329"/>
                </a:lnTo>
                <a:lnTo>
                  <a:pt x="1150" y="347"/>
                </a:lnTo>
                <a:lnTo>
                  <a:pt x="1195" y="362"/>
                </a:lnTo>
                <a:lnTo>
                  <a:pt x="1201" y="415"/>
                </a:lnTo>
                <a:lnTo>
                  <a:pt x="1213" y="528"/>
                </a:lnTo>
                <a:lnTo>
                  <a:pt x="1242" y="547"/>
                </a:lnTo>
                <a:lnTo>
                  <a:pt x="1254" y="671"/>
                </a:lnTo>
                <a:lnTo>
                  <a:pt x="1230" y="693"/>
                </a:lnTo>
                <a:lnTo>
                  <a:pt x="1236" y="762"/>
                </a:lnTo>
                <a:lnTo>
                  <a:pt x="1236" y="766"/>
                </a:lnTo>
                <a:lnTo>
                  <a:pt x="1049" y="892"/>
                </a:lnTo>
                <a:lnTo>
                  <a:pt x="1035" y="903"/>
                </a:lnTo>
                <a:lnTo>
                  <a:pt x="1008" y="890"/>
                </a:lnTo>
                <a:lnTo>
                  <a:pt x="902" y="1053"/>
                </a:lnTo>
                <a:lnTo>
                  <a:pt x="949" y="1187"/>
                </a:lnTo>
                <a:lnTo>
                  <a:pt x="902" y="1191"/>
                </a:lnTo>
                <a:lnTo>
                  <a:pt x="703" y="1147"/>
                </a:lnTo>
                <a:lnTo>
                  <a:pt x="636" y="992"/>
                </a:lnTo>
                <a:lnTo>
                  <a:pt x="571" y="935"/>
                </a:lnTo>
                <a:lnTo>
                  <a:pt x="526" y="827"/>
                </a:lnTo>
                <a:lnTo>
                  <a:pt x="459" y="768"/>
                </a:lnTo>
                <a:lnTo>
                  <a:pt x="372" y="756"/>
                </a:lnTo>
                <a:lnTo>
                  <a:pt x="321" y="878"/>
                </a:lnTo>
                <a:lnTo>
                  <a:pt x="174" y="768"/>
                </a:lnTo>
                <a:lnTo>
                  <a:pt x="146" y="665"/>
                </a:lnTo>
                <a:lnTo>
                  <a:pt x="0" y="518"/>
                </a:lnTo>
                <a:lnTo>
                  <a:pt x="4" y="518"/>
                </a:lnTo>
                <a:lnTo>
                  <a:pt x="14" y="518"/>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1" name="Freeform 8"/>
          <p:cNvSpPr>
            <a:spLocks/>
          </p:cNvSpPr>
          <p:nvPr/>
        </p:nvSpPr>
        <p:spPr bwMode="auto">
          <a:xfrm>
            <a:off x="2422525" y="1866900"/>
            <a:ext cx="1365250" cy="868362"/>
          </a:xfrm>
          <a:custGeom>
            <a:avLst/>
            <a:gdLst>
              <a:gd name="T0" fmla="*/ 0 w 860"/>
              <a:gd name="T1" fmla="*/ 2147483647 h 547"/>
              <a:gd name="T2" fmla="*/ 2147483647 w 860"/>
              <a:gd name="T3" fmla="*/ 2147483647 h 547"/>
              <a:gd name="T4" fmla="*/ 2147483647 w 860"/>
              <a:gd name="T5" fmla="*/ 2147483647 h 547"/>
              <a:gd name="T6" fmla="*/ 2147483647 w 860"/>
              <a:gd name="T7" fmla="*/ 2147483647 h 547"/>
              <a:gd name="T8" fmla="*/ 2147483647 w 860"/>
              <a:gd name="T9" fmla="*/ 2147483647 h 547"/>
              <a:gd name="T10" fmla="*/ 2147483647 w 860"/>
              <a:gd name="T11" fmla="*/ 2147483647 h 547"/>
              <a:gd name="T12" fmla="*/ 2147483647 w 860"/>
              <a:gd name="T13" fmla="*/ 2147483647 h 547"/>
              <a:gd name="T14" fmla="*/ 2147483647 w 860"/>
              <a:gd name="T15" fmla="*/ 2147483647 h 547"/>
              <a:gd name="T16" fmla="*/ 2147483647 w 860"/>
              <a:gd name="T17" fmla="*/ 2147483647 h 547"/>
              <a:gd name="T18" fmla="*/ 2147483647 w 860"/>
              <a:gd name="T19" fmla="*/ 2147483647 h 547"/>
              <a:gd name="T20" fmla="*/ 2147483647 w 860"/>
              <a:gd name="T21" fmla="*/ 2147483647 h 547"/>
              <a:gd name="T22" fmla="*/ 2147483647 w 860"/>
              <a:gd name="T23" fmla="*/ 2147483647 h 547"/>
              <a:gd name="T24" fmla="*/ 2147483647 w 860"/>
              <a:gd name="T25" fmla="*/ 2147483647 h 547"/>
              <a:gd name="T26" fmla="*/ 2147483647 w 860"/>
              <a:gd name="T27" fmla="*/ 2147483647 h 547"/>
              <a:gd name="T28" fmla="*/ 2147483647 w 860"/>
              <a:gd name="T29" fmla="*/ 2147483647 h 547"/>
              <a:gd name="T30" fmla="*/ 2147483647 w 860"/>
              <a:gd name="T31" fmla="*/ 0 h 547"/>
              <a:gd name="T32" fmla="*/ 0 w 860"/>
              <a:gd name="T33" fmla="*/ 2147483647 h 5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0"/>
              <a:gd name="T52" fmla="*/ 0 h 547"/>
              <a:gd name="T53" fmla="*/ 860 w 860"/>
              <a:gd name="T54" fmla="*/ 547 h 5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0" h="547">
                <a:moveTo>
                  <a:pt x="0" y="134"/>
                </a:moveTo>
                <a:lnTo>
                  <a:pt x="71" y="301"/>
                </a:lnTo>
                <a:lnTo>
                  <a:pt x="85" y="301"/>
                </a:lnTo>
                <a:lnTo>
                  <a:pt x="63" y="415"/>
                </a:lnTo>
                <a:lnTo>
                  <a:pt x="96" y="415"/>
                </a:lnTo>
                <a:lnTo>
                  <a:pt x="171" y="541"/>
                </a:lnTo>
                <a:lnTo>
                  <a:pt x="309" y="545"/>
                </a:lnTo>
                <a:lnTo>
                  <a:pt x="311" y="514"/>
                </a:lnTo>
                <a:lnTo>
                  <a:pt x="844" y="547"/>
                </a:lnTo>
                <a:lnTo>
                  <a:pt x="848" y="451"/>
                </a:lnTo>
                <a:lnTo>
                  <a:pt x="860" y="97"/>
                </a:lnTo>
                <a:lnTo>
                  <a:pt x="708" y="89"/>
                </a:lnTo>
                <a:lnTo>
                  <a:pt x="687" y="89"/>
                </a:lnTo>
                <a:lnTo>
                  <a:pt x="665" y="83"/>
                </a:lnTo>
                <a:lnTo>
                  <a:pt x="303" y="34"/>
                </a:lnTo>
                <a:lnTo>
                  <a:pt x="16" y="0"/>
                </a:lnTo>
                <a:lnTo>
                  <a:pt x="0" y="134"/>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2" name="Freeform 9"/>
          <p:cNvSpPr>
            <a:spLocks/>
          </p:cNvSpPr>
          <p:nvPr/>
        </p:nvSpPr>
        <p:spPr bwMode="auto">
          <a:xfrm>
            <a:off x="2844800" y="2682875"/>
            <a:ext cx="917575" cy="739775"/>
          </a:xfrm>
          <a:custGeom>
            <a:avLst/>
            <a:gdLst>
              <a:gd name="T0" fmla="*/ 2147483647 w 578"/>
              <a:gd name="T1" fmla="*/ 2147483647 h 466"/>
              <a:gd name="T2" fmla="*/ 2147483647 w 578"/>
              <a:gd name="T3" fmla="*/ 2147483647 h 466"/>
              <a:gd name="T4" fmla="*/ 2147483647 w 578"/>
              <a:gd name="T5" fmla="*/ 2147483647 h 466"/>
              <a:gd name="T6" fmla="*/ 0 w 578"/>
              <a:gd name="T7" fmla="*/ 2147483647 h 466"/>
              <a:gd name="T8" fmla="*/ 2147483647 w 578"/>
              <a:gd name="T9" fmla="*/ 2147483647 h 466"/>
              <a:gd name="T10" fmla="*/ 2147483647 w 578"/>
              <a:gd name="T11" fmla="*/ 2147483647 h 466"/>
              <a:gd name="T12" fmla="*/ 2147483647 w 578"/>
              <a:gd name="T13" fmla="*/ 0 h 466"/>
              <a:gd name="T14" fmla="*/ 2147483647 w 578"/>
              <a:gd name="T15" fmla="*/ 2147483647 h 466"/>
              <a:gd name="T16" fmla="*/ 2147483647 w 578"/>
              <a:gd name="T17" fmla="*/ 2147483647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8"/>
              <a:gd name="T28" fmla="*/ 0 h 466"/>
              <a:gd name="T29" fmla="*/ 578 w 578"/>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8" h="466">
                <a:moveTo>
                  <a:pt x="568" y="257"/>
                </a:moveTo>
                <a:lnTo>
                  <a:pt x="566" y="466"/>
                </a:lnTo>
                <a:lnTo>
                  <a:pt x="147" y="446"/>
                </a:lnTo>
                <a:lnTo>
                  <a:pt x="0" y="433"/>
                </a:lnTo>
                <a:lnTo>
                  <a:pt x="15" y="320"/>
                </a:lnTo>
                <a:lnTo>
                  <a:pt x="43" y="31"/>
                </a:lnTo>
                <a:lnTo>
                  <a:pt x="45" y="0"/>
                </a:lnTo>
                <a:lnTo>
                  <a:pt x="578" y="33"/>
                </a:lnTo>
                <a:lnTo>
                  <a:pt x="568" y="257"/>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3" name="Freeform 10"/>
          <p:cNvSpPr>
            <a:spLocks/>
          </p:cNvSpPr>
          <p:nvPr/>
        </p:nvSpPr>
        <p:spPr bwMode="auto">
          <a:xfrm>
            <a:off x="3013075" y="3390900"/>
            <a:ext cx="958850" cy="706437"/>
          </a:xfrm>
          <a:custGeom>
            <a:avLst/>
            <a:gdLst>
              <a:gd name="T0" fmla="*/ 2147483647 w 604"/>
              <a:gd name="T1" fmla="*/ 2147483647 h 445"/>
              <a:gd name="T2" fmla="*/ 0 w 604"/>
              <a:gd name="T3" fmla="*/ 2147483647 h 445"/>
              <a:gd name="T4" fmla="*/ 2147483647 w 604"/>
              <a:gd name="T5" fmla="*/ 2147483647 h 445"/>
              <a:gd name="T6" fmla="*/ 2147483647 w 604"/>
              <a:gd name="T7" fmla="*/ 0 h 445"/>
              <a:gd name="T8" fmla="*/ 2147483647 w 604"/>
              <a:gd name="T9" fmla="*/ 2147483647 h 445"/>
              <a:gd name="T10" fmla="*/ 2147483647 w 604"/>
              <a:gd name="T11" fmla="*/ 2147483647 h 445"/>
              <a:gd name="T12" fmla="*/ 2147483647 w 604"/>
              <a:gd name="T13" fmla="*/ 2147483647 h 445"/>
              <a:gd name="T14" fmla="*/ 2147483647 w 604"/>
              <a:gd name="T15" fmla="*/ 2147483647 h 445"/>
              <a:gd name="T16" fmla="*/ 2147483647 w 604"/>
              <a:gd name="T17" fmla="*/ 2147483647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4"/>
              <a:gd name="T28" fmla="*/ 0 h 445"/>
              <a:gd name="T29" fmla="*/ 604 w 604"/>
              <a:gd name="T30" fmla="*/ 445 h 4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4" h="445">
                <a:moveTo>
                  <a:pt x="506" y="439"/>
                </a:moveTo>
                <a:lnTo>
                  <a:pt x="0" y="414"/>
                </a:lnTo>
                <a:lnTo>
                  <a:pt x="29" y="170"/>
                </a:lnTo>
                <a:lnTo>
                  <a:pt x="41" y="0"/>
                </a:lnTo>
                <a:lnTo>
                  <a:pt x="460" y="20"/>
                </a:lnTo>
                <a:lnTo>
                  <a:pt x="604" y="30"/>
                </a:lnTo>
                <a:lnTo>
                  <a:pt x="604" y="130"/>
                </a:lnTo>
                <a:lnTo>
                  <a:pt x="604" y="445"/>
                </a:lnTo>
                <a:lnTo>
                  <a:pt x="506" y="439"/>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4" name="Freeform 11"/>
          <p:cNvSpPr>
            <a:spLocks/>
          </p:cNvSpPr>
          <p:nvPr/>
        </p:nvSpPr>
        <p:spPr bwMode="auto">
          <a:xfrm>
            <a:off x="2916238" y="4051300"/>
            <a:ext cx="900112" cy="1011237"/>
          </a:xfrm>
          <a:custGeom>
            <a:avLst/>
            <a:gdLst>
              <a:gd name="T0" fmla="*/ 2147483647 w 567"/>
              <a:gd name="T1" fmla="*/ 2147483647 h 637"/>
              <a:gd name="T2" fmla="*/ 2147483647 w 567"/>
              <a:gd name="T3" fmla="*/ 0 h 637"/>
              <a:gd name="T4" fmla="*/ 0 w 567"/>
              <a:gd name="T5" fmla="*/ 2147483647 h 637"/>
              <a:gd name="T6" fmla="*/ 2147483647 w 567"/>
              <a:gd name="T7" fmla="*/ 2147483647 h 637"/>
              <a:gd name="T8" fmla="*/ 2147483647 w 567"/>
              <a:gd name="T9" fmla="*/ 2147483647 h 637"/>
              <a:gd name="T10" fmla="*/ 2147483647 w 567"/>
              <a:gd name="T11" fmla="*/ 2147483647 h 637"/>
              <a:gd name="T12" fmla="*/ 2147483647 w 567"/>
              <a:gd name="T13" fmla="*/ 2147483647 h 637"/>
              <a:gd name="T14" fmla="*/ 2147483647 w 567"/>
              <a:gd name="T15" fmla="*/ 2147483647 h 637"/>
              <a:gd name="T16" fmla="*/ 2147483647 w 567"/>
              <a:gd name="T17" fmla="*/ 2147483647 h 637"/>
              <a:gd name="T18" fmla="*/ 2147483647 w 567"/>
              <a:gd name="T19" fmla="*/ 2147483647 h 637"/>
              <a:gd name="T20" fmla="*/ 2147483647 w 567"/>
              <a:gd name="T21" fmla="*/ 2147483647 h 6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637"/>
              <a:gd name="T35" fmla="*/ 567 w 567"/>
              <a:gd name="T36" fmla="*/ 637 h 6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7" h="637">
                <a:moveTo>
                  <a:pt x="567" y="23"/>
                </a:moveTo>
                <a:lnTo>
                  <a:pt x="59" y="0"/>
                </a:lnTo>
                <a:lnTo>
                  <a:pt x="0" y="631"/>
                </a:lnTo>
                <a:lnTo>
                  <a:pt x="79" y="637"/>
                </a:lnTo>
                <a:lnTo>
                  <a:pt x="90" y="586"/>
                </a:lnTo>
                <a:lnTo>
                  <a:pt x="212" y="600"/>
                </a:lnTo>
                <a:lnTo>
                  <a:pt x="222" y="600"/>
                </a:lnTo>
                <a:lnTo>
                  <a:pt x="230" y="580"/>
                </a:lnTo>
                <a:lnTo>
                  <a:pt x="547" y="598"/>
                </a:lnTo>
                <a:lnTo>
                  <a:pt x="567" y="80"/>
                </a:lnTo>
                <a:lnTo>
                  <a:pt x="567" y="23"/>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5" name="Freeform 12"/>
          <p:cNvSpPr>
            <a:spLocks/>
          </p:cNvSpPr>
          <p:nvPr/>
        </p:nvSpPr>
        <p:spPr bwMode="auto">
          <a:xfrm>
            <a:off x="2132013" y="1847850"/>
            <a:ext cx="781050" cy="1352550"/>
          </a:xfrm>
          <a:custGeom>
            <a:avLst/>
            <a:gdLst>
              <a:gd name="T0" fmla="*/ 2147483647 w 492"/>
              <a:gd name="T1" fmla="*/ 2147483647 h 852"/>
              <a:gd name="T2" fmla="*/ 2147483647 w 492"/>
              <a:gd name="T3" fmla="*/ 2147483647 h 852"/>
              <a:gd name="T4" fmla="*/ 2147483647 w 492"/>
              <a:gd name="T5" fmla="*/ 2147483647 h 852"/>
              <a:gd name="T6" fmla="*/ 2147483647 w 492"/>
              <a:gd name="T7" fmla="*/ 2147483647 h 852"/>
              <a:gd name="T8" fmla="*/ 2147483647 w 492"/>
              <a:gd name="T9" fmla="*/ 2147483647 h 852"/>
              <a:gd name="T10" fmla="*/ 2147483647 w 492"/>
              <a:gd name="T11" fmla="*/ 2147483647 h 852"/>
              <a:gd name="T12" fmla="*/ 2147483647 w 492"/>
              <a:gd name="T13" fmla="*/ 2147483647 h 852"/>
              <a:gd name="T14" fmla="*/ 2147483647 w 492"/>
              <a:gd name="T15" fmla="*/ 2147483647 h 852"/>
              <a:gd name="T16" fmla="*/ 2147483647 w 492"/>
              <a:gd name="T17" fmla="*/ 2147483647 h 852"/>
              <a:gd name="T18" fmla="*/ 2147483647 w 492"/>
              <a:gd name="T19" fmla="*/ 2147483647 h 852"/>
              <a:gd name="T20" fmla="*/ 2147483647 w 492"/>
              <a:gd name="T21" fmla="*/ 2147483647 h 852"/>
              <a:gd name="T22" fmla="*/ 0 w 492"/>
              <a:gd name="T23" fmla="*/ 2147483647 h 852"/>
              <a:gd name="T24" fmla="*/ 2147483647 w 492"/>
              <a:gd name="T25" fmla="*/ 2147483647 h 852"/>
              <a:gd name="T26" fmla="*/ 2147483647 w 492"/>
              <a:gd name="T27" fmla="*/ 2147483647 h 852"/>
              <a:gd name="T28" fmla="*/ 2147483647 w 492"/>
              <a:gd name="T29" fmla="*/ 2147483647 h 852"/>
              <a:gd name="T30" fmla="*/ 2147483647 w 492"/>
              <a:gd name="T31" fmla="*/ 2147483647 h 852"/>
              <a:gd name="T32" fmla="*/ 2147483647 w 492"/>
              <a:gd name="T33" fmla="*/ 2147483647 h 852"/>
              <a:gd name="T34" fmla="*/ 2147483647 w 492"/>
              <a:gd name="T35" fmla="*/ 0 h 852"/>
              <a:gd name="T36" fmla="*/ 2147483647 w 492"/>
              <a:gd name="T37" fmla="*/ 2147483647 h 8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2"/>
              <a:gd name="T58" fmla="*/ 0 h 852"/>
              <a:gd name="T59" fmla="*/ 492 w 492"/>
              <a:gd name="T60" fmla="*/ 852 h 8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2" h="852">
                <a:moveTo>
                  <a:pt x="199" y="12"/>
                </a:moveTo>
                <a:lnTo>
                  <a:pt x="181" y="146"/>
                </a:lnTo>
                <a:lnTo>
                  <a:pt x="254" y="313"/>
                </a:lnTo>
                <a:lnTo>
                  <a:pt x="268" y="313"/>
                </a:lnTo>
                <a:lnTo>
                  <a:pt x="246" y="427"/>
                </a:lnTo>
                <a:lnTo>
                  <a:pt x="273" y="427"/>
                </a:lnTo>
                <a:lnTo>
                  <a:pt x="279" y="427"/>
                </a:lnTo>
                <a:lnTo>
                  <a:pt x="352" y="553"/>
                </a:lnTo>
                <a:lnTo>
                  <a:pt x="492" y="557"/>
                </a:lnTo>
                <a:lnTo>
                  <a:pt x="464" y="852"/>
                </a:lnTo>
                <a:lnTo>
                  <a:pt x="232" y="809"/>
                </a:lnTo>
                <a:lnTo>
                  <a:pt x="0" y="760"/>
                </a:lnTo>
                <a:lnTo>
                  <a:pt x="20" y="604"/>
                </a:lnTo>
                <a:lnTo>
                  <a:pt x="43" y="553"/>
                </a:lnTo>
                <a:lnTo>
                  <a:pt x="26" y="508"/>
                </a:lnTo>
                <a:lnTo>
                  <a:pt x="112" y="382"/>
                </a:lnTo>
                <a:lnTo>
                  <a:pt x="81" y="345"/>
                </a:lnTo>
                <a:lnTo>
                  <a:pt x="132" y="0"/>
                </a:lnTo>
                <a:lnTo>
                  <a:pt x="199" y="1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6" name="Freeform 13"/>
          <p:cNvSpPr>
            <a:spLocks/>
          </p:cNvSpPr>
          <p:nvPr/>
        </p:nvSpPr>
        <p:spPr bwMode="auto">
          <a:xfrm>
            <a:off x="2338388" y="3132137"/>
            <a:ext cx="739775" cy="915988"/>
          </a:xfrm>
          <a:custGeom>
            <a:avLst/>
            <a:gdLst>
              <a:gd name="T0" fmla="*/ 2147483647 w 466"/>
              <a:gd name="T1" fmla="*/ 2147483647 h 577"/>
              <a:gd name="T2" fmla="*/ 2147483647 w 466"/>
              <a:gd name="T3" fmla="*/ 2147483647 h 577"/>
              <a:gd name="T4" fmla="*/ 2147483647 w 466"/>
              <a:gd name="T5" fmla="*/ 2147483647 h 577"/>
              <a:gd name="T6" fmla="*/ 2147483647 w 466"/>
              <a:gd name="T7" fmla="*/ 2147483647 h 577"/>
              <a:gd name="T8" fmla="*/ 2147483647 w 466"/>
              <a:gd name="T9" fmla="*/ 2147483647 h 577"/>
              <a:gd name="T10" fmla="*/ 0 w 466"/>
              <a:gd name="T11" fmla="*/ 2147483647 h 577"/>
              <a:gd name="T12" fmla="*/ 2147483647 w 466"/>
              <a:gd name="T13" fmla="*/ 0 h 577"/>
              <a:gd name="T14" fmla="*/ 2147483647 w 466"/>
              <a:gd name="T15" fmla="*/ 2147483647 h 577"/>
              <a:gd name="T16" fmla="*/ 0 60000 65536"/>
              <a:gd name="T17" fmla="*/ 0 60000 65536"/>
              <a:gd name="T18" fmla="*/ 0 60000 65536"/>
              <a:gd name="T19" fmla="*/ 0 60000 65536"/>
              <a:gd name="T20" fmla="*/ 0 60000 65536"/>
              <a:gd name="T21" fmla="*/ 0 60000 65536"/>
              <a:gd name="T22" fmla="*/ 0 60000 65536"/>
              <a:gd name="T23" fmla="*/ 0 60000 65536"/>
              <a:gd name="T24" fmla="*/ 0 w 466"/>
              <a:gd name="T25" fmla="*/ 0 h 577"/>
              <a:gd name="T26" fmla="*/ 466 w 466"/>
              <a:gd name="T27" fmla="*/ 577 h 5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6" h="577">
                <a:moveTo>
                  <a:pt x="328" y="37"/>
                </a:moveTo>
                <a:lnTo>
                  <a:pt x="321" y="150"/>
                </a:lnTo>
                <a:lnTo>
                  <a:pt x="466" y="163"/>
                </a:lnTo>
                <a:lnTo>
                  <a:pt x="454" y="333"/>
                </a:lnTo>
                <a:lnTo>
                  <a:pt x="423" y="577"/>
                </a:lnTo>
                <a:lnTo>
                  <a:pt x="0" y="557"/>
                </a:lnTo>
                <a:lnTo>
                  <a:pt x="102" y="0"/>
                </a:lnTo>
                <a:lnTo>
                  <a:pt x="328" y="37"/>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7" name="Freeform 14"/>
          <p:cNvSpPr>
            <a:spLocks/>
          </p:cNvSpPr>
          <p:nvPr/>
        </p:nvSpPr>
        <p:spPr bwMode="auto">
          <a:xfrm>
            <a:off x="2151063" y="4016375"/>
            <a:ext cx="858837" cy="1036637"/>
          </a:xfrm>
          <a:custGeom>
            <a:avLst/>
            <a:gdLst>
              <a:gd name="T0" fmla="*/ 2147483647 w 541"/>
              <a:gd name="T1" fmla="*/ 2147483647 h 653"/>
              <a:gd name="T2" fmla="*/ 0 w 541"/>
              <a:gd name="T3" fmla="*/ 2147483647 h 653"/>
              <a:gd name="T4" fmla="*/ 2147483647 w 541"/>
              <a:gd name="T5" fmla="*/ 2147483647 h 653"/>
              <a:gd name="T6" fmla="*/ 2147483647 w 541"/>
              <a:gd name="T7" fmla="*/ 2147483647 h 653"/>
              <a:gd name="T8" fmla="*/ 2147483647 w 541"/>
              <a:gd name="T9" fmla="*/ 2147483647 h 653"/>
              <a:gd name="T10" fmla="*/ 2147483647 w 541"/>
              <a:gd name="T11" fmla="*/ 0 h 653"/>
              <a:gd name="T12" fmla="*/ 2147483647 w 541"/>
              <a:gd name="T13" fmla="*/ 2147483647 h 653"/>
              <a:gd name="T14" fmla="*/ 2147483647 w 541"/>
              <a:gd name="T15" fmla="*/ 2147483647 h 653"/>
              <a:gd name="T16" fmla="*/ 2147483647 w 541"/>
              <a:gd name="T17" fmla="*/ 2147483647 h 653"/>
              <a:gd name="T18" fmla="*/ 2147483647 w 541"/>
              <a:gd name="T19" fmla="*/ 2147483647 h 653"/>
              <a:gd name="T20" fmla="*/ 2147483647 w 541"/>
              <a:gd name="T21" fmla="*/ 2147483647 h 653"/>
              <a:gd name="T22" fmla="*/ 2147483647 w 541"/>
              <a:gd name="T23" fmla="*/ 2147483647 h 653"/>
              <a:gd name="T24" fmla="*/ 2147483647 w 541"/>
              <a:gd name="T25" fmla="*/ 2147483647 h 653"/>
              <a:gd name="T26" fmla="*/ 2147483647 w 541"/>
              <a:gd name="T27" fmla="*/ 2147483647 h 653"/>
              <a:gd name="T28" fmla="*/ 2147483647 w 541"/>
              <a:gd name="T29" fmla="*/ 2147483647 h 653"/>
              <a:gd name="T30" fmla="*/ 2147483647 w 541"/>
              <a:gd name="T31" fmla="*/ 2147483647 h 6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1"/>
              <a:gd name="T49" fmla="*/ 0 h 653"/>
              <a:gd name="T50" fmla="*/ 541 w 541"/>
              <a:gd name="T51" fmla="*/ 653 h 6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1" h="653">
                <a:moveTo>
                  <a:pt x="25" y="407"/>
                </a:moveTo>
                <a:lnTo>
                  <a:pt x="0" y="464"/>
                </a:lnTo>
                <a:lnTo>
                  <a:pt x="299" y="634"/>
                </a:lnTo>
                <a:lnTo>
                  <a:pt x="480" y="653"/>
                </a:lnTo>
                <a:lnTo>
                  <a:pt x="541" y="20"/>
                </a:lnTo>
                <a:lnTo>
                  <a:pt x="116" y="0"/>
                </a:lnTo>
                <a:lnTo>
                  <a:pt x="104" y="75"/>
                </a:lnTo>
                <a:lnTo>
                  <a:pt x="84" y="88"/>
                </a:lnTo>
                <a:lnTo>
                  <a:pt x="73" y="67"/>
                </a:lnTo>
                <a:lnTo>
                  <a:pt x="61" y="63"/>
                </a:lnTo>
                <a:lnTo>
                  <a:pt x="43" y="169"/>
                </a:lnTo>
                <a:lnTo>
                  <a:pt x="37" y="181"/>
                </a:lnTo>
                <a:lnTo>
                  <a:pt x="69" y="293"/>
                </a:lnTo>
                <a:lnTo>
                  <a:pt x="29" y="319"/>
                </a:lnTo>
                <a:lnTo>
                  <a:pt x="14" y="382"/>
                </a:lnTo>
                <a:lnTo>
                  <a:pt x="25" y="407"/>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8" name="Freeform 15"/>
          <p:cNvSpPr>
            <a:spLocks/>
          </p:cNvSpPr>
          <p:nvPr/>
        </p:nvSpPr>
        <p:spPr bwMode="auto">
          <a:xfrm>
            <a:off x="1438275" y="1698625"/>
            <a:ext cx="903288" cy="696912"/>
          </a:xfrm>
          <a:custGeom>
            <a:avLst/>
            <a:gdLst>
              <a:gd name="T0" fmla="*/ 2147483647 w 569"/>
              <a:gd name="T1" fmla="*/ 2147483647 h 439"/>
              <a:gd name="T2" fmla="*/ 2147483647 w 569"/>
              <a:gd name="T3" fmla="*/ 2147483647 h 439"/>
              <a:gd name="T4" fmla="*/ 2147483647 w 569"/>
              <a:gd name="T5" fmla="*/ 2147483647 h 439"/>
              <a:gd name="T6" fmla="*/ 2147483647 w 569"/>
              <a:gd name="T7" fmla="*/ 2147483647 h 439"/>
              <a:gd name="T8" fmla="*/ 2147483647 w 569"/>
              <a:gd name="T9" fmla="*/ 2147483647 h 439"/>
              <a:gd name="T10" fmla="*/ 2147483647 w 569"/>
              <a:gd name="T11" fmla="*/ 2147483647 h 439"/>
              <a:gd name="T12" fmla="*/ 2147483647 w 569"/>
              <a:gd name="T13" fmla="*/ 2147483647 h 439"/>
              <a:gd name="T14" fmla="*/ 2147483647 w 569"/>
              <a:gd name="T15" fmla="*/ 2147483647 h 439"/>
              <a:gd name="T16" fmla="*/ 2147483647 w 569"/>
              <a:gd name="T17" fmla="*/ 2147483647 h 439"/>
              <a:gd name="T18" fmla="*/ 2147483647 w 569"/>
              <a:gd name="T19" fmla="*/ 2147483647 h 439"/>
              <a:gd name="T20" fmla="*/ 0 w 569"/>
              <a:gd name="T21" fmla="*/ 2147483647 h 439"/>
              <a:gd name="T22" fmla="*/ 2147483647 w 569"/>
              <a:gd name="T23" fmla="*/ 2147483647 h 439"/>
              <a:gd name="T24" fmla="*/ 2147483647 w 569"/>
              <a:gd name="T25" fmla="*/ 2147483647 h 439"/>
              <a:gd name="T26" fmla="*/ 2147483647 w 569"/>
              <a:gd name="T27" fmla="*/ 2147483647 h 439"/>
              <a:gd name="T28" fmla="*/ 2147483647 w 569"/>
              <a:gd name="T29" fmla="*/ 2147483647 h 439"/>
              <a:gd name="T30" fmla="*/ 2147483647 w 569"/>
              <a:gd name="T31" fmla="*/ 2147483647 h 439"/>
              <a:gd name="T32" fmla="*/ 2147483647 w 569"/>
              <a:gd name="T33" fmla="*/ 0 h 439"/>
              <a:gd name="T34" fmla="*/ 2147483647 w 569"/>
              <a:gd name="T35" fmla="*/ 2147483647 h 439"/>
              <a:gd name="T36" fmla="*/ 2147483647 w 569"/>
              <a:gd name="T37" fmla="*/ 2147483647 h 439"/>
              <a:gd name="T38" fmla="*/ 2147483647 w 569"/>
              <a:gd name="T39" fmla="*/ 2147483647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9"/>
              <a:gd name="T61" fmla="*/ 0 h 439"/>
              <a:gd name="T62" fmla="*/ 569 w 569"/>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9" h="439">
                <a:moveTo>
                  <a:pt x="325" y="395"/>
                </a:moveTo>
                <a:lnTo>
                  <a:pt x="134" y="401"/>
                </a:lnTo>
                <a:lnTo>
                  <a:pt x="89" y="378"/>
                </a:lnTo>
                <a:lnTo>
                  <a:pt x="93" y="334"/>
                </a:lnTo>
                <a:lnTo>
                  <a:pt x="14" y="301"/>
                </a:lnTo>
                <a:lnTo>
                  <a:pt x="8" y="285"/>
                </a:lnTo>
                <a:lnTo>
                  <a:pt x="14" y="183"/>
                </a:lnTo>
                <a:lnTo>
                  <a:pt x="14" y="171"/>
                </a:lnTo>
                <a:lnTo>
                  <a:pt x="8" y="140"/>
                </a:lnTo>
                <a:lnTo>
                  <a:pt x="6" y="114"/>
                </a:lnTo>
                <a:lnTo>
                  <a:pt x="0" y="81"/>
                </a:lnTo>
                <a:lnTo>
                  <a:pt x="28" y="35"/>
                </a:lnTo>
                <a:lnTo>
                  <a:pt x="102" y="96"/>
                </a:lnTo>
                <a:lnTo>
                  <a:pt x="138" y="51"/>
                </a:lnTo>
                <a:lnTo>
                  <a:pt x="134" y="35"/>
                </a:lnTo>
                <a:lnTo>
                  <a:pt x="134" y="8"/>
                </a:lnTo>
                <a:lnTo>
                  <a:pt x="138" y="0"/>
                </a:lnTo>
                <a:lnTo>
                  <a:pt x="569" y="94"/>
                </a:lnTo>
                <a:lnTo>
                  <a:pt x="518" y="439"/>
                </a:lnTo>
                <a:lnTo>
                  <a:pt x="325" y="395"/>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59" name="Freeform 16"/>
          <p:cNvSpPr>
            <a:spLocks/>
          </p:cNvSpPr>
          <p:nvPr/>
        </p:nvSpPr>
        <p:spPr bwMode="auto">
          <a:xfrm>
            <a:off x="1228725" y="2176462"/>
            <a:ext cx="1081088" cy="877888"/>
          </a:xfrm>
          <a:custGeom>
            <a:avLst/>
            <a:gdLst>
              <a:gd name="T0" fmla="*/ 0 w 681"/>
              <a:gd name="T1" fmla="*/ 2147483647 h 553"/>
              <a:gd name="T2" fmla="*/ 2147483647 w 681"/>
              <a:gd name="T3" fmla="*/ 2147483647 h 553"/>
              <a:gd name="T4" fmla="*/ 2147483647 w 681"/>
              <a:gd name="T5" fmla="*/ 2147483647 h 553"/>
              <a:gd name="T6" fmla="*/ 2147483647 w 681"/>
              <a:gd name="T7" fmla="*/ 2147483647 h 553"/>
              <a:gd name="T8" fmla="*/ 2147483647 w 681"/>
              <a:gd name="T9" fmla="*/ 0 h 553"/>
              <a:gd name="T10" fmla="*/ 2147483647 w 681"/>
              <a:gd name="T11" fmla="*/ 2147483647 h 553"/>
              <a:gd name="T12" fmla="*/ 2147483647 w 681"/>
              <a:gd name="T13" fmla="*/ 2147483647 h 553"/>
              <a:gd name="T14" fmla="*/ 2147483647 w 681"/>
              <a:gd name="T15" fmla="*/ 2147483647 h 553"/>
              <a:gd name="T16" fmla="*/ 2147483647 w 681"/>
              <a:gd name="T17" fmla="*/ 2147483647 h 553"/>
              <a:gd name="T18" fmla="*/ 2147483647 w 681"/>
              <a:gd name="T19" fmla="*/ 2147483647 h 553"/>
              <a:gd name="T20" fmla="*/ 2147483647 w 681"/>
              <a:gd name="T21" fmla="*/ 2147483647 h 553"/>
              <a:gd name="T22" fmla="*/ 2147483647 w 681"/>
              <a:gd name="T23" fmla="*/ 2147483647 h 553"/>
              <a:gd name="T24" fmla="*/ 2147483647 w 681"/>
              <a:gd name="T25" fmla="*/ 2147483647 h 553"/>
              <a:gd name="T26" fmla="*/ 2147483647 w 681"/>
              <a:gd name="T27" fmla="*/ 2147483647 h 553"/>
              <a:gd name="T28" fmla="*/ 2147483647 w 681"/>
              <a:gd name="T29" fmla="*/ 2147483647 h 553"/>
              <a:gd name="T30" fmla="*/ 2147483647 w 681"/>
              <a:gd name="T31" fmla="*/ 2147483647 h 553"/>
              <a:gd name="T32" fmla="*/ 2147483647 w 681"/>
              <a:gd name="T33" fmla="*/ 2147483647 h 553"/>
              <a:gd name="T34" fmla="*/ 0 w 681"/>
              <a:gd name="T35" fmla="*/ 2147483647 h 5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1"/>
              <a:gd name="T55" fmla="*/ 0 h 553"/>
              <a:gd name="T56" fmla="*/ 681 w 681"/>
              <a:gd name="T57" fmla="*/ 553 h 5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1" h="553">
                <a:moveTo>
                  <a:pt x="0" y="376"/>
                </a:moveTo>
                <a:lnTo>
                  <a:pt x="16" y="346"/>
                </a:lnTo>
                <a:lnTo>
                  <a:pt x="138" y="37"/>
                </a:lnTo>
                <a:lnTo>
                  <a:pt x="146" y="37"/>
                </a:lnTo>
                <a:lnTo>
                  <a:pt x="146" y="0"/>
                </a:lnTo>
                <a:lnTo>
                  <a:pt x="225" y="33"/>
                </a:lnTo>
                <a:lnTo>
                  <a:pt x="221" y="77"/>
                </a:lnTo>
                <a:lnTo>
                  <a:pt x="266" y="100"/>
                </a:lnTo>
                <a:lnTo>
                  <a:pt x="457" y="94"/>
                </a:lnTo>
                <a:lnTo>
                  <a:pt x="650" y="138"/>
                </a:lnTo>
                <a:lnTo>
                  <a:pt x="681" y="175"/>
                </a:lnTo>
                <a:lnTo>
                  <a:pt x="595" y="301"/>
                </a:lnTo>
                <a:lnTo>
                  <a:pt x="612" y="346"/>
                </a:lnTo>
                <a:lnTo>
                  <a:pt x="589" y="397"/>
                </a:lnTo>
                <a:lnTo>
                  <a:pt x="569" y="553"/>
                </a:lnTo>
                <a:lnTo>
                  <a:pt x="343" y="515"/>
                </a:lnTo>
                <a:lnTo>
                  <a:pt x="12" y="447"/>
                </a:lnTo>
                <a:lnTo>
                  <a:pt x="0" y="376"/>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60" name="Freeform 17"/>
          <p:cNvSpPr>
            <a:spLocks/>
          </p:cNvSpPr>
          <p:nvPr/>
        </p:nvSpPr>
        <p:spPr bwMode="auto">
          <a:xfrm>
            <a:off x="1647825" y="2997200"/>
            <a:ext cx="852488" cy="1290637"/>
          </a:xfrm>
          <a:custGeom>
            <a:avLst/>
            <a:gdLst>
              <a:gd name="T0" fmla="*/ 2147483647 w 537"/>
              <a:gd name="T1" fmla="*/ 2147483647 h 813"/>
              <a:gd name="T2" fmla="*/ 2147483647 w 537"/>
              <a:gd name="T3" fmla="*/ 2147483647 h 813"/>
              <a:gd name="T4" fmla="*/ 2147483647 w 537"/>
              <a:gd name="T5" fmla="*/ 2147483647 h 813"/>
              <a:gd name="T6" fmla="*/ 2147483647 w 537"/>
              <a:gd name="T7" fmla="*/ 2147483647 h 813"/>
              <a:gd name="T8" fmla="*/ 2147483647 w 537"/>
              <a:gd name="T9" fmla="*/ 2147483647 h 813"/>
              <a:gd name="T10" fmla="*/ 2147483647 w 537"/>
              <a:gd name="T11" fmla="*/ 2147483647 h 813"/>
              <a:gd name="T12" fmla="*/ 2147483647 w 537"/>
              <a:gd name="T13" fmla="*/ 2147483647 h 813"/>
              <a:gd name="T14" fmla="*/ 2147483647 w 537"/>
              <a:gd name="T15" fmla="*/ 2147483647 h 813"/>
              <a:gd name="T16" fmla="*/ 0 w 537"/>
              <a:gd name="T17" fmla="*/ 2147483647 h 813"/>
              <a:gd name="T18" fmla="*/ 2147483647 w 537"/>
              <a:gd name="T19" fmla="*/ 0 h 813"/>
              <a:gd name="T20" fmla="*/ 2147483647 w 537"/>
              <a:gd name="T21" fmla="*/ 2147483647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813"/>
              <a:gd name="T35" fmla="*/ 537 w 537"/>
              <a:gd name="T36" fmla="*/ 813 h 8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813">
                <a:moveTo>
                  <a:pt x="305" y="36"/>
                </a:moveTo>
                <a:lnTo>
                  <a:pt x="537" y="85"/>
                </a:lnTo>
                <a:lnTo>
                  <a:pt x="433" y="642"/>
                </a:lnTo>
                <a:lnTo>
                  <a:pt x="421" y="717"/>
                </a:lnTo>
                <a:lnTo>
                  <a:pt x="401" y="730"/>
                </a:lnTo>
                <a:lnTo>
                  <a:pt x="390" y="709"/>
                </a:lnTo>
                <a:lnTo>
                  <a:pt x="378" y="705"/>
                </a:lnTo>
                <a:lnTo>
                  <a:pt x="360" y="813"/>
                </a:lnTo>
                <a:lnTo>
                  <a:pt x="0" y="325"/>
                </a:lnTo>
                <a:lnTo>
                  <a:pt x="79" y="0"/>
                </a:lnTo>
                <a:lnTo>
                  <a:pt x="305" y="36"/>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61" name="Freeform 18"/>
          <p:cNvSpPr>
            <a:spLocks/>
          </p:cNvSpPr>
          <p:nvPr/>
        </p:nvSpPr>
        <p:spPr bwMode="auto">
          <a:xfrm>
            <a:off x="1154113" y="2889250"/>
            <a:ext cx="1106487" cy="1863725"/>
          </a:xfrm>
          <a:custGeom>
            <a:avLst/>
            <a:gdLst>
              <a:gd name="T0" fmla="*/ 2147483647 w 697"/>
              <a:gd name="T1" fmla="*/ 0 h 1174"/>
              <a:gd name="T2" fmla="*/ 2147483647 w 697"/>
              <a:gd name="T3" fmla="*/ 2147483647 h 1174"/>
              <a:gd name="T4" fmla="*/ 2147483647 w 697"/>
              <a:gd name="T5" fmla="*/ 2147483647 h 1174"/>
              <a:gd name="T6" fmla="*/ 2147483647 w 697"/>
              <a:gd name="T7" fmla="*/ 2147483647 h 1174"/>
              <a:gd name="T8" fmla="*/ 2147483647 w 697"/>
              <a:gd name="T9" fmla="*/ 2147483647 h 1174"/>
              <a:gd name="T10" fmla="*/ 2147483647 w 697"/>
              <a:gd name="T11" fmla="*/ 2147483647 h 1174"/>
              <a:gd name="T12" fmla="*/ 2147483647 w 697"/>
              <a:gd name="T13" fmla="*/ 2147483647 h 1174"/>
              <a:gd name="T14" fmla="*/ 2147483647 w 697"/>
              <a:gd name="T15" fmla="*/ 2147483647 h 1174"/>
              <a:gd name="T16" fmla="*/ 2147483647 w 697"/>
              <a:gd name="T17" fmla="*/ 2147483647 h 1174"/>
              <a:gd name="T18" fmla="*/ 2147483647 w 697"/>
              <a:gd name="T19" fmla="*/ 2147483647 h 1174"/>
              <a:gd name="T20" fmla="*/ 2147483647 w 697"/>
              <a:gd name="T21" fmla="*/ 2147483647 h 1174"/>
              <a:gd name="T22" fmla="*/ 2147483647 w 697"/>
              <a:gd name="T23" fmla="*/ 2147483647 h 1174"/>
              <a:gd name="T24" fmla="*/ 2147483647 w 697"/>
              <a:gd name="T25" fmla="*/ 2147483647 h 1174"/>
              <a:gd name="T26" fmla="*/ 2147483647 w 697"/>
              <a:gd name="T27" fmla="*/ 2147483647 h 1174"/>
              <a:gd name="T28" fmla="*/ 2147483647 w 697"/>
              <a:gd name="T29" fmla="*/ 2147483647 h 1174"/>
              <a:gd name="T30" fmla="*/ 2147483647 w 697"/>
              <a:gd name="T31" fmla="*/ 2147483647 h 1174"/>
              <a:gd name="T32" fmla="*/ 2147483647 w 697"/>
              <a:gd name="T33" fmla="*/ 2147483647 h 1174"/>
              <a:gd name="T34" fmla="*/ 2147483647 w 697"/>
              <a:gd name="T35" fmla="*/ 2147483647 h 1174"/>
              <a:gd name="T36" fmla="*/ 2147483647 w 697"/>
              <a:gd name="T37" fmla="*/ 2147483647 h 1174"/>
              <a:gd name="T38" fmla="*/ 2147483647 w 697"/>
              <a:gd name="T39" fmla="*/ 2147483647 h 1174"/>
              <a:gd name="T40" fmla="*/ 2147483647 w 697"/>
              <a:gd name="T41" fmla="*/ 2147483647 h 1174"/>
              <a:gd name="T42" fmla="*/ 2147483647 w 697"/>
              <a:gd name="T43" fmla="*/ 2147483647 h 1174"/>
              <a:gd name="T44" fmla="*/ 2147483647 w 697"/>
              <a:gd name="T45" fmla="*/ 2147483647 h 1174"/>
              <a:gd name="T46" fmla="*/ 2147483647 w 697"/>
              <a:gd name="T47" fmla="*/ 2147483647 h 1174"/>
              <a:gd name="T48" fmla="*/ 2147483647 w 697"/>
              <a:gd name="T49" fmla="*/ 2147483647 h 1174"/>
              <a:gd name="T50" fmla="*/ 2147483647 w 697"/>
              <a:gd name="T51" fmla="*/ 2147483647 h 1174"/>
              <a:gd name="T52" fmla="*/ 2147483647 w 697"/>
              <a:gd name="T53" fmla="*/ 2147483647 h 1174"/>
              <a:gd name="T54" fmla="*/ 2147483647 w 697"/>
              <a:gd name="T55" fmla="*/ 2147483647 h 1174"/>
              <a:gd name="T56" fmla="*/ 2147483647 w 697"/>
              <a:gd name="T57" fmla="*/ 2147483647 h 1174"/>
              <a:gd name="T58" fmla="*/ 2147483647 w 697"/>
              <a:gd name="T59" fmla="*/ 2147483647 h 1174"/>
              <a:gd name="T60" fmla="*/ 2147483647 w 697"/>
              <a:gd name="T61" fmla="*/ 2147483647 h 1174"/>
              <a:gd name="T62" fmla="*/ 2147483647 w 697"/>
              <a:gd name="T63" fmla="*/ 2147483647 h 1174"/>
              <a:gd name="T64" fmla="*/ 0 w 697"/>
              <a:gd name="T65" fmla="*/ 2147483647 h 1174"/>
              <a:gd name="T66" fmla="*/ 2147483647 w 697"/>
              <a:gd name="T67" fmla="*/ 0 h 1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7"/>
              <a:gd name="T103" fmla="*/ 0 h 1174"/>
              <a:gd name="T104" fmla="*/ 697 w 697"/>
              <a:gd name="T105" fmla="*/ 1174 h 1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7" h="1174">
                <a:moveTo>
                  <a:pt x="59" y="0"/>
                </a:moveTo>
                <a:lnTo>
                  <a:pt x="390" y="66"/>
                </a:lnTo>
                <a:lnTo>
                  <a:pt x="311" y="391"/>
                </a:lnTo>
                <a:lnTo>
                  <a:pt x="671" y="881"/>
                </a:lnTo>
                <a:lnTo>
                  <a:pt x="665" y="891"/>
                </a:lnTo>
                <a:lnTo>
                  <a:pt x="697" y="1003"/>
                </a:lnTo>
                <a:lnTo>
                  <a:pt x="657" y="1029"/>
                </a:lnTo>
                <a:lnTo>
                  <a:pt x="642" y="1092"/>
                </a:lnTo>
                <a:lnTo>
                  <a:pt x="653" y="1117"/>
                </a:lnTo>
                <a:lnTo>
                  <a:pt x="626" y="1174"/>
                </a:lnTo>
                <a:lnTo>
                  <a:pt x="610" y="1159"/>
                </a:lnTo>
                <a:lnTo>
                  <a:pt x="616" y="1143"/>
                </a:lnTo>
                <a:lnTo>
                  <a:pt x="405" y="1117"/>
                </a:lnTo>
                <a:lnTo>
                  <a:pt x="405" y="1105"/>
                </a:lnTo>
                <a:lnTo>
                  <a:pt x="392" y="1056"/>
                </a:lnTo>
                <a:lnTo>
                  <a:pt x="392" y="1037"/>
                </a:lnTo>
                <a:lnTo>
                  <a:pt x="301" y="928"/>
                </a:lnTo>
                <a:lnTo>
                  <a:pt x="152" y="834"/>
                </a:lnTo>
                <a:lnTo>
                  <a:pt x="161" y="785"/>
                </a:lnTo>
                <a:lnTo>
                  <a:pt x="73" y="610"/>
                </a:lnTo>
                <a:lnTo>
                  <a:pt x="106" y="590"/>
                </a:lnTo>
                <a:lnTo>
                  <a:pt x="102" y="566"/>
                </a:lnTo>
                <a:lnTo>
                  <a:pt x="59" y="549"/>
                </a:lnTo>
                <a:lnTo>
                  <a:pt x="67" y="474"/>
                </a:lnTo>
                <a:lnTo>
                  <a:pt x="106" y="499"/>
                </a:lnTo>
                <a:lnTo>
                  <a:pt x="87" y="429"/>
                </a:lnTo>
                <a:lnTo>
                  <a:pt x="67" y="454"/>
                </a:lnTo>
                <a:lnTo>
                  <a:pt x="35" y="423"/>
                </a:lnTo>
                <a:lnTo>
                  <a:pt x="16" y="348"/>
                </a:lnTo>
                <a:lnTo>
                  <a:pt x="14" y="277"/>
                </a:lnTo>
                <a:lnTo>
                  <a:pt x="28" y="220"/>
                </a:lnTo>
                <a:lnTo>
                  <a:pt x="2" y="159"/>
                </a:lnTo>
                <a:lnTo>
                  <a:pt x="0" y="149"/>
                </a:lnTo>
                <a:lnTo>
                  <a:pt x="59" y="0"/>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62" name="Freeform 19"/>
          <p:cNvSpPr>
            <a:spLocks/>
          </p:cNvSpPr>
          <p:nvPr/>
        </p:nvSpPr>
        <p:spPr bwMode="auto">
          <a:xfrm>
            <a:off x="6980238" y="3257550"/>
            <a:ext cx="623887" cy="330200"/>
          </a:xfrm>
          <a:custGeom>
            <a:avLst/>
            <a:gdLst>
              <a:gd name="T0" fmla="*/ 2147483647 w 393"/>
              <a:gd name="T1" fmla="*/ 2147483647 h 208"/>
              <a:gd name="T2" fmla="*/ 2147483647 w 393"/>
              <a:gd name="T3" fmla="*/ 2147483647 h 208"/>
              <a:gd name="T4" fmla="*/ 2147483647 w 393"/>
              <a:gd name="T5" fmla="*/ 2147483647 h 208"/>
              <a:gd name="T6" fmla="*/ 2147483647 w 393"/>
              <a:gd name="T7" fmla="*/ 2147483647 h 208"/>
              <a:gd name="T8" fmla="*/ 2147483647 w 393"/>
              <a:gd name="T9" fmla="*/ 2147483647 h 208"/>
              <a:gd name="T10" fmla="*/ 2147483647 w 393"/>
              <a:gd name="T11" fmla="*/ 2147483647 h 208"/>
              <a:gd name="T12" fmla="*/ 2147483647 w 393"/>
              <a:gd name="T13" fmla="*/ 2147483647 h 208"/>
              <a:gd name="T14" fmla="*/ 2147483647 w 393"/>
              <a:gd name="T15" fmla="*/ 2147483647 h 208"/>
              <a:gd name="T16" fmla="*/ 2147483647 w 393"/>
              <a:gd name="T17" fmla="*/ 2147483647 h 208"/>
              <a:gd name="T18" fmla="*/ 2147483647 w 393"/>
              <a:gd name="T19" fmla="*/ 2147483647 h 208"/>
              <a:gd name="T20" fmla="*/ 2147483647 w 393"/>
              <a:gd name="T21" fmla="*/ 2147483647 h 208"/>
              <a:gd name="T22" fmla="*/ 2147483647 w 393"/>
              <a:gd name="T23" fmla="*/ 2147483647 h 208"/>
              <a:gd name="T24" fmla="*/ 2147483647 w 393"/>
              <a:gd name="T25" fmla="*/ 2147483647 h 208"/>
              <a:gd name="T26" fmla="*/ 2147483647 w 393"/>
              <a:gd name="T27" fmla="*/ 2147483647 h 208"/>
              <a:gd name="T28" fmla="*/ 2147483647 w 393"/>
              <a:gd name="T29" fmla="*/ 2147483647 h 208"/>
              <a:gd name="T30" fmla="*/ 2147483647 w 393"/>
              <a:gd name="T31" fmla="*/ 2147483647 h 208"/>
              <a:gd name="T32" fmla="*/ 2147483647 w 393"/>
              <a:gd name="T33" fmla="*/ 2147483647 h 208"/>
              <a:gd name="T34" fmla="*/ 2147483647 w 393"/>
              <a:gd name="T35" fmla="*/ 2147483647 h 208"/>
              <a:gd name="T36" fmla="*/ 2147483647 w 393"/>
              <a:gd name="T37" fmla="*/ 2147483647 h 208"/>
              <a:gd name="T38" fmla="*/ 2147483647 w 393"/>
              <a:gd name="T39" fmla="*/ 2147483647 h 208"/>
              <a:gd name="T40" fmla="*/ 2147483647 w 393"/>
              <a:gd name="T41" fmla="*/ 2147483647 h 208"/>
              <a:gd name="T42" fmla="*/ 2147483647 w 393"/>
              <a:gd name="T43" fmla="*/ 2147483647 h 208"/>
              <a:gd name="T44" fmla="*/ 2147483647 w 393"/>
              <a:gd name="T45" fmla="*/ 2147483647 h 208"/>
              <a:gd name="T46" fmla="*/ 2147483647 w 393"/>
              <a:gd name="T47" fmla="*/ 2147483647 h 208"/>
              <a:gd name="T48" fmla="*/ 2147483647 w 393"/>
              <a:gd name="T49" fmla="*/ 2147483647 h 208"/>
              <a:gd name="T50" fmla="*/ 0 w 393"/>
              <a:gd name="T51" fmla="*/ 2147483647 h 208"/>
              <a:gd name="T52" fmla="*/ 2147483647 w 393"/>
              <a:gd name="T53" fmla="*/ 0 h 208"/>
              <a:gd name="T54" fmla="*/ 2147483647 w 393"/>
              <a:gd name="T55" fmla="*/ 2147483647 h 208"/>
              <a:gd name="T56" fmla="*/ 2147483647 w 393"/>
              <a:gd name="T57" fmla="*/ 2147483647 h 208"/>
              <a:gd name="T58" fmla="*/ 2147483647 w 393"/>
              <a:gd name="T59" fmla="*/ 2147483647 h 2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3"/>
              <a:gd name="T91" fmla="*/ 0 h 208"/>
              <a:gd name="T92" fmla="*/ 393 w 393"/>
              <a:gd name="T93" fmla="*/ 208 h 2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3" h="208">
                <a:moveTo>
                  <a:pt x="378" y="122"/>
                </a:moveTo>
                <a:lnTo>
                  <a:pt x="380" y="132"/>
                </a:lnTo>
                <a:lnTo>
                  <a:pt x="393" y="153"/>
                </a:lnTo>
                <a:lnTo>
                  <a:pt x="366" y="189"/>
                </a:lnTo>
                <a:lnTo>
                  <a:pt x="325" y="208"/>
                </a:lnTo>
                <a:lnTo>
                  <a:pt x="309" y="183"/>
                </a:lnTo>
                <a:lnTo>
                  <a:pt x="295" y="179"/>
                </a:lnTo>
                <a:lnTo>
                  <a:pt x="281" y="161"/>
                </a:lnTo>
                <a:lnTo>
                  <a:pt x="277" y="151"/>
                </a:lnTo>
                <a:lnTo>
                  <a:pt x="256" y="57"/>
                </a:lnTo>
                <a:lnTo>
                  <a:pt x="262" y="39"/>
                </a:lnTo>
                <a:lnTo>
                  <a:pt x="250" y="47"/>
                </a:lnTo>
                <a:lnTo>
                  <a:pt x="260" y="71"/>
                </a:lnTo>
                <a:lnTo>
                  <a:pt x="260" y="84"/>
                </a:lnTo>
                <a:lnTo>
                  <a:pt x="248" y="114"/>
                </a:lnTo>
                <a:lnTo>
                  <a:pt x="273" y="151"/>
                </a:lnTo>
                <a:lnTo>
                  <a:pt x="273" y="165"/>
                </a:lnTo>
                <a:lnTo>
                  <a:pt x="277" y="177"/>
                </a:lnTo>
                <a:lnTo>
                  <a:pt x="289" y="195"/>
                </a:lnTo>
                <a:lnTo>
                  <a:pt x="203" y="177"/>
                </a:lnTo>
                <a:lnTo>
                  <a:pt x="214" y="114"/>
                </a:lnTo>
                <a:lnTo>
                  <a:pt x="142" y="92"/>
                </a:lnTo>
                <a:lnTo>
                  <a:pt x="142" y="71"/>
                </a:lnTo>
                <a:lnTo>
                  <a:pt x="116" y="63"/>
                </a:lnTo>
                <a:lnTo>
                  <a:pt x="8" y="132"/>
                </a:lnTo>
                <a:lnTo>
                  <a:pt x="0" y="73"/>
                </a:lnTo>
                <a:lnTo>
                  <a:pt x="289" y="0"/>
                </a:lnTo>
                <a:lnTo>
                  <a:pt x="293" y="10"/>
                </a:lnTo>
                <a:lnTo>
                  <a:pt x="336" y="145"/>
                </a:lnTo>
                <a:lnTo>
                  <a:pt x="378" y="122"/>
                </a:lnTo>
              </a:path>
            </a:pathLst>
          </a:custGeom>
          <a:solidFill>
            <a:srgbClr val="FF9900"/>
          </a:solid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63" name="Freeform 20"/>
          <p:cNvSpPr>
            <a:spLocks/>
          </p:cNvSpPr>
          <p:nvPr/>
        </p:nvSpPr>
        <p:spPr bwMode="auto">
          <a:xfrm>
            <a:off x="7435850" y="3235325"/>
            <a:ext cx="144463" cy="252412"/>
          </a:xfrm>
          <a:custGeom>
            <a:avLst/>
            <a:gdLst>
              <a:gd name="T0" fmla="*/ 2147483647 w 91"/>
              <a:gd name="T1" fmla="*/ 0 h 159"/>
              <a:gd name="T2" fmla="*/ 0 w 91"/>
              <a:gd name="T3" fmla="*/ 0 h 159"/>
              <a:gd name="T4" fmla="*/ 0 w 91"/>
              <a:gd name="T5" fmla="*/ 2147483647 h 159"/>
              <a:gd name="T6" fmla="*/ 2147483647 w 91"/>
              <a:gd name="T7" fmla="*/ 2147483647 h 159"/>
              <a:gd name="T8" fmla="*/ 2147483647 w 91"/>
              <a:gd name="T9" fmla="*/ 2147483647 h 159"/>
              <a:gd name="T10" fmla="*/ 2147483647 w 91"/>
              <a:gd name="T11" fmla="*/ 2147483647 h 159"/>
              <a:gd name="T12" fmla="*/ 2147483647 w 91"/>
              <a:gd name="T13" fmla="*/ 2147483647 h 159"/>
              <a:gd name="T14" fmla="*/ 2147483647 w 91"/>
              <a:gd name="T15" fmla="*/ 2147483647 h 159"/>
              <a:gd name="T16" fmla="*/ 2147483647 w 91"/>
              <a:gd name="T17" fmla="*/ 2147483647 h 159"/>
              <a:gd name="T18" fmla="*/ 2147483647 w 91"/>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59"/>
              <a:gd name="T32" fmla="*/ 91 w 91"/>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59">
                <a:moveTo>
                  <a:pt x="20" y="0"/>
                </a:moveTo>
                <a:lnTo>
                  <a:pt x="0" y="0"/>
                </a:lnTo>
                <a:lnTo>
                  <a:pt x="0" y="12"/>
                </a:lnTo>
                <a:lnTo>
                  <a:pt x="49" y="159"/>
                </a:lnTo>
                <a:lnTo>
                  <a:pt x="91" y="136"/>
                </a:lnTo>
                <a:lnTo>
                  <a:pt x="38" y="55"/>
                </a:lnTo>
                <a:lnTo>
                  <a:pt x="32" y="41"/>
                </a:lnTo>
                <a:lnTo>
                  <a:pt x="22" y="24"/>
                </a:lnTo>
                <a:lnTo>
                  <a:pt x="20" y="8"/>
                </a:lnTo>
                <a:lnTo>
                  <a:pt x="20" y="0"/>
                </a:lnTo>
              </a:path>
            </a:pathLst>
          </a:custGeom>
          <a:solidFill>
            <a:schemeClr val="accent2"/>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64" name="Group 30"/>
          <p:cNvGrpSpPr>
            <a:grpSpLocks/>
          </p:cNvGrpSpPr>
          <p:nvPr/>
        </p:nvGrpSpPr>
        <p:grpSpPr bwMode="auto">
          <a:xfrm>
            <a:off x="5918200" y="2470150"/>
            <a:ext cx="558800" cy="752475"/>
            <a:chOff x="3851" y="1838"/>
            <a:chExt cx="352" cy="474"/>
          </a:xfrm>
          <a:solidFill>
            <a:srgbClr val="FF9900"/>
          </a:solidFill>
        </p:grpSpPr>
        <p:sp>
          <p:nvSpPr>
            <p:cNvPr id="65" name="Freeform 26"/>
            <p:cNvSpPr>
              <a:spLocks/>
            </p:cNvSpPr>
            <p:nvPr/>
          </p:nvSpPr>
          <p:spPr bwMode="auto">
            <a:xfrm>
              <a:off x="3851" y="1838"/>
              <a:ext cx="352" cy="474"/>
            </a:xfrm>
            <a:custGeom>
              <a:avLst/>
              <a:gdLst>
                <a:gd name="T0" fmla="*/ 299 w 352"/>
                <a:gd name="T1" fmla="*/ 435 h 474"/>
                <a:gd name="T2" fmla="*/ 183 w 352"/>
                <a:gd name="T3" fmla="*/ 449 h 474"/>
                <a:gd name="T4" fmla="*/ 4 w 352"/>
                <a:gd name="T5" fmla="*/ 474 h 474"/>
                <a:gd name="T6" fmla="*/ 4 w 352"/>
                <a:gd name="T7" fmla="*/ 468 h 474"/>
                <a:gd name="T8" fmla="*/ 55 w 352"/>
                <a:gd name="T9" fmla="*/ 378 h 474"/>
                <a:gd name="T10" fmla="*/ 0 w 352"/>
                <a:gd name="T11" fmla="*/ 199 h 474"/>
                <a:gd name="T12" fmla="*/ 55 w 352"/>
                <a:gd name="T13" fmla="*/ 55 h 474"/>
                <a:gd name="T14" fmla="*/ 55 w 352"/>
                <a:gd name="T15" fmla="*/ 73 h 474"/>
                <a:gd name="T16" fmla="*/ 69 w 352"/>
                <a:gd name="T17" fmla="*/ 94 h 474"/>
                <a:gd name="T18" fmla="*/ 102 w 352"/>
                <a:gd name="T19" fmla="*/ 0 h 474"/>
                <a:gd name="T20" fmla="*/ 222 w 352"/>
                <a:gd name="T21" fmla="*/ 29 h 474"/>
                <a:gd name="T22" fmla="*/ 248 w 352"/>
                <a:gd name="T23" fmla="*/ 116 h 474"/>
                <a:gd name="T24" fmla="*/ 210 w 352"/>
                <a:gd name="T25" fmla="*/ 216 h 474"/>
                <a:gd name="T26" fmla="*/ 236 w 352"/>
                <a:gd name="T27" fmla="*/ 222 h 474"/>
                <a:gd name="T28" fmla="*/ 293 w 352"/>
                <a:gd name="T29" fmla="*/ 153 h 474"/>
                <a:gd name="T30" fmla="*/ 352 w 352"/>
                <a:gd name="T31" fmla="*/ 240 h 474"/>
                <a:gd name="T32" fmla="*/ 346 w 352"/>
                <a:gd name="T33" fmla="*/ 303 h 474"/>
                <a:gd name="T34" fmla="*/ 328 w 352"/>
                <a:gd name="T35" fmla="*/ 332 h 474"/>
                <a:gd name="T36" fmla="*/ 299 w 352"/>
                <a:gd name="T37" fmla="*/ 435 h 4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2"/>
                <a:gd name="T58" fmla="*/ 0 h 474"/>
                <a:gd name="T59" fmla="*/ 352 w 352"/>
                <a:gd name="T60" fmla="*/ 474 h 4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2" h="474">
                  <a:moveTo>
                    <a:pt x="299" y="435"/>
                  </a:moveTo>
                  <a:lnTo>
                    <a:pt x="183" y="449"/>
                  </a:lnTo>
                  <a:lnTo>
                    <a:pt x="4" y="474"/>
                  </a:lnTo>
                  <a:lnTo>
                    <a:pt x="4" y="468"/>
                  </a:lnTo>
                  <a:lnTo>
                    <a:pt x="55" y="378"/>
                  </a:lnTo>
                  <a:lnTo>
                    <a:pt x="0" y="199"/>
                  </a:lnTo>
                  <a:lnTo>
                    <a:pt x="55" y="55"/>
                  </a:lnTo>
                  <a:lnTo>
                    <a:pt x="55" y="73"/>
                  </a:lnTo>
                  <a:lnTo>
                    <a:pt x="69" y="94"/>
                  </a:lnTo>
                  <a:lnTo>
                    <a:pt x="102" y="0"/>
                  </a:lnTo>
                  <a:lnTo>
                    <a:pt x="222" y="29"/>
                  </a:lnTo>
                  <a:lnTo>
                    <a:pt x="248" y="116"/>
                  </a:lnTo>
                  <a:lnTo>
                    <a:pt x="210" y="216"/>
                  </a:lnTo>
                  <a:lnTo>
                    <a:pt x="236" y="222"/>
                  </a:lnTo>
                  <a:lnTo>
                    <a:pt x="293" y="153"/>
                  </a:lnTo>
                  <a:lnTo>
                    <a:pt x="352" y="240"/>
                  </a:lnTo>
                  <a:lnTo>
                    <a:pt x="346" y="303"/>
                  </a:lnTo>
                  <a:lnTo>
                    <a:pt x="328" y="332"/>
                  </a:lnTo>
                  <a:lnTo>
                    <a:pt x="299" y="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nvGrpSpPr>
            <p:cNvPr id="66" name="Group 29"/>
            <p:cNvGrpSpPr>
              <a:grpSpLocks/>
            </p:cNvGrpSpPr>
            <p:nvPr/>
          </p:nvGrpSpPr>
          <p:grpSpPr bwMode="auto">
            <a:xfrm>
              <a:off x="3851" y="1838"/>
              <a:ext cx="352" cy="474"/>
              <a:chOff x="3851" y="1838"/>
              <a:chExt cx="352" cy="474"/>
            </a:xfrm>
            <a:grpFill/>
          </p:grpSpPr>
          <p:sp>
            <p:nvSpPr>
              <p:cNvPr id="67" name="Freeform 27"/>
              <p:cNvSpPr>
                <a:spLocks/>
              </p:cNvSpPr>
              <p:nvPr/>
            </p:nvSpPr>
            <p:spPr bwMode="auto">
              <a:xfrm>
                <a:off x="3851" y="1838"/>
                <a:ext cx="352" cy="474"/>
              </a:xfrm>
              <a:custGeom>
                <a:avLst/>
                <a:gdLst>
                  <a:gd name="T0" fmla="*/ 299 w 352"/>
                  <a:gd name="T1" fmla="*/ 435 h 474"/>
                  <a:gd name="T2" fmla="*/ 183 w 352"/>
                  <a:gd name="T3" fmla="*/ 449 h 474"/>
                  <a:gd name="T4" fmla="*/ 4 w 352"/>
                  <a:gd name="T5" fmla="*/ 474 h 474"/>
                  <a:gd name="T6" fmla="*/ 4 w 352"/>
                  <a:gd name="T7" fmla="*/ 468 h 474"/>
                  <a:gd name="T8" fmla="*/ 55 w 352"/>
                  <a:gd name="T9" fmla="*/ 378 h 474"/>
                  <a:gd name="T10" fmla="*/ 0 w 352"/>
                  <a:gd name="T11" fmla="*/ 199 h 474"/>
                  <a:gd name="T12" fmla="*/ 55 w 352"/>
                  <a:gd name="T13" fmla="*/ 55 h 474"/>
                  <a:gd name="T14" fmla="*/ 55 w 352"/>
                  <a:gd name="T15" fmla="*/ 73 h 474"/>
                  <a:gd name="T16" fmla="*/ 69 w 352"/>
                  <a:gd name="T17" fmla="*/ 94 h 474"/>
                  <a:gd name="T18" fmla="*/ 102 w 352"/>
                  <a:gd name="T19" fmla="*/ 0 h 474"/>
                  <a:gd name="T20" fmla="*/ 222 w 352"/>
                  <a:gd name="T21" fmla="*/ 29 h 474"/>
                  <a:gd name="T22" fmla="*/ 248 w 352"/>
                  <a:gd name="T23" fmla="*/ 116 h 474"/>
                  <a:gd name="T24" fmla="*/ 210 w 352"/>
                  <a:gd name="T25" fmla="*/ 216 h 474"/>
                  <a:gd name="T26" fmla="*/ 236 w 352"/>
                  <a:gd name="T27" fmla="*/ 222 h 474"/>
                  <a:gd name="T28" fmla="*/ 293 w 352"/>
                  <a:gd name="T29" fmla="*/ 153 h 474"/>
                  <a:gd name="T30" fmla="*/ 352 w 352"/>
                  <a:gd name="T31" fmla="*/ 240 h 474"/>
                  <a:gd name="T32" fmla="*/ 346 w 352"/>
                  <a:gd name="T33" fmla="*/ 303 h 474"/>
                  <a:gd name="T34" fmla="*/ 328 w 352"/>
                  <a:gd name="T35" fmla="*/ 332 h 474"/>
                  <a:gd name="T36" fmla="*/ 299 w 352"/>
                  <a:gd name="T37" fmla="*/ 435 h 4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2"/>
                  <a:gd name="T58" fmla="*/ 0 h 474"/>
                  <a:gd name="T59" fmla="*/ 352 w 352"/>
                  <a:gd name="T60" fmla="*/ 474 h 4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2" h="474">
                    <a:moveTo>
                      <a:pt x="299" y="435"/>
                    </a:moveTo>
                    <a:lnTo>
                      <a:pt x="183" y="449"/>
                    </a:lnTo>
                    <a:lnTo>
                      <a:pt x="4" y="474"/>
                    </a:lnTo>
                    <a:lnTo>
                      <a:pt x="4" y="468"/>
                    </a:lnTo>
                    <a:lnTo>
                      <a:pt x="55" y="378"/>
                    </a:lnTo>
                    <a:lnTo>
                      <a:pt x="0" y="199"/>
                    </a:lnTo>
                    <a:lnTo>
                      <a:pt x="55" y="55"/>
                    </a:lnTo>
                    <a:lnTo>
                      <a:pt x="55" y="73"/>
                    </a:lnTo>
                    <a:lnTo>
                      <a:pt x="69" y="94"/>
                    </a:lnTo>
                    <a:lnTo>
                      <a:pt x="102" y="0"/>
                    </a:lnTo>
                    <a:lnTo>
                      <a:pt x="222" y="29"/>
                    </a:lnTo>
                    <a:lnTo>
                      <a:pt x="248" y="116"/>
                    </a:lnTo>
                    <a:lnTo>
                      <a:pt x="210" y="216"/>
                    </a:lnTo>
                    <a:lnTo>
                      <a:pt x="236" y="222"/>
                    </a:lnTo>
                    <a:lnTo>
                      <a:pt x="293" y="153"/>
                    </a:lnTo>
                    <a:lnTo>
                      <a:pt x="352" y="240"/>
                    </a:lnTo>
                    <a:lnTo>
                      <a:pt x="346" y="303"/>
                    </a:lnTo>
                    <a:lnTo>
                      <a:pt x="328" y="332"/>
                    </a:lnTo>
                    <a:lnTo>
                      <a:pt x="299" y="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68" name="Freeform 28"/>
              <p:cNvSpPr>
                <a:spLocks/>
              </p:cNvSpPr>
              <p:nvPr/>
            </p:nvSpPr>
            <p:spPr bwMode="auto">
              <a:xfrm>
                <a:off x="3851" y="1838"/>
                <a:ext cx="352" cy="474"/>
              </a:xfrm>
              <a:custGeom>
                <a:avLst/>
                <a:gdLst>
                  <a:gd name="T0" fmla="*/ 299 w 352"/>
                  <a:gd name="T1" fmla="*/ 435 h 474"/>
                  <a:gd name="T2" fmla="*/ 183 w 352"/>
                  <a:gd name="T3" fmla="*/ 449 h 474"/>
                  <a:gd name="T4" fmla="*/ 4 w 352"/>
                  <a:gd name="T5" fmla="*/ 474 h 474"/>
                  <a:gd name="T6" fmla="*/ 4 w 352"/>
                  <a:gd name="T7" fmla="*/ 468 h 474"/>
                  <a:gd name="T8" fmla="*/ 55 w 352"/>
                  <a:gd name="T9" fmla="*/ 378 h 474"/>
                  <a:gd name="T10" fmla="*/ 0 w 352"/>
                  <a:gd name="T11" fmla="*/ 199 h 474"/>
                  <a:gd name="T12" fmla="*/ 55 w 352"/>
                  <a:gd name="T13" fmla="*/ 55 h 474"/>
                  <a:gd name="T14" fmla="*/ 55 w 352"/>
                  <a:gd name="T15" fmla="*/ 73 h 474"/>
                  <a:gd name="T16" fmla="*/ 69 w 352"/>
                  <a:gd name="T17" fmla="*/ 94 h 474"/>
                  <a:gd name="T18" fmla="*/ 102 w 352"/>
                  <a:gd name="T19" fmla="*/ 0 h 474"/>
                  <a:gd name="T20" fmla="*/ 222 w 352"/>
                  <a:gd name="T21" fmla="*/ 29 h 474"/>
                  <a:gd name="T22" fmla="*/ 248 w 352"/>
                  <a:gd name="T23" fmla="*/ 116 h 474"/>
                  <a:gd name="T24" fmla="*/ 210 w 352"/>
                  <a:gd name="T25" fmla="*/ 216 h 474"/>
                  <a:gd name="T26" fmla="*/ 236 w 352"/>
                  <a:gd name="T27" fmla="*/ 222 h 474"/>
                  <a:gd name="T28" fmla="*/ 293 w 352"/>
                  <a:gd name="T29" fmla="*/ 153 h 474"/>
                  <a:gd name="T30" fmla="*/ 352 w 352"/>
                  <a:gd name="T31" fmla="*/ 240 h 474"/>
                  <a:gd name="T32" fmla="*/ 346 w 352"/>
                  <a:gd name="T33" fmla="*/ 303 h 474"/>
                  <a:gd name="T34" fmla="*/ 328 w 352"/>
                  <a:gd name="T35" fmla="*/ 332 h 474"/>
                  <a:gd name="T36" fmla="*/ 299 w 352"/>
                  <a:gd name="T37" fmla="*/ 435 h 4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2"/>
                  <a:gd name="T58" fmla="*/ 0 h 474"/>
                  <a:gd name="T59" fmla="*/ 352 w 352"/>
                  <a:gd name="T60" fmla="*/ 474 h 4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2" h="474">
                    <a:moveTo>
                      <a:pt x="299" y="435"/>
                    </a:moveTo>
                    <a:lnTo>
                      <a:pt x="183" y="449"/>
                    </a:lnTo>
                    <a:lnTo>
                      <a:pt x="4" y="474"/>
                    </a:lnTo>
                    <a:lnTo>
                      <a:pt x="4" y="468"/>
                    </a:lnTo>
                    <a:lnTo>
                      <a:pt x="55" y="378"/>
                    </a:lnTo>
                    <a:lnTo>
                      <a:pt x="0" y="199"/>
                    </a:lnTo>
                    <a:lnTo>
                      <a:pt x="55" y="55"/>
                    </a:lnTo>
                    <a:lnTo>
                      <a:pt x="55" y="73"/>
                    </a:lnTo>
                    <a:lnTo>
                      <a:pt x="69" y="94"/>
                    </a:lnTo>
                    <a:lnTo>
                      <a:pt x="102" y="0"/>
                    </a:lnTo>
                    <a:lnTo>
                      <a:pt x="222" y="29"/>
                    </a:lnTo>
                    <a:lnTo>
                      <a:pt x="248" y="116"/>
                    </a:lnTo>
                    <a:lnTo>
                      <a:pt x="210" y="216"/>
                    </a:lnTo>
                    <a:lnTo>
                      <a:pt x="236" y="222"/>
                    </a:lnTo>
                    <a:lnTo>
                      <a:pt x="293" y="153"/>
                    </a:lnTo>
                    <a:lnTo>
                      <a:pt x="352" y="240"/>
                    </a:lnTo>
                    <a:lnTo>
                      <a:pt x="346" y="303"/>
                    </a:lnTo>
                    <a:lnTo>
                      <a:pt x="328" y="332"/>
                    </a:lnTo>
                    <a:lnTo>
                      <a:pt x="299" y="435"/>
                    </a:lnTo>
                  </a:path>
                </a:pathLst>
              </a:custGeom>
              <a:grp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grpSp>
      <p:sp>
        <p:nvSpPr>
          <p:cNvPr id="69" name="Freeform 34"/>
          <p:cNvSpPr>
            <a:spLocks/>
          </p:cNvSpPr>
          <p:nvPr/>
        </p:nvSpPr>
        <p:spPr bwMode="auto">
          <a:xfrm>
            <a:off x="7604125" y="2541587"/>
            <a:ext cx="450850" cy="244475"/>
          </a:xfrm>
          <a:custGeom>
            <a:avLst/>
            <a:gdLst>
              <a:gd name="T0" fmla="*/ 0 w 284"/>
              <a:gd name="T1" fmla="*/ 2147483647 h 154"/>
              <a:gd name="T2" fmla="*/ 2147483647 w 284"/>
              <a:gd name="T3" fmla="*/ 2147483647 h 154"/>
              <a:gd name="T4" fmla="*/ 2147483647 w 284"/>
              <a:gd name="T5" fmla="*/ 2147483647 h 154"/>
              <a:gd name="T6" fmla="*/ 2147483647 w 284"/>
              <a:gd name="T7" fmla="*/ 2147483647 h 154"/>
              <a:gd name="T8" fmla="*/ 2147483647 w 284"/>
              <a:gd name="T9" fmla="*/ 2147483647 h 154"/>
              <a:gd name="T10" fmla="*/ 2147483647 w 284"/>
              <a:gd name="T11" fmla="*/ 2147483647 h 154"/>
              <a:gd name="T12" fmla="*/ 2147483647 w 284"/>
              <a:gd name="T13" fmla="*/ 2147483647 h 154"/>
              <a:gd name="T14" fmla="*/ 2147483647 w 284"/>
              <a:gd name="T15" fmla="*/ 2147483647 h 154"/>
              <a:gd name="T16" fmla="*/ 2147483647 w 284"/>
              <a:gd name="T17" fmla="*/ 2147483647 h 154"/>
              <a:gd name="T18" fmla="*/ 2147483647 w 284"/>
              <a:gd name="T19" fmla="*/ 2147483647 h 154"/>
              <a:gd name="T20" fmla="*/ 2147483647 w 284"/>
              <a:gd name="T21" fmla="*/ 2147483647 h 154"/>
              <a:gd name="T22" fmla="*/ 2147483647 w 284"/>
              <a:gd name="T23" fmla="*/ 2147483647 h 154"/>
              <a:gd name="T24" fmla="*/ 2147483647 w 284"/>
              <a:gd name="T25" fmla="*/ 2147483647 h 154"/>
              <a:gd name="T26" fmla="*/ 2147483647 w 284"/>
              <a:gd name="T27" fmla="*/ 2147483647 h 154"/>
              <a:gd name="T28" fmla="*/ 2147483647 w 284"/>
              <a:gd name="T29" fmla="*/ 2147483647 h 154"/>
              <a:gd name="T30" fmla="*/ 2147483647 w 284"/>
              <a:gd name="T31" fmla="*/ 2147483647 h 154"/>
              <a:gd name="T32" fmla="*/ 2147483647 w 284"/>
              <a:gd name="T33" fmla="*/ 2147483647 h 154"/>
              <a:gd name="T34" fmla="*/ 2147483647 w 284"/>
              <a:gd name="T35" fmla="*/ 2147483647 h 154"/>
              <a:gd name="T36" fmla="*/ 2147483647 w 284"/>
              <a:gd name="T37" fmla="*/ 2147483647 h 154"/>
              <a:gd name="T38" fmla="*/ 2147483647 w 284"/>
              <a:gd name="T39" fmla="*/ 0 h 154"/>
              <a:gd name="T40" fmla="*/ 2147483647 w 284"/>
              <a:gd name="T41" fmla="*/ 2147483647 h 154"/>
              <a:gd name="T42" fmla="*/ 2147483647 w 284"/>
              <a:gd name="T43" fmla="*/ 2147483647 h 154"/>
              <a:gd name="T44" fmla="*/ 0 w 284"/>
              <a:gd name="T45" fmla="*/ 2147483647 h 154"/>
              <a:gd name="T46" fmla="*/ 0 w 284"/>
              <a:gd name="T47" fmla="*/ 2147483647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4"/>
              <a:gd name="T73" fmla="*/ 0 h 154"/>
              <a:gd name="T74" fmla="*/ 284 w 284"/>
              <a:gd name="T75" fmla="*/ 154 h 1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4" h="154">
                <a:moveTo>
                  <a:pt x="0" y="130"/>
                </a:moveTo>
                <a:lnTo>
                  <a:pt x="2" y="154"/>
                </a:lnTo>
                <a:lnTo>
                  <a:pt x="128" y="116"/>
                </a:lnTo>
                <a:lnTo>
                  <a:pt x="160" y="108"/>
                </a:lnTo>
                <a:lnTo>
                  <a:pt x="193" y="146"/>
                </a:lnTo>
                <a:lnTo>
                  <a:pt x="211" y="126"/>
                </a:lnTo>
                <a:lnTo>
                  <a:pt x="233" y="116"/>
                </a:lnTo>
                <a:lnTo>
                  <a:pt x="227" y="126"/>
                </a:lnTo>
                <a:lnTo>
                  <a:pt x="237" y="134"/>
                </a:lnTo>
                <a:lnTo>
                  <a:pt x="258" y="134"/>
                </a:lnTo>
                <a:lnTo>
                  <a:pt x="266" y="130"/>
                </a:lnTo>
                <a:lnTo>
                  <a:pt x="284" y="89"/>
                </a:lnTo>
                <a:lnTo>
                  <a:pt x="264" y="59"/>
                </a:lnTo>
                <a:lnTo>
                  <a:pt x="254" y="59"/>
                </a:lnTo>
                <a:lnTo>
                  <a:pt x="258" y="85"/>
                </a:lnTo>
                <a:lnTo>
                  <a:pt x="264" y="102"/>
                </a:lnTo>
                <a:lnTo>
                  <a:pt x="239" y="95"/>
                </a:lnTo>
                <a:lnTo>
                  <a:pt x="187" y="49"/>
                </a:lnTo>
                <a:lnTo>
                  <a:pt x="187" y="10"/>
                </a:lnTo>
                <a:lnTo>
                  <a:pt x="162" y="0"/>
                </a:lnTo>
                <a:lnTo>
                  <a:pt x="138" y="28"/>
                </a:lnTo>
                <a:lnTo>
                  <a:pt x="46" y="59"/>
                </a:lnTo>
                <a:lnTo>
                  <a:pt x="0" y="77"/>
                </a:lnTo>
                <a:lnTo>
                  <a:pt x="0" y="13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0" name="Freeform 35"/>
          <p:cNvSpPr>
            <a:spLocks/>
          </p:cNvSpPr>
          <p:nvPr/>
        </p:nvSpPr>
        <p:spPr bwMode="auto">
          <a:xfrm>
            <a:off x="7810500" y="2713037"/>
            <a:ext cx="100013" cy="122238"/>
          </a:xfrm>
          <a:custGeom>
            <a:avLst/>
            <a:gdLst>
              <a:gd name="T0" fmla="*/ 0 w 63"/>
              <a:gd name="T1" fmla="*/ 2147483647 h 77"/>
              <a:gd name="T2" fmla="*/ 2147483647 w 63"/>
              <a:gd name="T3" fmla="*/ 2147483647 h 77"/>
              <a:gd name="T4" fmla="*/ 2147483647 w 63"/>
              <a:gd name="T5" fmla="*/ 2147483647 h 77"/>
              <a:gd name="T6" fmla="*/ 2147483647 w 63"/>
              <a:gd name="T7" fmla="*/ 2147483647 h 77"/>
              <a:gd name="T8" fmla="*/ 2147483647 w 63"/>
              <a:gd name="T9" fmla="*/ 0 h 77"/>
              <a:gd name="T10" fmla="*/ 0 w 63"/>
              <a:gd name="T11" fmla="*/ 2147483647 h 77"/>
              <a:gd name="T12" fmla="*/ 0 w 63"/>
              <a:gd name="T13" fmla="*/ 2147483647 h 77"/>
              <a:gd name="T14" fmla="*/ 0 60000 65536"/>
              <a:gd name="T15" fmla="*/ 0 60000 65536"/>
              <a:gd name="T16" fmla="*/ 0 60000 65536"/>
              <a:gd name="T17" fmla="*/ 0 60000 65536"/>
              <a:gd name="T18" fmla="*/ 0 60000 65536"/>
              <a:gd name="T19" fmla="*/ 0 60000 65536"/>
              <a:gd name="T20" fmla="*/ 0 60000 65536"/>
              <a:gd name="T21" fmla="*/ 0 w 63"/>
              <a:gd name="T22" fmla="*/ 0 h 77"/>
              <a:gd name="T23" fmla="*/ 63 w 63"/>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77">
                <a:moveTo>
                  <a:pt x="0" y="12"/>
                </a:moveTo>
                <a:lnTo>
                  <a:pt x="12" y="69"/>
                </a:lnTo>
                <a:lnTo>
                  <a:pt x="16" y="77"/>
                </a:lnTo>
                <a:lnTo>
                  <a:pt x="63" y="38"/>
                </a:lnTo>
                <a:lnTo>
                  <a:pt x="30" y="0"/>
                </a:lnTo>
                <a:lnTo>
                  <a:pt x="0" y="8"/>
                </a:lnTo>
                <a:lnTo>
                  <a:pt x="0" y="12"/>
                </a:lnTo>
              </a:path>
            </a:pathLst>
          </a:custGeom>
          <a:solidFill>
            <a:schemeClr val="accent1">
              <a:lumMod val="60000"/>
              <a:lumOff val="40000"/>
            </a:schemeClr>
          </a:solid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1" name="Freeform 36"/>
          <p:cNvSpPr>
            <a:spLocks/>
          </p:cNvSpPr>
          <p:nvPr/>
        </p:nvSpPr>
        <p:spPr bwMode="auto">
          <a:xfrm>
            <a:off x="7610475" y="2728912"/>
            <a:ext cx="225425" cy="231775"/>
          </a:xfrm>
          <a:custGeom>
            <a:avLst/>
            <a:gdLst>
              <a:gd name="T0" fmla="*/ 2147483647 w 142"/>
              <a:gd name="T1" fmla="*/ 0 h 146"/>
              <a:gd name="T2" fmla="*/ 2147483647 w 142"/>
              <a:gd name="T3" fmla="*/ 2147483647 h 146"/>
              <a:gd name="T4" fmla="*/ 2147483647 w 142"/>
              <a:gd name="T5" fmla="*/ 2147483647 h 146"/>
              <a:gd name="T6" fmla="*/ 2147483647 w 142"/>
              <a:gd name="T7" fmla="*/ 2147483647 h 146"/>
              <a:gd name="T8" fmla="*/ 2147483647 w 142"/>
              <a:gd name="T9" fmla="*/ 2147483647 h 146"/>
              <a:gd name="T10" fmla="*/ 2147483647 w 142"/>
              <a:gd name="T11" fmla="*/ 2147483647 h 146"/>
              <a:gd name="T12" fmla="*/ 2147483647 w 142"/>
              <a:gd name="T13" fmla="*/ 2147483647 h 146"/>
              <a:gd name="T14" fmla="*/ 2147483647 w 142"/>
              <a:gd name="T15" fmla="*/ 2147483647 h 146"/>
              <a:gd name="T16" fmla="*/ 0 w 142"/>
              <a:gd name="T17" fmla="*/ 2147483647 h 146"/>
              <a:gd name="T18" fmla="*/ 2147483647 w 142"/>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46"/>
              <a:gd name="T32" fmla="*/ 142 w 142"/>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46">
                <a:moveTo>
                  <a:pt x="124" y="0"/>
                </a:moveTo>
                <a:lnTo>
                  <a:pt x="138" y="59"/>
                </a:lnTo>
                <a:lnTo>
                  <a:pt x="142" y="65"/>
                </a:lnTo>
                <a:lnTo>
                  <a:pt x="138" y="77"/>
                </a:lnTo>
                <a:lnTo>
                  <a:pt x="59" y="99"/>
                </a:lnTo>
                <a:lnTo>
                  <a:pt x="22" y="146"/>
                </a:lnTo>
                <a:lnTo>
                  <a:pt x="12" y="130"/>
                </a:lnTo>
                <a:lnTo>
                  <a:pt x="12" y="103"/>
                </a:lnTo>
                <a:lnTo>
                  <a:pt x="0" y="36"/>
                </a:lnTo>
                <a:lnTo>
                  <a:pt x="124" y="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2" name="Freeform 55"/>
          <p:cNvSpPr>
            <a:spLocks/>
          </p:cNvSpPr>
          <p:nvPr/>
        </p:nvSpPr>
        <p:spPr bwMode="auto">
          <a:xfrm>
            <a:off x="7496175" y="3557587"/>
            <a:ext cx="65088" cy="149225"/>
          </a:xfrm>
          <a:custGeom>
            <a:avLst/>
            <a:gdLst>
              <a:gd name="T0" fmla="*/ 2147483647 w 41"/>
              <a:gd name="T1" fmla="*/ 2147483647 h 94"/>
              <a:gd name="T2" fmla="*/ 2147483647 w 41"/>
              <a:gd name="T3" fmla="*/ 2147483647 h 94"/>
              <a:gd name="T4" fmla="*/ 0 w 41"/>
              <a:gd name="T5" fmla="*/ 2147483647 h 94"/>
              <a:gd name="T6" fmla="*/ 2147483647 w 41"/>
              <a:gd name="T7" fmla="*/ 0 h 94"/>
              <a:gd name="T8" fmla="*/ 2147483647 w 41"/>
              <a:gd name="T9" fmla="*/ 2147483647 h 94"/>
              <a:gd name="T10" fmla="*/ 0 60000 65536"/>
              <a:gd name="T11" fmla="*/ 0 60000 65536"/>
              <a:gd name="T12" fmla="*/ 0 60000 65536"/>
              <a:gd name="T13" fmla="*/ 0 60000 65536"/>
              <a:gd name="T14" fmla="*/ 0 60000 65536"/>
              <a:gd name="T15" fmla="*/ 0 w 41"/>
              <a:gd name="T16" fmla="*/ 0 h 94"/>
              <a:gd name="T17" fmla="*/ 41 w 41"/>
              <a:gd name="T18" fmla="*/ 94 h 94"/>
            </a:gdLst>
            <a:ahLst/>
            <a:cxnLst>
              <a:cxn ang="T10">
                <a:pos x="T0" y="T1"/>
              </a:cxn>
              <a:cxn ang="T11">
                <a:pos x="T2" y="T3"/>
              </a:cxn>
              <a:cxn ang="T12">
                <a:pos x="T4" y="T5"/>
              </a:cxn>
              <a:cxn ang="T13">
                <a:pos x="T6" y="T7"/>
              </a:cxn>
              <a:cxn ang="T14">
                <a:pos x="T8" y="T9"/>
              </a:cxn>
            </a:cxnLst>
            <a:rect l="T15" t="T16" r="T17" b="T18"/>
            <a:pathLst>
              <a:path w="41" h="94">
                <a:moveTo>
                  <a:pt x="27" y="82"/>
                </a:moveTo>
                <a:lnTo>
                  <a:pt x="21" y="94"/>
                </a:lnTo>
                <a:lnTo>
                  <a:pt x="0" y="19"/>
                </a:lnTo>
                <a:lnTo>
                  <a:pt x="41" y="0"/>
                </a:lnTo>
                <a:lnTo>
                  <a:pt x="27" y="82"/>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3" name="Freeform 88"/>
          <p:cNvSpPr>
            <a:spLocks/>
          </p:cNvSpPr>
          <p:nvPr/>
        </p:nvSpPr>
        <p:spPr bwMode="auto">
          <a:xfrm>
            <a:off x="4581525" y="2035175"/>
            <a:ext cx="868363" cy="1000125"/>
          </a:xfrm>
          <a:custGeom>
            <a:avLst/>
            <a:gdLst>
              <a:gd name="T0" fmla="*/ 2147483647 w 547"/>
              <a:gd name="T1" fmla="*/ 2147483647 h 630"/>
              <a:gd name="T2" fmla="*/ 2147483647 w 547"/>
              <a:gd name="T3" fmla="*/ 2147483647 h 630"/>
              <a:gd name="T4" fmla="*/ 2147483647 w 547"/>
              <a:gd name="T5" fmla="*/ 2147483647 h 630"/>
              <a:gd name="T6" fmla="*/ 2147483647 w 547"/>
              <a:gd name="T7" fmla="*/ 2147483647 h 630"/>
              <a:gd name="T8" fmla="*/ 2147483647 w 547"/>
              <a:gd name="T9" fmla="*/ 2147483647 h 630"/>
              <a:gd name="T10" fmla="*/ 2147483647 w 547"/>
              <a:gd name="T11" fmla="*/ 2147483647 h 630"/>
              <a:gd name="T12" fmla="*/ 2147483647 w 547"/>
              <a:gd name="T13" fmla="*/ 2147483647 h 630"/>
              <a:gd name="T14" fmla="*/ 2147483647 w 547"/>
              <a:gd name="T15" fmla="*/ 2147483647 h 630"/>
              <a:gd name="T16" fmla="*/ 2147483647 w 547"/>
              <a:gd name="T17" fmla="*/ 0 h 630"/>
              <a:gd name="T18" fmla="*/ 2147483647 w 547"/>
              <a:gd name="T19" fmla="*/ 2147483647 h 630"/>
              <a:gd name="T20" fmla="*/ 0 w 547"/>
              <a:gd name="T21" fmla="*/ 2147483647 h 630"/>
              <a:gd name="T22" fmla="*/ 0 w 547"/>
              <a:gd name="T23" fmla="*/ 2147483647 h 630"/>
              <a:gd name="T24" fmla="*/ 2147483647 w 547"/>
              <a:gd name="T25" fmla="*/ 2147483647 h 630"/>
              <a:gd name="T26" fmla="*/ 2147483647 w 547"/>
              <a:gd name="T27" fmla="*/ 2147483647 h 630"/>
              <a:gd name="T28" fmla="*/ 2147483647 w 547"/>
              <a:gd name="T29" fmla="*/ 2147483647 h 630"/>
              <a:gd name="T30" fmla="*/ 2147483647 w 547"/>
              <a:gd name="T31" fmla="*/ 2147483647 h 630"/>
              <a:gd name="T32" fmla="*/ 2147483647 w 547"/>
              <a:gd name="T33" fmla="*/ 2147483647 h 630"/>
              <a:gd name="T34" fmla="*/ 2147483647 w 547"/>
              <a:gd name="T35" fmla="*/ 2147483647 h 630"/>
              <a:gd name="T36" fmla="*/ 2147483647 w 547"/>
              <a:gd name="T37" fmla="*/ 2147483647 h 630"/>
              <a:gd name="T38" fmla="*/ 2147483647 w 547"/>
              <a:gd name="T39" fmla="*/ 2147483647 h 630"/>
              <a:gd name="T40" fmla="*/ 2147483647 w 547"/>
              <a:gd name="T41" fmla="*/ 2147483647 h 630"/>
              <a:gd name="T42" fmla="*/ 2147483647 w 547"/>
              <a:gd name="T43" fmla="*/ 2147483647 h 630"/>
              <a:gd name="T44" fmla="*/ 2147483647 w 547"/>
              <a:gd name="T45" fmla="*/ 2147483647 h 630"/>
              <a:gd name="T46" fmla="*/ 2147483647 w 547"/>
              <a:gd name="T47" fmla="*/ 2147483647 h 630"/>
              <a:gd name="T48" fmla="*/ 2147483647 w 547"/>
              <a:gd name="T49" fmla="*/ 2147483647 h 630"/>
              <a:gd name="T50" fmla="*/ 2147483647 w 547"/>
              <a:gd name="T51" fmla="*/ 2147483647 h 630"/>
              <a:gd name="T52" fmla="*/ 2147483647 w 547"/>
              <a:gd name="T53" fmla="*/ 2147483647 h 6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7"/>
              <a:gd name="T82" fmla="*/ 0 h 630"/>
              <a:gd name="T83" fmla="*/ 547 w 547"/>
              <a:gd name="T84" fmla="*/ 630 h 6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7" h="630">
                <a:moveTo>
                  <a:pt x="409" y="240"/>
                </a:moveTo>
                <a:lnTo>
                  <a:pt x="547" y="73"/>
                </a:lnTo>
                <a:lnTo>
                  <a:pt x="547" y="65"/>
                </a:lnTo>
                <a:lnTo>
                  <a:pt x="468" y="61"/>
                </a:lnTo>
                <a:lnTo>
                  <a:pt x="431" y="73"/>
                </a:lnTo>
                <a:lnTo>
                  <a:pt x="307" y="20"/>
                </a:lnTo>
                <a:lnTo>
                  <a:pt x="252" y="34"/>
                </a:lnTo>
                <a:lnTo>
                  <a:pt x="189" y="20"/>
                </a:lnTo>
                <a:lnTo>
                  <a:pt x="177" y="0"/>
                </a:lnTo>
                <a:lnTo>
                  <a:pt x="43" y="4"/>
                </a:lnTo>
                <a:lnTo>
                  <a:pt x="0" y="4"/>
                </a:lnTo>
                <a:lnTo>
                  <a:pt x="0" y="16"/>
                </a:lnTo>
                <a:lnTo>
                  <a:pt x="15" y="128"/>
                </a:lnTo>
                <a:lnTo>
                  <a:pt x="31" y="170"/>
                </a:lnTo>
                <a:lnTo>
                  <a:pt x="74" y="353"/>
                </a:lnTo>
                <a:lnTo>
                  <a:pt x="49" y="390"/>
                </a:lnTo>
                <a:lnTo>
                  <a:pt x="84" y="427"/>
                </a:lnTo>
                <a:lnTo>
                  <a:pt x="90" y="628"/>
                </a:lnTo>
                <a:lnTo>
                  <a:pt x="100" y="630"/>
                </a:lnTo>
                <a:lnTo>
                  <a:pt x="488" y="583"/>
                </a:lnTo>
                <a:lnTo>
                  <a:pt x="486" y="555"/>
                </a:lnTo>
                <a:lnTo>
                  <a:pt x="360" y="473"/>
                </a:lnTo>
                <a:lnTo>
                  <a:pt x="352" y="368"/>
                </a:lnTo>
                <a:lnTo>
                  <a:pt x="395" y="315"/>
                </a:lnTo>
                <a:lnTo>
                  <a:pt x="389" y="272"/>
                </a:lnTo>
                <a:lnTo>
                  <a:pt x="389" y="242"/>
                </a:lnTo>
                <a:lnTo>
                  <a:pt x="409" y="240"/>
                </a:lnTo>
              </a:path>
            </a:pathLst>
          </a:custGeom>
          <a:solidFill>
            <a:srgbClr val="FF9900"/>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4" name="Freeform 104"/>
          <p:cNvSpPr>
            <a:spLocks/>
          </p:cNvSpPr>
          <p:nvPr/>
        </p:nvSpPr>
        <p:spPr bwMode="auto">
          <a:xfrm>
            <a:off x="3771900" y="2025650"/>
            <a:ext cx="927100" cy="569912"/>
          </a:xfrm>
          <a:custGeom>
            <a:avLst/>
            <a:gdLst>
              <a:gd name="T0" fmla="*/ 2147483647 w 584"/>
              <a:gd name="T1" fmla="*/ 2147483647 h 359"/>
              <a:gd name="T2" fmla="*/ 0 w 584"/>
              <a:gd name="T3" fmla="*/ 2147483647 h 359"/>
              <a:gd name="T4" fmla="*/ 2147483647 w 584"/>
              <a:gd name="T5" fmla="*/ 0 h 359"/>
              <a:gd name="T6" fmla="*/ 2147483647 w 584"/>
              <a:gd name="T7" fmla="*/ 2147483647 h 359"/>
              <a:gd name="T8" fmla="*/ 2147483647 w 584"/>
              <a:gd name="T9" fmla="*/ 2147483647 h 359"/>
              <a:gd name="T10" fmla="*/ 2147483647 w 584"/>
              <a:gd name="T11" fmla="*/ 2147483647 h 359"/>
              <a:gd name="T12" fmla="*/ 2147483647 w 584"/>
              <a:gd name="T13" fmla="*/ 2147483647 h 359"/>
              <a:gd name="T14" fmla="*/ 2147483647 w 584"/>
              <a:gd name="T15" fmla="*/ 2147483647 h 359"/>
              <a:gd name="T16" fmla="*/ 0 60000 65536"/>
              <a:gd name="T17" fmla="*/ 0 60000 65536"/>
              <a:gd name="T18" fmla="*/ 0 60000 65536"/>
              <a:gd name="T19" fmla="*/ 0 60000 65536"/>
              <a:gd name="T20" fmla="*/ 0 60000 65536"/>
              <a:gd name="T21" fmla="*/ 0 60000 65536"/>
              <a:gd name="T22" fmla="*/ 0 60000 65536"/>
              <a:gd name="T23" fmla="*/ 0 60000 65536"/>
              <a:gd name="T24" fmla="*/ 0 w 584"/>
              <a:gd name="T25" fmla="*/ 0 h 359"/>
              <a:gd name="T26" fmla="*/ 584 w 584"/>
              <a:gd name="T27" fmla="*/ 359 h 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4" h="359">
                <a:moveTo>
                  <a:pt x="584" y="359"/>
                </a:moveTo>
                <a:lnTo>
                  <a:pt x="0" y="351"/>
                </a:lnTo>
                <a:lnTo>
                  <a:pt x="10" y="0"/>
                </a:lnTo>
                <a:lnTo>
                  <a:pt x="508" y="10"/>
                </a:lnTo>
                <a:lnTo>
                  <a:pt x="508" y="22"/>
                </a:lnTo>
                <a:lnTo>
                  <a:pt x="525" y="134"/>
                </a:lnTo>
                <a:lnTo>
                  <a:pt x="541" y="178"/>
                </a:lnTo>
                <a:lnTo>
                  <a:pt x="584" y="359"/>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5" name="Freeform 105"/>
          <p:cNvSpPr>
            <a:spLocks/>
          </p:cNvSpPr>
          <p:nvPr/>
        </p:nvSpPr>
        <p:spPr bwMode="auto">
          <a:xfrm>
            <a:off x="3749675" y="2582862"/>
            <a:ext cx="974725" cy="596900"/>
          </a:xfrm>
          <a:custGeom>
            <a:avLst/>
            <a:gdLst>
              <a:gd name="T0" fmla="*/ 2147483647 w 614"/>
              <a:gd name="T1" fmla="*/ 2147483647 h 376"/>
              <a:gd name="T2" fmla="*/ 2147483647 w 614"/>
              <a:gd name="T3" fmla="*/ 0 h 376"/>
              <a:gd name="T4" fmla="*/ 2147483647 w 614"/>
              <a:gd name="T5" fmla="*/ 2147483647 h 376"/>
              <a:gd name="T6" fmla="*/ 0 w 614"/>
              <a:gd name="T7" fmla="*/ 2147483647 h 376"/>
              <a:gd name="T8" fmla="*/ 2147483647 w 614"/>
              <a:gd name="T9" fmla="*/ 2147483647 h 376"/>
              <a:gd name="T10" fmla="*/ 2147483647 w 614"/>
              <a:gd name="T11" fmla="*/ 2147483647 h 376"/>
              <a:gd name="T12" fmla="*/ 2147483647 w 614"/>
              <a:gd name="T13" fmla="*/ 2147483647 h 376"/>
              <a:gd name="T14" fmla="*/ 2147483647 w 614"/>
              <a:gd name="T15" fmla="*/ 2147483647 h 376"/>
              <a:gd name="T16" fmla="*/ 2147483647 w 614"/>
              <a:gd name="T17" fmla="*/ 2147483647 h 376"/>
              <a:gd name="T18" fmla="*/ 2147483647 w 614"/>
              <a:gd name="T19" fmla="*/ 2147483647 h 376"/>
              <a:gd name="T20" fmla="*/ 2147483647 w 614"/>
              <a:gd name="T21" fmla="*/ 2147483647 h 376"/>
              <a:gd name="T22" fmla="*/ 2147483647 w 614"/>
              <a:gd name="T23" fmla="*/ 2147483647 h 376"/>
              <a:gd name="T24" fmla="*/ 2147483647 w 614"/>
              <a:gd name="T25" fmla="*/ 2147483647 h 376"/>
              <a:gd name="T26" fmla="*/ 2147483647 w 614"/>
              <a:gd name="T27" fmla="*/ 2147483647 h 376"/>
              <a:gd name="T28" fmla="*/ 2147483647 w 614"/>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376"/>
              <a:gd name="T47" fmla="*/ 614 w 614"/>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376">
                <a:moveTo>
                  <a:pt x="598" y="8"/>
                </a:moveTo>
                <a:lnTo>
                  <a:pt x="12" y="0"/>
                </a:lnTo>
                <a:lnTo>
                  <a:pt x="8" y="96"/>
                </a:lnTo>
                <a:lnTo>
                  <a:pt x="0" y="320"/>
                </a:lnTo>
                <a:lnTo>
                  <a:pt x="441" y="328"/>
                </a:lnTo>
                <a:lnTo>
                  <a:pt x="500" y="348"/>
                </a:lnTo>
                <a:lnTo>
                  <a:pt x="535" y="338"/>
                </a:lnTo>
                <a:lnTo>
                  <a:pt x="559" y="348"/>
                </a:lnTo>
                <a:lnTo>
                  <a:pt x="559" y="352"/>
                </a:lnTo>
                <a:lnTo>
                  <a:pt x="602" y="376"/>
                </a:lnTo>
                <a:lnTo>
                  <a:pt x="598" y="291"/>
                </a:lnTo>
                <a:lnTo>
                  <a:pt x="614" y="283"/>
                </a:lnTo>
                <a:lnTo>
                  <a:pt x="608" y="82"/>
                </a:lnTo>
                <a:lnTo>
                  <a:pt x="573" y="45"/>
                </a:lnTo>
                <a:lnTo>
                  <a:pt x="598" y="8"/>
                </a:lnTo>
              </a:path>
            </a:pathLst>
          </a:custGeom>
          <a:solidFill>
            <a:schemeClr val="accent2"/>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6" name="Rectangle 147"/>
          <p:cNvSpPr>
            <a:spLocks noChangeArrowheads="1"/>
          </p:cNvSpPr>
          <p:nvPr/>
        </p:nvSpPr>
        <p:spPr bwMode="auto">
          <a:xfrm>
            <a:off x="2127250" y="6262688"/>
            <a:ext cx="1881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algn="l" eaLnBrk="1" hangingPunct="1"/>
            <a:r>
              <a:rPr lang="en-US" altLang="en-US" sz="1200" b="1" dirty="0" smtClean="0">
                <a:solidFill>
                  <a:srgbClr val="000000"/>
                </a:solidFill>
                <a:latin typeface="Tahoma" pitchFamily="34" charset="0"/>
              </a:rPr>
              <a:t>13</a:t>
            </a:r>
            <a:r>
              <a:rPr lang="en-US" altLang="en-US" sz="1200" b="1" dirty="0" smtClean="0">
                <a:solidFill>
                  <a:srgbClr val="000000"/>
                </a:solidFill>
                <a:latin typeface="Tahoma" pitchFamily="34" charset="0"/>
              </a:rPr>
              <a:t> </a:t>
            </a:r>
            <a:r>
              <a:rPr lang="en-US" altLang="en-US" sz="1200" b="1" dirty="0" smtClean="0">
                <a:solidFill>
                  <a:srgbClr val="000000"/>
                </a:solidFill>
                <a:latin typeface="Tahoma" pitchFamily="34" charset="0"/>
              </a:rPr>
              <a:t>Workshops Delivered</a:t>
            </a:r>
            <a:endParaRPr lang="en-US" altLang="en-US" sz="2400" b="1" dirty="0">
              <a:solidFill>
                <a:schemeClr val="tx1"/>
              </a:solidFill>
              <a:latin typeface="Times New Roman" pitchFamily="18" charset="0"/>
            </a:endParaRPr>
          </a:p>
        </p:txBody>
      </p:sp>
      <p:sp>
        <p:nvSpPr>
          <p:cNvPr id="77" name="Rectangle 156"/>
          <p:cNvSpPr>
            <a:spLocks noChangeArrowheads="1"/>
          </p:cNvSpPr>
          <p:nvPr/>
        </p:nvSpPr>
        <p:spPr bwMode="auto">
          <a:xfrm>
            <a:off x="1828800" y="6248400"/>
            <a:ext cx="228600" cy="228600"/>
          </a:xfrm>
          <a:prstGeom prst="rect">
            <a:avLst/>
          </a:prstGeom>
          <a:solidFill>
            <a:srgbClr val="FF9900"/>
          </a:solidFill>
          <a:ln w="9525">
            <a:solidFill>
              <a:schemeClr val="tx1"/>
            </a:solidFill>
            <a:miter lim="800000"/>
            <a:headEnd/>
            <a:tailEnd/>
          </a:ln>
        </p:spPr>
        <p:txBody>
          <a:bodyPr wrap="none" lIns="0" tIns="0" rIns="0" bIns="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8" name="Freeform 157"/>
          <p:cNvSpPr>
            <a:spLocks/>
          </p:cNvSpPr>
          <p:nvPr/>
        </p:nvSpPr>
        <p:spPr bwMode="auto">
          <a:xfrm>
            <a:off x="695325" y="4538662"/>
            <a:ext cx="1481138" cy="1357313"/>
          </a:xfrm>
          <a:custGeom>
            <a:avLst/>
            <a:gdLst>
              <a:gd name="T0" fmla="*/ 2147483647 w 933"/>
              <a:gd name="T1" fmla="*/ 2147483647 h 855"/>
              <a:gd name="T2" fmla="*/ 2147483647 w 933"/>
              <a:gd name="T3" fmla="*/ 2147483647 h 855"/>
              <a:gd name="T4" fmla="*/ 2147483647 w 933"/>
              <a:gd name="T5" fmla="*/ 2147483647 h 855"/>
              <a:gd name="T6" fmla="*/ 2147483647 w 933"/>
              <a:gd name="T7" fmla="*/ 2147483647 h 855"/>
              <a:gd name="T8" fmla="*/ 2147483647 w 933"/>
              <a:gd name="T9" fmla="*/ 2147483647 h 855"/>
              <a:gd name="T10" fmla="*/ 2147483647 w 933"/>
              <a:gd name="T11" fmla="*/ 2147483647 h 855"/>
              <a:gd name="T12" fmla="*/ 2147483647 w 933"/>
              <a:gd name="T13" fmla="*/ 2147483647 h 855"/>
              <a:gd name="T14" fmla="*/ 2147483647 w 933"/>
              <a:gd name="T15" fmla="*/ 2147483647 h 855"/>
              <a:gd name="T16" fmla="*/ 2147483647 w 933"/>
              <a:gd name="T17" fmla="*/ 2147483647 h 855"/>
              <a:gd name="T18" fmla="*/ 2147483647 w 933"/>
              <a:gd name="T19" fmla="*/ 2147483647 h 855"/>
              <a:gd name="T20" fmla="*/ 2147483647 w 933"/>
              <a:gd name="T21" fmla="*/ 2147483647 h 855"/>
              <a:gd name="T22" fmla="*/ 2147483647 w 933"/>
              <a:gd name="T23" fmla="*/ 2147483647 h 855"/>
              <a:gd name="T24" fmla="*/ 2147483647 w 933"/>
              <a:gd name="T25" fmla="*/ 2147483647 h 855"/>
              <a:gd name="T26" fmla="*/ 2147483647 w 933"/>
              <a:gd name="T27" fmla="*/ 2147483647 h 855"/>
              <a:gd name="T28" fmla="*/ 2147483647 w 933"/>
              <a:gd name="T29" fmla="*/ 2147483647 h 855"/>
              <a:gd name="T30" fmla="*/ 2147483647 w 933"/>
              <a:gd name="T31" fmla="*/ 2147483647 h 855"/>
              <a:gd name="T32" fmla="*/ 2147483647 w 933"/>
              <a:gd name="T33" fmla="*/ 2147483647 h 855"/>
              <a:gd name="T34" fmla="*/ 2147483647 w 933"/>
              <a:gd name="T35" fmla="*/ 2147483647 h 855"/>
              <a:gd name="T36" fmla="*/ 2147483647 w 933"/>
              <a:gd name="T37" fmla="*/ 2147483647 h 855"/>
              <a:gd name="T38" fmla="*/ 2147483647 w 933"/>
              <a:gd name="T39" fmla="*/ 2147483647 h 855"/>
              <a:gd name="T40" fmla="*/ 2147483647 w 933"/>
              <a:gd name="T41" fmla="*/ 2147483647 h 855"/>
              <a:gd name="T42" fmla="*/ 2147483647 w 933"/>
              <a:gd name="T43" fmla="*/ 2147483647 h 855"/>
              <a:gd name="T44" fmla="*/ 2147483647 w 933"/>
              <a:gd name="T45" fmla="*/ 2147483647 h 855"/>
              <a:gd name="T46" fmla="*/ 2147483647 w 933"/>
              <a:gd name="T47" fmla="*/ 2147483647 h 855"/>
              <a:gd name="T48" fmla="*/ 2147483647 w 933"/>
              <a:gd name="T49" fmla="*/ 2147483647 h 855"/>
              <a:gd name="T50" fmla="*/ 2147483647 w 933"/>
              <a:gd name="T51" fmla="*/ 2147483647 h 855"/>
              <a:gd name="T52" fmla="*/ 2147483647 w 933"/>
              <a:gd name="T53" fmla="*/ 2147483647 h 855"/>
              <a:gd name="T54" fmla="*/ 2147483647 w 933"/>
              <a:gd name="T55" fmla="*/ 2147483647 h 855"/>
              <a:gd name="T56" fmla="*/ 2147483647 w 933"/>
              <a:gd name="T57" fmla="*/ 2147483647 h 855"/>
              <a:gd name="T58" fmla="*/ 2147483647 w 933"/>
              <a:gd name="T59" fmla="*/ 2147483647 h 855"/>
              <a:gd name="T60" fmla="*/ 2147483647 w 933"/>
              <a:gd name="T61" fmla="*/ 2147483647 h 855"/>
              <a:gd name="T62" fmla="*/ 2147483647 w 933"/>
              <a:gd name="T63" fmla="*/ 2147483647 h 855"/>
              <a:gd name="T64" fmla="*/ 2147483647 w 933"/>
              <a:gd name="T65" fmla="*/ 2147483647 h 8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3"/>
              <a:gd name="T100" fmla="*/ 0 h 855"/>
              <a:gd name="T101" fmla="*/ 933 w 933"/>
              <a:gd name="T102" fmla="*/ 855 h 8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3" h="855">
                <a:moveTo>
                  <a:pt x="627" y="588"/>
                </a:moveTo>
                <a:lnTo>
                  <a:pt x="606" y="123"/>
                </a:lnTo>
                <a:lnTo>
                  <a:pt x="472" y="84"/>
                </a:lnTo>
                <a:lnTo>
                  <a:pt x="468" y="74"/>
                </a:lnTo>
                <a:lnTo>
                  <a:pt x="342" y="0"/>
                </a:lnTo>
                <a:lnTo>
                  <a:pt x="225" y="42"/>
                </a:lnTo>
                <a:lnTo>
                  <a:pt x="201" y="95"/>
                </a:lnTo>
                <a:lnTo>
                  <a:pt x="169" y="77"/>
                </a:lnTo>
                <a:lnTo>
                  <a:pt x="130" y="95"/>
                </a:lnTo>
                <a:lnTo>
                  <a:pt x="152" y="134"/>
                </a:lnTo>
                <a:lnTo>
                  <a:pt x="176" y="176"/>
                </a:lnTo>
                <a:lnTo>
                  <a:pt x="204" y="215"/>
                </a:lnTo>
                <a:lnTo>
                  <a:pt x="208" y="222"/>
                </a:lnTo>
                <a:lnTo>
                  <a:pt x="201" y="246"/>
                </a:lnTo>
                <a:lnTo>
                  <a:pt x="176" y="236"/>
                </a:lnTo>
                <a:lnTo>
                  <a:pt x="155" y="193"/>
                </a:lnTo>
                <a:lnTo>
                  <a:pt x="60" y="208"/>
                </a:lnTo>
                <a:lnTo>
                  <a:pt x="74" y="239"/>
                </a:lnTo>
                <a:lnTo>
                  <a:pt x="67" y="274"/>
                </a:lnTo>
                <a:lnTo>
                  <a:pt x="95" y="310"/>
                </a:lnTo>
                <a:lnTo>
                  <a:pt x="187" y="327"/>
                </a:lnTo>
                <a:lnTo>
                  <a:pt x="176" y="359"/>
                </a:lnTo>
                <a:lnTo>
                  <a:pt x="145" y="369"/>
                </a:lnTo>
                <a:lnTo>
                  <a:pt x="116" y="383"/>
                </a:lnTo>
                <a:lnTo>
                  <a:pt x="95" y="369"/>
                </a:lnTo>
                <a:lnTo>
                  <a:pt x="18" y="429"/>
                </a:lnTo>
                <a:lnTo>
                  <a:pt x="46" y="535"/>
                </a:lnTo>
                <a:lnTo>
                  <a:pt x="95" y="531"/>
                </a:lnTo>
                <a:lnTo>
                  <a:pt x="71" y="605"/>
                </a:lnTo>
                <a:lnTo>
                  <a:pt x="123" y="598"/>
                </a:lnTo>
                <a:lnTo>
                  <a:pt x="194" y="626"/>
                </a:lnTo>
                <a:lnTo>
                  <a:pt x="183" y="679"/>
                </a:lnTo>
                <a:lnTo>
                  <a:pt x="71" y="746"/>
                </a:lnTo>
                <a:lnTo>
                  <a:pt x="57" y="739"/>
                </a:lnTo>
                <a:lnTo>
                  <a:pt x="0" y="781"/>
                </a:lnTo>
                <a:lnTo>
                  <a:pt x="152" y="760"/>
                </a:lnTo>
                <a:lnTo>
                  <a:pt x="292" y="647"/>
                </a:lnTo>
                <a:lnTo>
                  <a:pt x="278" y="626"/>
                </a:lnTo>
                <a:lnTo>
                  <a:pt x="352" y="556"/>
                </a:lnTo>
                <a:lnTo>
                  <a:pt x="377" y="535"/>
                </a:lnTo>
                <a:lnTo>
                  <a:pt x="342" y="605"/>
                </a:lnTo>
                <a:lnTo>
                  <a:pt x="363" y="637"/>
                </a:lnTo>
                <a:lnTo>
                  <a:pt x="444" y="595"/>
                </a:lnTo>
                <a:lnTo>
                  <a:pt x="451" y="549"/>
                </a:lnTo>
                <a:lnTo>
                  <a:pt x="535" y="598"/>
                </a:lnTo>
                <a:lnTo>
                  <a:pt x="539" y="609"/>
                </a:lnTo>
                <a:lnTo>
                  <a:pt x="648" y="623"/>
                </a:lnTo>
                <a:lnTo>
                  <a:pt x="648" y="637"/>
                </a:lnTo>
                <a:lnTo>
                  <a:pt x="753" y="707"/>
                </a:lnTo>
                <a:lnTo>
                  <a:pt x="753" y="668"/>
                </a:lnTo>
                <a:lnTo>
                  <a:pt x="778" y="697"/>
                </a:lnTo>
                <a:lnTo>
                  <a:pt x="789" y="690"/>
                </a:lnTo>
                <a:lnTo>
                  <a:pt x="880" y="792"/>
                </a:lnTo>
                <a:lnTo>
                  <a:pt x="880" y="809"/>
                </a:lnTo>
                <a:lnTo>
                  <a:pt x="933" y="855"/>
                </a:lnTo>
                <a:lnTo>
                  <a:pt x="926" y="841"/>
                </a:lnTo>
                <a:lnTo>
                  <a:pt x="926" y="788"/>
                </a:lnTo>
                <a:lnTo>
                  <a:pt x="869" y="749"/>
                </a:lnTo>
                <a:lnTo>
                  <a:pt x="789" y="609"/>
                </a:lnTo>
                <a:lnTo>
                  <a:pt x="764" y="605"/>
                </a:lnTo>
                <a:lnTo>
                  <a:pt x="729" y="654"/>
                </a:lnTo>
                <a:lnTo>
                  <a:pt x="672" y="609"/>
                </a:lnTo>
                <a:lnTo>
                  <a:pt x="665" y="577"/>
                </a:lnTo>
                <a:lnTo>
                  <a:pt x="623" y="595"/>
                </a:lnTo>
                <a:lnTo>
                  <a:pt x="627" y="595"/>
                </a:lnTo>
                <a:lnTo>
                  <a:pt x="627" y="58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79" name="Freeform 159"/>
          <p:cNvSpPr>
            <a:spLocks/>
          </p:cNvSpPr>
          <p:nvPr/>
        </p:nvSpPr>
        <p:spPr bwMode="auto">
          <a:xfrm>
            <a:off x="533400" y="5773737"/>
            <a:ext cx="112713" cy="66675"/>
          </a:xfrm>
          <a:custGeom>
            <a:avLst/>
            <a:gdLst>
              <a:gd name="T0" fmla="*/ 2147483647 w 71"/>
              <a:gd name="T1" fmla="*/ 2147483647 h 42"/>
              <a:gd name="T2" fmla="*/ 2147483647 w 71"/>
              <a:gd name="T3" fmla="*/ 2147483647 h 42"/>
              <a:gd name="T4" fmla="*/ 0 w 71"/>
              <a:gd name="T5" fmla="*/ 2147483647 h 42"/>
              <a:gd name="T6" fmla="*/ 2147483647 w 71"/>
              <a:gd name="T7" fmla="*/ 2147483647 h 42"/>
              <a:gd name="T8" fmla="*/ 2147483647 w 71"/>
              <a:gd name="T9" fmla="*/ 0 h 42"/>
              <a:gd name="T10" fmla="*/ 2147483647 w 71"/>
              <a:gd name="T11" fmla="*/ 2147483647 h 42"/>
              <a:gd name="T12" fmla="*/ 2147483647 w 71"/>
              <a:gd name="T13" fmla="*/ 2147483647 h 42"/>
              <a:gd name="T14" fmla="*/ 0 60000 65536"/>
              <a:gd name="T15" fmla="*/ 0 60000 65536"/>
              <a:gd name="T16" fmla="*/ 0 60000 65536"/>
              <a:gd name="T17" fmla="*/ 0 60000 65536"/>
              <a:gd name="T18" fmla="*/ 0 60000 65536"/>
              <a:gd name="T19" fmla="*/ 0 60000 65536"/>
              <a:gd name="T20" fmla="*/ 0 60000 65536"/>
              <a:gd name="T21" fmla="*/ 0 w 71"/>
              <a:gd name="T22" fmla="*/ 0 h 42"/>
              <a:gd name="T23" fmla="*/ 71 w 7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2">
                <a:moveTo>
                  <a:pt x="71" y="17"/>
                </a:moveTo>
                <a:lnTo>
                  <a:pt x="32" y="35"/>
                </a:lnTo>
                <a:lnTo>
                  <a:pt x="0" y="42"/>
                </a:lnTo>
                <a:lnTo>
                  <a:pt x="32" y="14"/>
                </a:lnTo>
                <a:lnTo>
                  <a:pt x="64" y="0"/>
                </a:lnTo>
                <a:lnTo>
                  <a:pt x="71" y="14"/>
                </a:lnTo>
                <a:lnTo>
                  <a:pt x="71" y="17"/>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0" name="Freeform 161"/>
          <p:cNvSpPr>
            <a:spLocks/>
          </p:cNvSpPr>
          <p:nvPr/>
        </p:nvSpPr>
        <p:spPr bwMode="auto">
          <a:xfrm>
            <a:off x="1924050" y="5711825"/>
            <a:ext cx="57150" cy="106362"/>
          </a:xfrm>
          <a:custGeom>
            <a:avLst/>
            <a:gdLst>
              <a:gd name="T0" fmla="*/ 2147483647 w 36"/>
              <a:gd name="T1" fmla="*/ 2147483647 h 67"/>
              <a:gd name="T2" fmla="*/ 2147483647 w 36"/>
              <a:gd name="T3" fmla="*/ 2147483647 h 67"/>
              <a:gd name="T4" fmla="*/ 2147483647 w 36"/>
              <a:gd name="T5" fmla="*/ 2147483647 h 67"/>
              <a:gd name="T6" fmla="*/ 2147483647 w 36"/>
              <a:gd name="T7" fmla="*/ 2147483647 h 67"/>
              <a:gd name="T8" fmla="*/ 2147483647 w 36"/>
              <a:gd name="T9" fmla="*/ 2147483647 h 67"/>
              <a:gd name="T10" fmla="*/ 2147483647 w 36"/>
              <a:gd name="T11" fmla="*/ 2147483647 h 67"/>
              <a:gd name="T12" fmla="*/ 0 w 36"/>
              <a:gd name="T13" fmla="*/ 0 h 67"/>
              <a:gd name="T14" fmla="*/ 2147483647 w 36"/>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67"/>
              <a:gd name="T26" fmla="*/ 36 w 36"/>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67">
                <a:moveTo>
                  <a:pt x="15" y="7"/>
                </a:moveTo>
                <a:lnTo>
                  <a:pt x="36" y="17"/>
                </a:lnTo>
                <a:lnTo>
                  <a:pt x="36" y="53"/>
                </a:lnTo>
                <a:lnTo>
                  <a:pt x="36" y="67"/>
                </a:lnTo>
                <a:lnTo>
                  <a:pt x="32" y="56"/>
                </a:lnTo>
                <a:lnTo>
                  <a:pt x="15" y="46"/>
                </a:lnTo>
                <a:lnTo>
                  <a:pt x="0" y="0"/>
                </a:lnTo>
                <a:lnTo>
                  <a:pt x="15" y="7"/>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1" name="Freeform 163"/>
          <p:cNvSpPr>
            <a:spLocks/>
          </p:cNvSpPr>
          <p:nvPr/>
        </p:nvSpPr>
        <p:spPr bwMode="auto">
          <a:xfrm>
            <a:off x="2030413" y="5840412"/>
            <a:ext cx="84137" cy="60325"/>
          </a:xfrm>
          <a:custGeom>
            <a:avLst/>
            <a:gdLst>
              <a:gd name="T0" fmla="*/ 2147483647 w 53"/>
              <a:gd name="T1" fmla="*/ 0 h 38"/>
              <a:gd name="T2" fmla="*/ 0 w 53"/>
              <a:gd name="T3" fmla="*/ 2147483647 h 38"/>
              <a:gd name="T4" fmla="*/ 0 w 53"/>
              <a:gd name="T5" fmla="*/ 2147483647 h 38"/>
              <a:gd name="T6" fmla="*/ 2147483647 w 53"/>
              <a:gd name="T7" fmla="*/ 2147483647 h 38"/>
              <a:gd name="T8" fmla="*/ 2147483647 w 53"/>
              <a:gd name="T9" fmla="*/ 2147483647 h 38"/>
              <a:gd name="T10" fmla="*/ 2147483647 w 53"/>
              <a:gd name="T11" fmla="*/ 2147483647 h 38"/>
              <a:gd name="T12" fmla="*/ 2147483647 w 53"/>
              <a:gd name="T13" fmla="*/ 2147483647 h 38"/>
              <a:gd name="T14" fmla="*/ 2147483647 w 53"/>
              <a:gd name="T15" fmla="*/ 0 h 38"/>
              <a:gd name="T16" fmla="*/ 2147483647 w 5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38"/>
              <a:gd name="T29" fmla="*/ 53 w 5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38">
                <a:moveTo>
                  <a:pt x="7" y="0"/>
                </a:moveTo>
                <a:lnTo>
                  <a:pt x="0" y="10"/>
                </a:lnTo>
                <a:lnTo>
                  <a:pt x="0" y="38"/>
                </a:lnTo>
                <a:lnTo>
                  <a:pt x="11" y="21"/>
                </a:lnTo>
                <a:lnTo>
                  <a:pt x="25" y="21"/>
                </a:lnTo>
                <a:lnTo>
                  <a:pt x="50" y="38"/>
                </a:lnTo>
                <a:lnTo>
                  <a:pt x="53" y="28"/>
                </a:lnTo>
                <a:lnTo>
                  <a:pt x="14" y="0"/>
                </a:lnTo>
                <a:lnTo>
                  <a:pt x="7"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2" name="Freeform 165"/>
          <p:cNvSpPr>
            <a:spLocks/>
          </p:cNvSpPr>
          <p:nvPr/>
        </p:nvSpPr>
        <p:spPr bwMode="auto">
          <a:xfrm>
            <a:off x="2176463" y="5241925"/>
            <a:ext cx="55562" cy="50800"/>
          </a:xfrm>
          <a:custGeom>
            <a:avLst/>
            <a:gdLst>
              <a:gd name="T0" fmla="*/ 0 w 35"/>
              <a:gd name="T1" fmla="*/ 2147483647 h 32"/>
              <a:gd name="T2" fmla="*/ 2147483647 w 35"/>
              <a:gd name="T3" fmla="*/ 0 h 32"/>
              <a:gd name="T4" fmla="*/ 2147483647 w 35"/>
              <a:gd name="T5" fmla="*/ 2147483647 h 32"/>
              <a:gd name="T6" fmla="*/ 2147483647 w 35"/>
              <a:gd name="T7" fmla="*/ 2147483647 h 32"/>
              <a:gd name="T8" fmla="*/ 2147483647 w 35"/>
              <a:gd name="T9" fmla="*/ 2147483647 h 32"/>
              <a:gd name="T10" fmla="*/ 2147483647 w 35"/>
              <a:gd name="T11" fmla="*/ 2147483647 h 32"/>
              <a:gd name="T12" fmla="*/ 2147483647 w 35"/>
              <a:gd name="T13" fmla="*/ 2147483647 h 32"/>
              <a:gd name="T14" fmla="*/ 0 w 35"/>
              <a:gd name="T15" fmla="*/ 2147483647 h 32"/>
              <a:gd name="T16" fmla="*/ 0 w 35"/>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21"/>
                </a:moveTo>
                <a:lnTo>
                  <a:pt x="17" y="0"/>
                </a:lnTo>
                <a:lnTo>
                  <a:pt x="31" y="7"/>
                </a:lnTo>
                <a:lnTo>
                  <a:pt x="35" y="18"/>
                </a:lnTo>
                <a:lnTo>
                  <a:pt x="28" y="25"/>
                </a:lnTo>
                <a:lnTo>
                  <a:pt x="21" y="32"/>
                </a:lnTo>
                <a:lnTo>
                  <a:pt x="14" y="32"/>
                </a:lnTo>
                <a:lnTo>
                  <a:pt x="0" y="21"/>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3" name="Freeform 167"/>
          <p:cNvSpPr>
            <a:spLocks/>
          </p:cNvSpPr>
          <p:nvPr/>
        </p:nvSpPr>
        <p:spPr bwMode="auto">
          <a:xfrm>
            <a:off x="2265363" y="5230812"/>
            <a:ext cx="77787" cy="50800"/>
          </a:xfrm>
          <a:custGeom>
            <a:avLst/>
            <a:gdLst>
              <a:gd name="T0" fmla="*/ 0 w 49"/>
              <a:gd name="T1" fmla="*/ 2147483647 h 32"/>
              <a:gd name="T2" fmla="*/ 2147483647 w 49"/>
              <a:gd name="T3" fmla="*/ 0 h 32"/>
              <a:gd name="T4" fmla="*/ 2147483647 w 49"/>
              <a:gd name="T5" fmla="*/ 2147483647 h 32"/>
              <a:gd name="T6" fmla="*/ 2147483647 w 49"/>
              <a:gd name="T7" fmla="*/ 2147483647 h 32"/>
              <a:gd name="T8" fmla="*/ 2147483647 w 49"/>
              <a:gd name="T9" fmla="*/ 2147483647 h 32"/>
              <a:gd name="T10" fmla="*/ 2147483647 w 49"/>
              <a:gd name="T11" fmla="*/ 2147483647 h 32"/>
              <a:gd name="T12" fmla="*/ 2147483647 w 49"/>
              <a:gd name="T13" fmla="*/ 2147483647 h 32"/>
              <a:gd name="T14" fmla="*/ 2147483647 w 49"/>
              <a:gd name="T15" fmla="*/ 2147483647 h 32"/>
              <a:gd name="T16" fmla="*/ 0 w 49"/>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32"/>
              <a:gd name="T29" fmla="*/ 49 w 49"/>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32">
                <a:moveTo>
                  <a:pt x="0" y="28"/>
                </a:moveTo>
                <a:lnTo>
                  <a:pt x="21" y="0"/>
                </a:lnTo>
                <a:lnTo>
                  <a:pt x="42" y="4"/>
                </a:lnTo>
                <a:lnTo>
                  <a:pt x="46" y="14"/>
                </a:lnTo>
                <a:lnTo>
                  <a:pt x="49" y="32"/>
                </a:lnTo>
                <a:lnTo>
                  <a:pt x="28" y="32"/>
                </a:lnTo>
                <a:lnTo>
                  <a:pt x="14" y="28"/>
                </a:lnTo>
                <a:lnTo>
                  <a:pt x="4" y="28"/>
                </a:lnTo>
                <a:lnTo>
                  <a:pt x="0" y="2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4" name="Freeform 169"/>
          <p:cNvSpPr>
            <a:spLocks/>
          </p:cNvSpPr>
          <p:nvPr/>
        </p:nvSpPr>
        <p:spPr bwMode="auto">
          <a:xfrm>
            <a:off x="2471738" y="5337175"/>
            <a:ext cx="90487" cy="73025"/>
          </a:xfrm>
          <a:custGeom>
            <a:avLst/>
            <a:gdLst>
              <a:gd name="T0" fmla="*/ 0 w 57"/>
              <a:gd name="T1" fmla="*/ 2147483647 h 46"/>
              <a:gd name="T2" fmla="*/ 2147483647 w 57"/>
              <a:gd name="T3" fmla="*/ 2147483647 h 46"/>
              <a:gd name="T4" fmla="*/ 2147483647 w 57"/>
              <a:gd name="T5" fmla="*/ 2147483647 h 46"/>
              <a:gd name="T6" fmla="*/ 2147483647 w 57"/>
              <a:gd name="T7" fmla="*/ 0 h 46"/>
              <a:gd name="T8" fmla="*/ 2147483647 w 57"/>
              <a:gd name="T9" fmla="*/ 2147483647 h 46"/>
              <a:gd name="T10" fmla="*/ 2147483647 w 57"/>
              <a:gd name="T11" fmla="*/ 2147483647 h 46"/>
              <a:gd name="T12" fmla="*/ 2147483647 w 57"/>
              <a:gd name="T13" fmla="*/ 2147483647 h 46"/>
              <a:gd name="T14" fmla="*/ 2147483647 w 57"/>
              <a:gd name="T15" fmla="*/ 2147483647 h 46"/>
              <a:gd name="T16" fmla="*/ 2147483647 w 57"/>
              <a:gd name="T17" fmla="*/ 2147483647 h 46"/>
              <a:gd name="T18" fmla="*/ 2147483647 w 57"/>
              <a:gd name="T19" fmla="*/ 2147483647 h 46"/>
              <a:gd name="T20" fmla="*/ 2147483647 w 57"/>
              <a:gd name="T21" fmla="*/ 2147483647 h 46"/>
              <a:gd name="T22" fmla="*/ 2147483647 w 57"/>
              <a:gd name="T23" fmla="*/ 2147483647 h 46"/>
              <a:gd name="T24" fmla="*/ 2147483647 w 57"/>
              <a:gd name="T25" fmla="*/ 2147483647 h 46"/>
              <a:gd name="T26" fmla="*/ 0 w 57"/>
              <a:gd name="T27" fmla="*/ 2147483647 h 46"/>
              <a:gd name="T28" fmla="*/ 0 w 57"/>
              <a:gd name="T29" fmla="*/ 2147483647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46"/>
              <a:gd name="T47" fmla="*/ 57 w 57"/>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46">
                <a:moveTo>
                  <a:pt x="0" y="18"/>
                </a:moveTo>
                <a:lnTo>
                  <a:pt x="11" y="11"/>
                </a:lnTo>
                <a:lnTo>
                  <a:pt x="21" y="7"/>
                </a:lnTo>
                <a:lnTo>
                  <a:pt x="28" y="0"/>
                </a:lnTo>
                <a:lnTo>
                  <a:pt x="39" y="11"/>
                </a:lnTo>
                <a:lnTo>
                  <a:pt x="50" y="28"/>
                </a:lnTo>
                <a:lnTo>
                  <a:pt x="50" y="42"/>
                </a:lnTo>
                <a:lnTo>
                  <a:pt x="57" y="46"/>
                </a:lnTo>
                <a:lnTo>
                  <a:pt x="50" y="46"/>
                </a:lnTo>
                <a:lnTo>
                  <a:pt x="39" y="46"/>
                </a:lnTo>
                <a:lnTo>
                  <a:pt x="28" y="46"/>
                </a:lnTo>
                <a:lnTo>
                  <a:pt x="14" y="32"/>
                </a:lnTo>
                <a:lnTo>
                  <a:pt x="4" y="21"/>
                </a:lnTo>
                <a:lnTo>
                  <a:pt x="0" y="1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5" name="Freeform 171"/>
          <p:cNvSpPr>
            <a:spLocks/>
          </p:cNvSpPr>
          <p:nvPr/>
        </p:nvSpPr>
        <p:spPr bwMode="auto">
          <a:xfrm>
            <a:off x="2622550" y="5410200"/>
            <a:ext cx="90488" cy="44450"/>
          </a:xfrm>
          <a:custGeom>
            <a:avLst/>
            <a:gdLst>
              <a:gd name="T0" fmla="*/ 0 w 57"/>
              <a:gd name="T1" fmla="*/ 2147483647 h 28"/>
              <a:gd name="T2" fmla="*/ 0 w 57"/>
              <a:gd name="T3" fmla="*/ 0 h 28"/>
              <a:gd name="T4" fmla="*/ 2147483647 w 57"/>
              <a:gd name="T5" fmla="*/ 0 h 28"/>
              <a:gd name="T6" fmla="*/ 2147483647 w 57"/>
              <a:gd name="T7" fmla="*/ 2147483647 h 28"/>
              <a:gd name="T8" fmla="*/ 2147483647 w 57"/>
              <a:gd name="T9" fmla="*/ 2147483647 h 28"/>
              <a:gd name="T10" fmla="*/ 2147483647 w 57"/>
              <a:gd name="T11" fmla="*/ 2147483647 h 28"/>
              <a:gd name="T12" fmla="*/ 2147483647 w 57"/>
              <a:gd name="T13" fmla="*/ 2147483647 h 28"/>
              <a:gd name="T14" fmla="*/ 0 w 57"/>
              <a:gd name="T15" fmla="*/ 2147483647 h 28"/>
              <a:gd name="T16" fmla="*/ 0 w 57"/>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8"/>
              <a:gd name="T29" fmla="*/ 57 w 5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8">
                <a:moveTo>
                  <a:pt x="0" y="17"/>
                </a:moveTo>
                <a:lnTo>
                  <a:pt x="0" y="0"/>
                </a:lnTo>
                <a:lnTo>
                  <a:pt x="14" y="0"/>
                </a:lnTo>
                <a:lnTo>
                  <a:pt x="32" y="7"/>
                </a:lnTo>
                <a:lnTo>
                  <a:pt x="57" y="17"/>
                </a:lnTo>
                <a:lnTo>
                  <a:pt x="25" y="24"/>
                </a:lnTo>
                <a:lnTo>
                  <a:pt x="11" y="24"/>
                </a:lnTo>
                <a:lnTo>
                  <a:pt x="0" y="28"/>
                </a:lnTo>
                <a:lnTo>
                  <a:pt x="0" y="17"/>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6" name="Freeform 173"/>
          <p:cNvSpPr>
            <a:spLocks/>
          </p:cNvSpPr>
          <p:nvPr/>
        </p:nvSpPr>
        <p:spPr bwMode="auto">
          <a:xfrm>
            <a:off x="2735263" y="5483225"/>
            <a:ext cx="77787" cy="60325"/>
          </a:xfrm>
          <a:custGeom>
            <a:avLst/>
            <a:gdLst>
              <a:gd name="T0" fmla="*/ 2147483647 w 49"/>
              <a:gd name="T1" fmla="*/ 2147483647 h 38"/>
              <a:gd name="T2" fmla="*/ 2147483647 w 49"/>
              <a:gd name="T3" fmla="*/ 2147483647 h 38"/>
              <a:gd name="T4" fmla="*/ 2147483647 w 49"/>
              <a:gd name="T5" fmla="*/ 2147483647 h 38"/>
              <a:gd name="T6" fmla="*/ 2147483647 w 49"/>
              <a:gd name="T7" fmla="*/ 2147483647 h 38"/>
              <a:gd name="T8" fmla="*/ 2147483647 w 49"/>
              <a:gd name="T9" fmla="*/ 0 h 38"/>
              <a:gd name="T10" fmla="*/ 0 w 49"/>
              <a:gd name="T11" fmla="*/ 0 h 38"/>
              <a:gd name="T12" fmla="*/ 2147483647 w 49"/>
              <a:gd name="T13" fmla="*/ 2147483647 h 38"/>
              <a:gd name="T14" fmla="*/ 0 60000 65536"/>
              <a:gd name="T15" fmla="*/ 0 60000 65536"/>
              <a:gd name="T16" fmla="*/ 0 60000 65536"/>
              <a:gd name="T17" fmla="*/ 0 60000 65536"/>
              <a:gd name="T18" fmla="*/ 0 60000 65536"/>
              <a:gd name="T19" fmla="*/ 0 60000 65536"/>
              <a:gd name="T20" fmla="*/ 0 60000 65536"/>
              <a:gd name="T21" fmla="*/ 0 w 49"/>
              <a:gd name="T22" fmla="*/ 0 h 38"/>
              <a:gd name="T23" fmla="*/ 49 w 4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8">
                <a:moveTo>
                  <a:pt x="10" y="38"/>
                </a:moveTo>
                <a:lnTo>
                  <a:pt x="49" y="28"/>
                </a:lnTo>
                <a:lnTo>
                  <a:pt x="45" y="14"/>
                </a:lnTo>
                <a:lnTo>
                  <a:pt x="38" y="3"/>
                </a:lnTo>
                <a:lnTo>
                  <a:pt x="28" y="0"/>
                </a:lnTo>
                <a:lnTo>
                  <a:pt x="0" y="0"/>
                </a:lnTo>
                <a:lnTo>
                  <a:pt x="10" y="3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7" name="Freeform 175"/>
          <p:cNvSpPr>
            <a:spLocks/>
          </p:cNvSpPr>
          <p:nvPr/>
        </p:nvSpPr>
        <p:spPr bwMode="auto">
          <a:xfrm>
            <a:off x="2824163" y="5594350"/>
            <a:ext cx="173037" cy="228600"/>
          </a:xfrm>
          <a:custGeom>
            <a:avLst/>
            <a:gdLst>
              <a:gd name="T0" fmla="*/ 2147483647 w 109"/>
              <a:gd name="T1" fmla="*/ 0 h 144"/>
              <a:gd name="T2" fmla="*/ 2147483647 w 109"/>
              <a:gd name="T3" fmla="*/ 2147483647 h 144"/>
              <a:gd name="T4" fmla="*/ 2147483647 w 109"/>
              <a:gd name="T5" fmla="*/ 2147483647 h 144"/>
              <a:gd name="T6" fmla="*/ 2147483647 w 109"/>
              <a:gd name="T7" fmla="*/ 2147483647 h 144"/>
              <a:gd name="T8" fmla="*/ 0 w 109"/>
              <a:gd name="T9" fmla="*/ 2147483647 h 144"/>
              <a:gd name="T10" fmla="*/ 0 w 109"/>
              <a:gd name="T11" fmla="*/ 2147483647 h 144"/>
              <a:gd name="T12" fmla="*/ 2147483647 w 109"/>
              <a:gd name="T13" fmla="*/ 2147483647 h 144"/>
              <a:gd name="T14" fmla="*/ 2147483647 w 109"/>
              <a:gd name="T15" fmla="*/ 2147483647 h 144"/>
              <a:gd name="T16" fmla="*/ 2147483647 w 109"/>
              <a:gd name="T17" fmla="*/ 2147483647 h 144"/>
              <a:gd name="T18" fmla="*/ 2147483647 w 109"/>
              <a:gd name="T19" fmla="*/ 2147483647 h 144"/>
              <a:gd name="T20" fmla="*/ 2147483647 w 109"/>
              <a:gd name="T21" fmla="*/ 0 h 144"/>
              <a:gd name="T22" fmla="*/ 2147483647 w 109"/>
              <a:gd name="T23" fmla="*/ 2147483647 h 144"/>
              <a:gd name="T24" fmla="*/ 2147483647 w 109"/>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44"/>
              <a:gd name="T41" fmla="*/ 109 w 109"/>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44">
                <a:moveTo>
                  <a:pt x="18" y="0"/>
                </a:moveTo>
                <a:lnTo>
                  <a:pt x="11" y="11"/>
                </a:lnTo>
                <a:lnTo>
                  <a:pt x="18" y="25"/>
                </a:lnTo>
                <a:lnTo>
                  <a:pt x="18" y="32"/>
                </a:lnTo>
                <a:lnTo>
                  <a:pt x="0" y="67"/>
                </a:lnTo>
                <a:lnTo>
                  <a:pt x="0" y="123"/>
                </a:lnTo>
                <a:lnTo>
                  <a:pt x="28" y="144"/>
                </a:lnTo>
                <a:lnTo>
                  <a:pt x="28" y="127"/>
                </a:lnTo>
                <a:lnTo>
                  <a:pt x="109" y="84"/>
                </a:lnTo>
                <a:lnTo>
                  <a:pt x="70" y="46"/>
                </a:lnTo>
                <a:lnTo>
                  <a:pt x="25" y="0"/>
                </a:lnTo>
                <a:lnTo>
                  <a:pt x="25" y="3"/>
                </a:lnTo>
                <a:lnTo>
                  <a:pt x="18" y="0"/>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8" name="Freeform 177"/>
          <p:cNvSpPr>
            <a:spLocks/>
          </p:cNvSpPr>
          <p:nvPr/>
        </p:nvSpPr>
        <p:spPr bwMode="auto">
          <a:xfrm>
            <a:off x="2008188" y="5756275"/>
            <a:ext cx="33337" cy="61912"/>
          </a:xfrm>
          <a:custGeom>
            <a:avLst/>
            <a:gdLst>
              <a:gd name="T0" fmla="*/ 2147483647 w 21"/>
              <a:gd name="T1" fmla="*/ 2147483647 h 39"/>
              <a:gd name="T2" fmla="*/ 2147483647 w 21"/>
              <a:gd name="T3" fmla="*/ 2147483647 h 39"/>
              <a:gd name="T4" fmla="*/ 2147483647 w 21"/>
              <a:gd name="T5" fmla="*/ 2147483647 h 39"/>
              <a:gd name="T6" fmla="*/ 0 w 21"/>
              <a:gd name="T7" fmla="*/ 0 h 39"/>
              <a:gd name="T8" fmla="*/ 2147483647 w 21"/>
              <a:gd name="T9" fmla="*/ 2147483647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21" y="11"/>
                </a:moveTo>
                <a:lnTo>
                  <a:pt x="18" y="39"/>
                </a:lnTo>
                <a:lnTo>
                  <a:pt x="4" y="28"/>
                </a:lnTo>
                <a:lnTo>
                  <a:pt x="0" y="0"/>
                </a:lnTo>
                <a:lnTo>
                  <a:pt x="21" y="1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89" name="Freeform 178"/>
          <p:cNvSpPr>
            <a:spLocks/>
          </p:cNvSpPr>
          <p:nvPr/>
        </p:nvSpPr>
        <p:spPr bwMode="auto">
          <a:xfrm>
            <a:off x="2008188" y="5756275"/>
            <a:ext cx="33337" cy="61912"/>
          </a:xfrm>
          <a:custGeom>
            <a:avLst/>
            <a:gdLst>
              <a:gd name="T0" fmla="*/ 2147483647 w 21"/>
              <a:gd name="T1" fmla="*/ 2147483647 h 39"/>
              <a:gd name="T2" fmla="*/ 2147483647 w 21"/>
              <a:gd name="T3" fmla="*/ 2147483647 h 39"/>
              <a:gd name="T4" fmla="*/ 2147483647 w 21"/>
              <a:gd name="T5" fmla="*/ 2147483647 h 39"/>
              <a:gd name="T6" fmla="*/ 0 w 21"/>
              <a:gd name="T7" fmla="*/ 0 h 39"/>
              <a:gd name="T8" fmla="*/ 2147483647 w 21"/>
              <a:gd name="T9" fmla="*/ 2147483647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21" y="11"/>
                </a:moveTo>
                <a:lnTo>
                  <a:pt x="18" y="39"/>
                </a:lnTo>
                <a:lnTo>
                  <a:pt x="4" y="28"/>
                </a:lnTo>
                <a:lnTo>
                  <a:pt x="0" y="0"/>
                </a:lnTo>
                <a:lnTo>
                  <a:pt x="21" y="1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90" name="Rectangle 185"/>
          <p:cNvSpPr>
            <a:spLocks noChangeArrowheads="1"/>
          </p:cNvSpPr>
          <p:nvPr/>
        </p:nvSpPr>
        <p:spPr bwMode="auto">
          <a:xfrm>
            <a:off x="7705725" y="3500436"/>
            <a:ext cx="121444" cy="123825"/>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91" name="Text Box 187"/>
          <p:cNvSpPr txBox="1">
            <a:spLocks noChangeArrowheads="1"/>
          </p:cNvSpPr>
          <p:nvPr/>
        </p:nvSpPr>
        <p:spPr bwMode="auto">
          <a:xfrm>
            <a:off x="7756814" y="3438445"/>
            <a:ext cx="3981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a:solidFill>
                  <a:schemeClr val="tx1"/>
                </a:solidFill>
                <a:latin typeface="Arial Unicode MS" pitchFamily="34" charset="-128"/>
              </a:rPr>
              <a:t>DC</a:t>
            </a:r>
          </a:p>
        </p:txBody>
      </p:sp>
      <p:sp>
        <p:nvSpPr>
          <p:cNvPr id="92" name="Text Box 193"/>
          <p:cNvSpPr txBox="1">
            <a:spLocks noChangeArrowheads="1"/>
          </p:cNvSpPr>
          <p:nvPr/>
        </p:nvSpPr>
        <p:spPr bwMode="auto">
          <a:xfrm>
            <a:off x="1762125" y="1947862"/>
            <a:ext cx="296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WA</a:t>
            </a:r>
          </a:p>
        </p:txBody>
      </p:sp>
      <p:sp>
        <p:nvSpPr>
          <p:cNvPr id="93" name="Text Box 194"/>
          <p:cNvSpPr txBox="1">
            <a:spLocks noChangeArrowheads="1"/>
          </p:cNvSpPr>
          <p:nvPr/>
        </p:nvSpPr>
        <p:spPr bwMode="auto">
          <a:xfrm>
            <a:off x="1616075" y="2557462"/>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OR</a:t>
            </a:r>
          </a:p>
        </p:txBody>
      </p:sp>
      <p:sp>
        <p:nvSpPr>
          <p:cNvPr id="94" name="Text Box 195"/>
          <p:cNvSpPr txBox="1">
            <a:spLocks noChangeArrowheads="1"/>
          </p:cNvSpPr>
          <p:nvPr/>
        </p:nvSpPr>
        <p:spPr bwMode="auto">
          <a:xfrm>
            <a:off x="1471613" y="3776662"/>
            <a:ext cx="268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CA</a:t>
            </a:r>
          </a:p>
        </p:txBody>
      </p:sp>
      <p:sp>
        <p:nvSpPr>
          <p:cNvPr id="95" name="Text Box 196"/>
          <p:cNvSpPr txBox="1">
            <a:spLocks noChangeArrowheads="1"/>
          </p:cNvSpPr>
          <p:nvPr/>
        </p:nvSpPr>
        <p:spPr bwMode="auto">
          <a:xfrm>
            <a:off x="1171575" y="49196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AK</a:t>
            </a:r>
          </a:p>
        </p:txBody>
      </p:sp>
      <p:sp>
        <p:nvSpPr>
          <p:cNvPr id="96" name="Text Box 197"/>
          <p:cNvSpPr txBox="1">
            <a:spLocks noChangeArrowheads="1"/>
          </p:cNvSpPr>
          <p:nvPr/>
        </p:nvSpPr>
        <p:spPr bwMode="auto">
          <a:xfrm>
            <a:off x="2981325" y="2176462"/>
            <a:ext cx="296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MT</a:t>
            </a:r>
          </a:p>
        </p:txBody>
      </p:sp>
      <p:sp>
        <p:nvSpPr>
          <p:cNvPr id="97" name="Text Box 198"/>
          <p:cNvSpPr txBox="1">
            <a:spLocks noChangeArrowheads="1"/>
          </p:cNvSpPr>
          <p:nvPr/>
        </p:nvSpPr>
        <p:spPr bwMode="auto">
          <a:xfrm>
            <a:off x="2333625" y="2709862"/>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ID</a:t>
            </a:r>
          </a:p>
        </p:txBody>
      </p:sp>
      <p:sp>
        <p:nvSpPr>
          <p:cNvPr id="98" name="Text Box 199"/>
          <p:cNvSpPr txBox="1">
            <a:spLocks noChangeArrowheads="1"/>
          </p:cNvSpPr>
          <p:nvPr/>
        </p:nvSpPr>
        <p:spPr bwMode="auto">
          <a:xfrm>
            <a:off x="1928813" y="3395662"/>
            <a:ext cx="268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NV</a:t>
            </a:r>
          </a:p>
        </p:txBody>
      </p:sp>
      <p:sp>
        <p:nvSpPr>
          <p:cNvPr id="99" name="Text Box 200"/>
          <p:cNvSpPr txBox="1">
            <a:spLocks noChangeArrowheads="1"/>
          </p:cNvSpPr>
          <p:nvPr/>
        </p:nvSpPr>
        <p:spPr bwMode="auto">
          <a:xfrm>
            <a:off x="2617788" y="3548062"/>
            <a:ext cx="261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UT</a:t>
            </a:r>
          </a:p>
        </p:txBody>
      </p:sp>
      <p:sp>
        <p:nvSpPr>
          <p:cNvPr id="100" name="Text Box 201"/>
          <p:cNvSpPr txBox="1">
            <a:spLocks noChangeArrowheads="1"/>
          </p:cNvSpPr>
          <p:nvPr/>
        </p:nvSpPr>
        <p:spPr bwMode="auto">
          <a:xfrm>
            <a:off x="2470150" y="4386262"/>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AZ</a:t>
            </a:r>
          </a:p>
        </p:txBody>
      </p:sp>
      <p:sp>
        <p:nvSpPr>
          <p:cNvPr id="101" name="Text Box 202"/>
          <p:cNvSpPr txBox="1">
            <a:spLocks noChangeArrowheads="1"/>
          </p:cNvSpPr>
          <p:nvPr/>
        </p:nvSpPr>
        <p:spPr bwMode="auto">
          <a:xfrm>
            <a:off x="2806700" y="5613400"/>
            <a:ext cx="180975" cy="198437"/>
          </a:xfrm>
          <a:prstGeom prst="rect">
            <a:avLst/>
          </a:prstGeom>
          <a:noFill/>
          <a:ln>
            <a:noFill/>
          </a:ln>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HI</a:t>
            </a:r>
          </a:p>
        </p:txBody>
      </p:sp>
      <p:sp>
        <p:nvSpPr>
          <p:cNvPr id="102" name="Text Box 203"/>
          <p:cNvSpPr txBox="1">
            <a:spLocks noChangeArrowheads="1"/>
          </p:cNvSpPr>
          <p:nvPr/>
        </p:nvSpPr>
        <p:spPr bwMode="auto">
          <a:xfrm>
            <a:off x="3271838" y="4386262"/>
            <a:ext cx="290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NM</a:t>
            </a:r>
          </a:p>
        </p:txBody>
      </p:sp>
      <p:sp>
        <p:nvSpPr>
          <p:cNvPr id="103" name="Text Box 204"/>
          <p:cNvSpPr txBox="1">
            <a:spLocks noChangeArrowheads="1"/>
          </p:cNvSpPr>
          <p:nvPr/>
        </p:nvSpPr>
        <p:spPr bwMode="auto">
          <a:xfrm>
            <a:off x="3351213" y="3624262"/>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CO</a:t>
            </a:r>
          </a:p>
        </p:txBody>
      </p:sp>
      <p:sp>
        <p:nvSpPr>
          <p:cNvPr id="104" name="Text Box 205"/>
          <p:cNvSpPr txBox="1">
            <a:spLocks noChangeArrowheads="1"/>
          </p:cNvSpPr>
          <p:nvPr/>
        </p:nvSpPr>
        <p:spPr bwMode="auto">
          <a:xfrm>
            <a:off x="3116263" y="2938462"/>
            <a:ext cx="29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WY</a:t>
            </a:r>
          </a:p>
        </p:txBody>
      </p:sp>
      <p:sp>
        <p:nvSpPr>
          <p:cNvPr id="105" name="Text Box 206"/>
          <p:cNvSpPr txBox="1">
            <a:spLocks noChangeArrowheads="1"/>
          </p:cNvSpPr>
          <p:nvPr/>
        </p:nvSpPr>
        <p:spPr bwMode="auto">
          <a:xfrm>
            <a:off x="4040188" y="2176462"/>
            <a:ext cx="27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ND</a:t>
            </a:r>
          </a:p>
        </p:txBody>
      </p:sp>
      <p:sp>
        <p:nvSpPr>
          <p:cNvPr id="106" name="Text Box 207"/>
          <p:cNvSpPr txBox="1">
            <a:spLocks noChangeArrowheads="1"/>
          </p:cNvSpPr>
          <p:nvPr/>
        </p:nvSpPr>
        <p:spPr bwMode="auto">
          <a:xfrm>
            <a:off x="4044950" y="2709862"/>
            <a:ext cx="268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SD</a:t>
            </a:r>
          </a:p>
        </p:txBody>
      </p:sp>
      <p:sp>
        <p:nvSpPr>
          <p:cNvPr id="107" name="Text Box 208"/>
          <p:cNvSpPr txBox="1">
            <a:spLocks noChangeArrowheads="1"/>
          </p:cNvSpPr>
          <p:nvPr/>
        </p:nvSpPr>
        <p:spPr bwMode="auto">
          <a:xfrm>
            <a:off x="4121150" y="3243262"/>
            <a:ext cx="268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a:solidFill>
                  <a:schemeClr val="tx1"/>
                </a:solidFill>
                <a:latin typeface="Arial Unicode MS" pitchFamily="34" charset="-128"/>
              </a:rPr>
              <a:t>NE</a:t>
            </a:r>
          </a:p>
        </p:txBody>
      </p:sp>
      <p:sp>
        <p:nvSpPr>
          <p:cNvPr id="108" name="Text Box 209"/>
          <p:cNvSpPr txBox="1">
            <a:spLocks noChangeArrowheads="1"/>
          </p:cNvSpPr>
          <p:nvPr/>
        </p:nvSpPr>
        <p:spPr bwMode="auto">
          <a:xfrm>
            <a:off x="4354513" y="37766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KS</a:t>
            </a:r>
          </a:p>
        </p:txBody>
      </p:sp>
      <p:sp>
        <p:nvSpPr>
          <p:cNvPr id="109" name="Text Box 210"/>
          <p:cNvSpPr txBox="1">
            <a:spLocks noChangeArrowheads="1"/>
          </p:cNvSpPr>
          <p:nvPr/>
        </p:nvSpPr>
        <p:spPr bwMode="auto">
          <a:xfrm>
            <a:off x="4498975" y="4310062"/>
            <a:ext cx="27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OK</a:t>
            </a:r>
          </a:p>
        </p:txBody>
      </p:sp>
      <p:sp>
        <p:nvSpPr>
          <p:cNvPr id="110" name="Text Box 211"/>
          <p:cNvSpPr txBox="1">
            <a:spLocks noChangeArrowheads="1"/>
          </p:cNvSpPr>
          <p:nvPr/>
        </p:nvSpPr>
        <p:spPr bwMode="auto">
          <a:xfrm>
            <a:off x="4281488" y="4995862"/>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TX</a:t>
            </a:r>
          </a:p>
        </p:txBody>
      </p:sp>
      <p:sp>
        <p:nvSpPr>
          <p:cNvPr id="111" name="Text Box 212"/>
          <p:cNvSpPr txBox="1">
            <a:spLocks noChangeArrowheads="1"/>
          </p:cNvSpPr>
          <p:nvPr/>
        </p:nvSpPr>
        <p:spPr bwMode="auto">
          <a:xfrm>
            <a:off x="4795838" y="2328862"/>
            <a:ext cx="290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MN</a:t>
            </a:r>
          </a:p>
        </p:txBody>
      </p:sp>
      <p:sp>
        <p:nvSpPr>
          <p:cNvPr id="112" name="Text Box 213"/>
          <p:cNvSpPr txBox="1">
            <a:spLocks noChangeArrowheads="1"/>
          </p:cNvSpPr>
          <p:nvPr/>
        </p:nvSpPr>
        <p:spPr bwMode="auto">
          <a:xfrm>
            <a:off x="4962525" y="3167062"/>
            <a:ext cx="279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IA</a:t>
            </a:r>
          </a:p>
        </p:txBody>
      </p:sp>
      <p:sp>
        <p:nvSpPr>
          <p:cNvPr id="113" name="Text Box 214"/>
          <p:cNvSpPr txBox="1">
            <a:spLocks noChangeArrowheads="1"/>
          </p:cNvSpPr>
          <p:nvPr/>
        </p:nvSpPr>
        <p:spPr bwMode="auto">
          <a:xfrm>
            <a:off x="5097463" y="3776662"/>
            <a:ext cx="29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MO</a:t>
            </a:r>
          </a:p>
        </p:txBody>
      </p:sp>
      <p:sp>
        <p:nvSpPr>
          <p:cNvPr id="114" name="Text Box 215"/>
          <p:cNvSpPr txBox="1">
            <a:spLocks noChangeArrowheads="1"/>
          </p:cNvSpPr>
          <p:nvPr/>
        </p:nvSpPr>
        <p:spPr bwMode="auto">
          <a:xfrm>
            <a:off x="5187950" y="4386262"/>
            <a:ext cx="268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AR</a:t>
            </a:r>
          </a:p>
        </p:txBody>
      </p:sp>
      <p:sp>
        <p:nvSpPr>
          <p:cNvPr id="115" name="Text Box 216"/>
          <p:cNvSpPr txBox="1">
            <a:spLocks noChangeArrowheads="1"/>
          </p:cNvSpPr>
          <p:nvPr/>
        </p:nvSpPr>
        <p:spPr bwMode="auto">
          <a:xfrm>
            <a:off x="5267325" y="5148262"/>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a:solidFill>
                  <a:schemeClr val="tx1"/>
                </a:solidFill>
                <a:latin typeface="Arial Unicode MS" pitchFamily="34" charset="-128"/>
              </a:rPr>
              <a:t>LA</a:t>
            </a:r>
          </a:p>
        </p:txBody>
      </p:sp>
      <p:sp>
        <p:nvSpPr>
          <p:cNvPr id="116" name="Text Box 217"/>
          <p:cNvSpPr txBox="1">
            <a:spLocks noChangeArrowheads="1"/>
          </p:cNvSpPr>
          <p:nvPr/>
        </p:nvSpPr>
        <p:spPr bwMode="auto">
          <a:xfrm>
            <a:off x="5367338" y="2633662"/>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WI</a:t>
            </a:r>
          </a:p>
        </p:txBody>
      </p:sp>
      <p:sp>
        <p:nvSpPr>
          <p:cNvPr id="117" name="Text Box 218"/>
          <p:cNvSpPr txBox="1">
            <a:spLocks noChangeArrowheads="1"/>
          </p:cNvSpPr>
          <p:nvPr/>
        </p:nvSpPr>
        <p:spPr bwMode="auto">
          <a:xfrm>
            <a:off x="5545138" y="3395662"/>
            <a:ext cx="198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IL</a:t>
            </a:r>
          </a:p>
        </p:txBody>
      </p:sp>
      <p:sp>
        <p:nvSpPr>
          <p:cNvPr id="118" name="Text Box 219"/>
          <p:cNvSpPr txBox="1">
            <a:spLocks noChangeArrowheads="1"/>
          </p:cNvSpPr>
          <p:nvPr/>
        </p:nvSpPr>
        <p:spPr bwMode="auto">
          <a:xfrm>
            <a:off x="6061075" y="2862262"/>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MI</a:t>
            </a:r>
          </a:p>
        </p:txBody>
      </p:sp>
      <p:sp>
        <p:nvSpPr>
          <p:cNvPr id="119" name="Text Box 220"/>
          <p:cNvSpPr txBox="1">
            <a:spLocks noChangeArrowheads="1"/>
          </p:cNvSpPr>
          <p:nvPr/>
        </p:nvSpPr>
        <p:spPr bwMode="auto">
          <a:xfrm>
            <a:off x="5991225" y="3395662"/>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IN</a:t>
            </a:r>
          </a:p>
        </p:txBody>
      </p:sp>
      <p:sp>
        <p:nvSpPr>
          <p:cNvPr id="120" name="Text Box 221"/>
          <p:cNvSpPr txBox="1">
            <a:spLocks noChangeArrowheads="1"/>
          </p:cNvSpPr>
          <p:nvPr/>
        </p:nvSpPr>
        <p:spPr bwMode="auto">
          <a:xfrm>
            <a:off x="6200775" y="37766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KY</a:t>
            </a:r>
          </a:p>
        </p:txBody>
      </p:sp>
      <p:sp>
        <p:nvSpPr>
          <p:cNvPr id="121" name="Text Box 222"/>
          <p:cNvSpPr txBox="1">
            <a:spLocks noChangeArrowheads="1"/>
          </p:cNvSpPr>
          <p:nvPr/>
        </p:nvSpPr>
        <p:spPr bwMode="auto">
          <a:xfrm>
            <a:off x="6046788" y="4157662"/>
            <a:ext cx="261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TN</a:t>
            </a:r>
          </a:p>
        </p:txBody>
      </p:sp>
      <p:sp>
        <p:nvSpPr>
          <p:cNvPr id="122" name="Text Box 223"/>
          <p:cNvSpPr txBox="1">
            <a:spLocks noChangeArrowheads="1"/>
          </p:cNvSpPr>
          <p:nvPr/>
        </p:nvSpPr>
        <p:spPr bwMode="auto">
          <a:xfrm>
            <a:off x="5648325" y="4691062"/>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MS</a:t>
            </a:r>
          </a:p>
        </p:txBody>
      </p:sp>
      <p:sp>
        <p:nvSpPr>
          <p:cNvPr id="123" name="Text Box 224"/>
          <p:cNvSpPr txBox="1">
            <a:spLocks noChangeArrowheads="1"/>
          </p:cNvSpPr>
          <p:nvPr/>
        </p:nvSpPr>
        <p:spPr bwMode="auto">
          <a:xfrm>
            <a:off x="6054725" y="4614862"/>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AL</a:t>
            </a:r>
          </a:p>
        </p:txBody>
      </p:sp>
      <p:sp>
        <p:nvSpPr>
          <p:cNvPr id="124" name="Text Box 225"/>
          <p:cNvSpPr txBox="1">
            <a:spLocks noChangeArrowheads="1"/>
          </p:cNvSpPr>
          <p:nvPr/>
        </p:nvSpPr>
        <p:spPr bwMode="auto">
          <a:xfrm>
            <a:off x="6573838" y="4614862"/>
            <a:ext cx="274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GA</a:t>
            </a:r>
          </a:p>
        </p:txBody>
      </p:sp>
      <p:sp>
        <p:nvSpPr>
          <p:cNvPr id="125" name="Text Box 226"/>
          <p:cNvSpPr txBox="1">
            <a:spLocks noChangeArrowheads="1"/>
          </p:cNvSpPr>
          <p:nvPr/>
        </p:nvSpPr>
        <p:spPr bwMode="auto">
          <a:xfrm>
            <a:off x="6896100" y="5300662"/>
            <a:ext cx="24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a:solidFill>
                  <a:schemeClr val="tx1"/>
                </a:solidFill>
                <a:latin typeface="Arial Unicode MS" pitchFamily="34" charset="-128"/>
              </a:rPr>
              <a:t>FL</a:t>
            </a:r>
          </a:p>
        </p:txBody>
      </p:sp>
      <p:sp>
        <p:nvSpPr>
          <p:cNvPr id="126" name="Text Box 227"/>
          <p:cNvSpPr txBox="1">
            <a:spLocks noChangeArrowheads="1"/>
          </p:cNvSpPr>
          <p:nvPr/>
        </p:nvSpPr>
        <p:spPr bwMode="auto">
          <a:xfrm>
            <a:off x="6805613" y="4310062"/>
            <a:ext cx="268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SC</a:t>
            </a:r>
          </a:p>
        </p:txBody>
      </p:sp>
      <p:sp>
        <p:nvSpPr>
          <p:cNvPr id="127" name="Text Box 228"/>
          <p:cNvSpPr txBox="1">
            <a:spLocks noChangeArrowheads="1"/>
          </p:cNvSpPr>
          <p:nvPr/>
        </p:nvSpPr>
        <p:spPr bwMode="auto">
          <a:xfrm>
            <a:off x="7019925" y="4005262"/>
            <a:ext cx="27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a:solidFill>
                  <a:schemeClr val="tx1"/>
                </a:solidFill>
                <a:latin typeface="Arial Unicode MS" pitchFamily="34" charset="-128"/>
              </a:rPr>
              <a:t>NC</a:t>
            </a:r>
          </a:p>
        </p:txBody>
      </p:sp>
      <p:sp>
        <p:nvSpPr>
          <p:cNvPr id="128" name="Text Box 229"/>
          <p:cNvSpPr txBox="1">
            <a:spLocks noChangeArrowheads="1"/>
          </p:cNvSpPr>
          <p:nvPr/>
        </p:nvSpPr>
        <p:spPr bwMode="auto">
          <a:xfrm>
            <a:off x="7038975" y="3654425"/>
            <a:ext cx="361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VA</a:t>
            </a:r>
          </a:p>
        </p:txBody>
      </p:sp>
      <p:sp>
        <p:nvSpPr>
          <p:cNvPr id="129" name="Text Box 230"/>
          <p:cNvSpPr txBox="1">
            <a:spLocks noChangeArrowheads="1"/>
          </p:cNvSpPr>
          <p:nvPr/>
        </p:nvSpPr>
        <p:spPr bwMode="auto">
          <a:xfrm>
            <a:off x="6410325" y="3319462"/>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OH</a:t>
            </a:r>
          </a:p>
        </p:txBody>
      </p:sp>
      <p:sp>
        <p:nvSpPr>
          <p:cNvPr id="130" name="Text Box 231"/>
          <p:cNvSpPr txBox="1">
            <a:spLocks noChangeArrowheads="1"/>
          </p:cNvSpPr>
          <p:nvPr/>
        </p:nvSpPr>
        <p:spPr bwMode="auto">
          <a:xfrm>
            <a:off x="6638925" y="3548062"/>
            <a:ext cx="296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WV</a:t>
            </a:r>
          </a:p>
        </p:txBody>
      </p:sp>
      <p:sp>
        <p:nvSpPr>
          <p:cNvPr id="131" name="Text Box 232"/>
          <p:cNvSpPr txBox="1">
            <a:spLocks noChangeArrowheads="1"/>
          </p:cNvSpPr>
          <p:nvPr/>
        </p:nvSpPr>
        <p:spPr bwMode="auto">
          <a:xfrm>
            <a:off x="7019925" y="30146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PA</a:t>
            </a:r>
          </a:p>
        </p:txBody>
      </p:sp>
      <p:sp>
        <p:nvSpPr>
          <p:cNvPr id="132" name="Text Box 233"/>
          <p:cNvSpPr txBox="1">
            <a:spLocks noChangeArrowheads="1"/>
          </p:cNvSpPr>
          <p:nvPr/>
        </p:nvSpPr>
        <p:spPr bwMode="auto">
          <a:xfrm>
            <a:off x="7186613" y="2557462"/>
            <a:ext cx="268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NY</a:t>
            </a:r>
          </a:p>
        </p:txBody>
      </p:sp>
      <p:sp>
        <p:nvSpPr>
          <p:cNvPr id="133" name="Text Box 234"/>
          <p:cNvSpPr txBox="1">
            <a:spLocks noChangeArrowheads="1"/>
          </p:cNvSpPr>
          <p:nvPr/>
        </p:nvSpPr>
        <p:spPr bwMode="auto">
          <a:xfrm>
            <a:off x="7443788" y="2960687"/>
            <a:ext cx="200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NJ</a:t>
            </a:r>
          </a:p>
        </p:txBody>
      </p:sp>
      <p:sp>
        <p:nvSpPr>
          <p:cNvPr id="134" name="Text Box 235"/>
          <p:cNvSpPr txBox="1">
            <a:spLocks noChangeArrowheads="1"/>
          </p:cNvSpPr>
          <p:nvPr/>
        </p:nvSpPr>
        <p:spPr bwMode="auto">
          <a:xfrm>
            <a:off x="7615238" y="2736850"/>
            <a:ext cx="209550" cy="198437"/>
          </a:xfrm>
          <a:prstGeom prst="rect">
            <a:avLst/>
          </a:prstGeom>
          <a:noFill/>
          <a:ln>
            <a:noFill/>
          </a:ln>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CT</a:t>
            </a:r>
          </a:p>
        </p:txBody>
      </p:sp>
      <p:sp>
        <p:nvSpPr>
          <p:cNvPr id="135" name="Text Box 236"/>
          <p:cNvSpPr txBox="1">
            <a:spLocks noChangeArrowheads="1"/>
          </p:cNvSpPr>
          <p:nvPr/>
        </p:nvSpPr>
        <p:spPr bwMode="auto">
          <a:xfrm>
            <a:off x="7858125" y="2747962"/>
            <a:ext cx="1809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dirty="0">
                <a:solidFill>
                  <a:schemeClr val="tx1"/>
                </a:solidFill>
                <a:latin typeface="Arial Unicode MS" pitchFamily="34" charset="-128"/>
              </a:rPr>
              <a:t>RI</a:t>
            </a:r>
          </a:p>
        </p:txBody>
      </p:sp>
      <p:sp>
        <p:nvSpPr>
          <p:cNvPr id="136" name="Text Box 237"/>
          <p:cNvSpPr txBox="1">
            <a:spLocks noChangeArrowheads="1"/>
          </p:cNvSpPr>
          <p:nvPr/>
        </p:nvSpPr>
        <p:spPr bwMode="auto">
          <a:xfrm>
            <a:off x="7466013" y="2230437"/>
            <a:ext cx="2047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VT</a:t>
            </a:r>
          </a:p>
        </p:txBody>
      </p:sp>
      <p:sp>
        <p:nvSpPr>
          <p:cNvPr id="137" name="Text Box 238"/>
          <p:cNvSpPr txBox="1">
            <a:spLocks noChangeArrowheads="1"/>
          </p:cNvSpPr>
          <p:nvPr/>
        </p:nvSpPr>
        <p:spPr bwMode="auto">
          <a:xfrm>
            <a:off x="7650163" y="2395537"/>
            <a:ext cx="219075" cy="198438"/>
          </a:xfrm>
          <a:prstGeom prst="rect">
            <a:avLst/>
          </a:prstGeom>
          <a:noFill/>
          <a:ln>
            <a:noFill/>
          </a:ln>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NH</a:t>
            </a:r>
          </a:p>
        </p:txBody>
      </p:sp>
      <p:sp>
        <p:nvSpPr>
          <p:cNvPr id="138" name="Text Box 239"/>
          <p:cNvSpPr txBox="1">
            <a:spLocks noChangeArrowheads="1"/>
          </p:cNvSpPr>
          <p:nvPr/>
        </p:nvSpPr>
        <p:spPr bwMode="auto">
          <a:xfrm>
            <a:off x="7770813" y="1947862"/>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a:solidFill>
                  <a:schemeClr val="tx1"/>
                </a:solidFill>
                <a:latin typeface="Arial Unicode MS" pitchFamily="34" charset="-128"/>
              </a:rPr>
              <a:t>ME</a:t>
            </a:r>
          </a:p>
        </p:txBody>
      </p:sp>
      <p:sp>
        <p:nvSpPr>
          <p:cNvPr id="139" name="Text Box 240"/>
          <p:cNvSpPr txBox="1">
            <a:spLocks noChangeArrowheads="1"/>
          </p:cNvSpPr>
          <p:nvPr/>
        </p:nvSpPr>
        <p:spPr bwMode="auto">
          <a:xfrm>
            <a:off x="7181850" y="3260725"/>
            <a:ext cx="2301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a:solidFill>
                  <a:schemeClr val="tx1"/>
                </a:solidFill>
                <a:latin typeface="Arial Unicode MS" pitchFamily="34" charset="-128"/>
              </a:rPr>
              <a:t>MD</a:t>
            </a:r>
          </a:p>
        </p:txBody>
      </p:sp>
      <p:sp>
        <p:nvSpPr>
          <p:cNvPr id="140" name="Text Box 241"/>
          <p:cNvSpPr txBox="1">
            <a:spLocks noChangeArrowheads="1"/>
          </p:cNvSpPr>
          <p:nvPr/>
        </p:nvSpPr>
        <p:spPr bwMode="auto">
          <a:xfrm>
            <a:off x="7535812" y="3303815"/>
            <a:ext cx="2350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800" dirty="0">
                <a:solidFill>
                  <a:schemeClr val="tx1"/>
                </a:solidFill>
                <a:latin typeface="Arial Unicode MS" pitchFamily="34" charset="-128"/>
              </a:rPr>
              <a:t>DE</a:t>
            </a:r>
            <a:endParaRPr lang="en-US" altLang="en-US" sz="700" dirty="0">
              <a:solidFill>
                <a:schemeClr val="tx1"/>
              </a:solidFill>
              <a:latin typeface="Arial Unicode MS" pitchFamily="34" charset="-128"/>
            </a:endParaRPr>
          </a:p>
        </p:txBody>
      </p:sp>
      <p:sp>
        <p:nvSpPr>
          <p:cNvPr id="141" name="Text Box 244"/>
          <p:cNvSpPr txBox="1">
            <a:spLocks noChangeArrowheads="1"/>
          </p:cNvSpPr>
          <p:nvPr/>
        </p:nvSpPr>
        <p:spPr bwMode="auto">
          <a:xfrm>
            <a:off x="7646988" y="2579687"/>
            <a:ext cx="2254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700" dirty="0">
                <a:solidFill>
                  <a:schemeClr val="tx1"/>
                </a:solidFill>
                <a:latin typeface="Arial Unicode MS" pitchFamily="34" charset="-128"/>
              </a:rPr>
              <a:t>MA</a:t>
            </a:r>
          </a:p>
        </p:txBody>
      </p:sp>
      <p:grpSp>
        <p:nvGrpSpPr>
          <p:cNvPr id="142" name="Group 248"/>
          <p:cNvGrpSpPr>
            <a:grpSpLocks/>
          </p:cNvGrpSpPr>
          <p:nvPr/>
        </p:nvGrpSpPr>
        <p:grpSpPr bwMode="auto">
          <a:xfrm>
            <a:off x="7771102" y="5511799"/>
            <a:ext cx="242888" cy="93663"/>
            <a:chOff x="3477" y="1173"/>
            <a:chExt cx="153" cy="59"/>
          </a:xfrm>
          <a:solidFill>
            <a:schemeClr val="accent1">
              <a:lumMod val="60000"/>
              <a:lumOff val="40000"/>
            </a:schemeClr>
          </a:solidFill>
        </p:grpSpPr>
        <p:sp>
          <p:nvSpPr>
            <p:cNvPr id="143" name="Freeform 249"/>
            <p:cNvSpPr>
              <a:spLocks/>
            </p:cNvSpPr>
            <p:nvPr/>
          </p:nvSpPr>
          <p:spPr bwMode="auto">
            <a:xfrm>
              <a:off x="3477" y="1173"/>
              <a:ext cx="153" cy="59"/>
            </a:xfrm>
            <a:custGeom>
              <a:avLst/>
              <a:gdLst>
                <a:gd name="T0" fmla="*/ 69 w 307"/>
                <a:gd name="T1" fmla="*/ 28 h 118"/>
                <a:gd name="T2" fmla="*/ 73 w 307"/>
                <a:gd name="T3" fmla="*/ 25 h 118"/>
                <a:gd name="T4" fmla="*/ 75 w 307"/>
                <a:gd name="T5" fmla="*/ 22 h 118"/>
                <a:gd name="T6" fmla="*/ 75 w 307"/>
                <a:gd name="T7" fmla="*/ 18 h 118"/>
                <a:gd name="T8" fmla="*/ 73 w 307"/>
                <a:gd name="T9" fmla="*/ 14 h 118"/>
                <a:gd name="T10" fmla="*/ 73 w 307"/>
                <a:gd name="T11" fmla="*/ 11 h 118"/>
                <a:gd name="T12" fmla="*/ 76 w 307"/>
                <a:gd name="T13" fmla="*/ 7 h 118"/>
                <a:gd name="T14" fmla="*/ 76 w 307"/>
                <a:gd name="T15" fmla="*/ 4 h 118"/>
                <a:gd name="T16" fmla="*/ 74 w 307"/>
                <a:gd name="T17" fmla="*/ 1 h 118"/>
                <a:gd name="T18" fmla="*/ 68 w 307"/>
                <a:gd name="T19" fmla="*/ 0 h 118"/>
                <a:gd name="T20" fmla="*/ 65 w 307"/>
                <a:gd name="T21" fmla="*/ 0 h 118"/>
                <a:gd name="T22" fmla="*/ 61 w 307"/>
                <a:gd name="T23" fmla="*/ 0 h 118"/>
                <a:gd name="T24" fmla="*/ 56 w 307"/>
                <a:gd name="T25" fmla="*/ 0 h 118"/>
                <a:gd name="T26" fmla="*/ 52 w 307"/>
                <a:gd name="T27" fmla="*/ 0 h 118"/>
                <a:gd name="T28" fmla="*/ 47 w 307"/>
                <a:gd name="T29" fmla="*/ 0 h 118"/>
                <a:gd name="T30" fmla="*/ 42 w 307"/>
                <a:gd name="T31" fmla="*/ 0 h 118"/>
                <a:gd name="T32" fmla="*/ 37 w 307"/>
                <a:gd name="T33" fmla="*/ 0 h 118"/>
                <a:gd name="T34" fmla="*/ 33 w 307"/>
                <a:gd name="T35" fmla="*/ 0 h 118"/>
                <a:gd name="T36" fmla="*/ 29 w 307"/>
                <a:gd name="T37" fmla="*/ 0 h 118"/>
                <a:gd name="T38" fmla="*/ 25 w 307"/>
                <a:gd name="T39" fmla="*/ 0 h 118"/>
                <a:gd name="T40" fmla="*/ 21 w 307"/>
                <a:gd name="T41" fmla="*/ 0 h 118"/>
                <a:gd name="T42" fmla="*/ 16 w 307"/>
                <a:gd name="T43" fmla="*/ 0 h 118"/>
                <a:gd name="T44" fmla="*/ 12 w 307"/>
                <a:gd name="T45" fmla="*/ 3 h 118"/>
                <a:gd name="T46" fmla="*/ 9 w 307"/>
                <a:gd name="T47" fmla="*/ 5 h 118"/>
                <a:gd name="T48" fmla="*/ 7 w 307"/>
                <a:gd name="T49" fmla="*/ 8 h 118"/>
                <a:gd name="T50" fmla="*/ 6 w 307"/>
                <a:gd name="T51" fmla="*/ 12 h 118"/>
                <a:gd name="T52" fmla="*/ 3 w 307"/>
                <a:gd name="T53" fmla="*/ 15 h 118"/>
                <a:gd name="T54" fmla="*/ 0 w 307"/>
                <a:gd name="T55" fmla="*/ 18 h 118"/>
                <a:gd name="T56" fmla="*/ 0 w 307"/>
                <a:gd name="T57" fmla="*/ 22 h 118"/>
                <a:gd name="T58" fmla="*/ 2 w 307"/>
                <a:gd name="T59" fmla="*/ 25 h 118"/>
                <a:gd name="T60" fmla="*/ 6 w 307"/>
                <a:gd name="T61" fmla="*/ 26 h 118"/>
                <a:gd name="T62" fmla="*/ 10 w 307"/>
                <a:gd name="T63" fmla="*/ 27 h 118"/>
                <a:gd name="T64" fmla="*/ 15 w 307"/>
                <a:gd name="T65" fmla="*/ 28 h 118"/>
                <a:gd name="T66" fmla="*/ 20 w 307"/>
                <a:gd name="T67" fmla="*/ 28 h 118"/>
                <a:gd name="T68" fmla="*/ 23 w 307"/>
                <a:gd name="T69" fmla="*/ 28 h 118"/>
                <a:gd name="T70" fmla="*/ 28 w 307"/>
                <a:gd name="T71" fmla="*/ 29 h 118"/>
                <a:gd name="T72" fmla="*/ 32 w 307"/>
                <a:gd name="T73" fmla="*/ 30 h 118"/>
                <a:gd name="T74" fmla="*/ 36 w 307"/>
                <a:gd name="T75" fmla="*/ 30 h 118"/>
                <a:gd name="T76" fmla="*/ 42 w 307"/>
                <a:gd name="T77" fmla="*/ 30 h 118"/>
                <a:gd name="T78" fmla="*/ 46 w 307"/>
                <a:gd name="T79" fmla="*/ 30 h 118"/>
                <a:gd name="T80" fmla="*/ 51 w 307"/>
                <a:gd name="T81" fmla="*/ 30 h 118"/>
                <a:gd name="T82" fmla="*/ 57 w 307"/>
                <a:gd name="T83" fmla="*/ 30 h 118"/>
                <a:gd name="T84" fmla="*/ 61 w 307"/>
                <a:gd name="T85" fmla="*/ 30 h 118"/>
                <a:gd name="T86" fmla="*/ 66 w 307"/>
                <a:gd name="T87" fmla="*/ 30 h 118"/>
                <a:gd name="T88" fmla="*/ 69 w 307"/>
                <a:gd name="T89" fmla="*/ 30 h 118"/>
                <a:gd name="T90" fmla="*/ 70 w 307"/>
                <a:gd name="T91" fmla="*/ 26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7"/>
                <a:gd name="T139" fmla="*/ 0 h 118"/>
                <a:gd name="T140" fmla="*/ 307 w 307"/>
                <a:gd name="T141" fmla="*/ 118 h 1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7" h="118">
                  <a:moveTo>
                    <a:pt x="277" y="104"/>
                  </a:moveTo>
                  <a:lnTo>
                    <a:pt x="279" y="110"/>
                  </a:lnTo>
                  <a:lnTo>
                    <a:pt x="285" y="104"/>
                  </a:lnTo>
                  <a:lnTo>
                    <a:pt x="293" y="99"/>
                  </a:lnTo>
                  <a:lnTo>
                    <a:pt x="297" y="93"/>
                  </a:lnTo>
                  <a:lnTo>
                    <a:pt x="303" y="85"/>
                  </a:lnTo>
                  <a:lnTo>
                    <a:pt x="303" y="77"/>
                  </a:lnTo>
                  <a:lnTo>
                    <a:pt x="303" y="71"/>
                  </a:lnTo>
                  <a:lnTo>
                    <a:pt x="297" y="63"/>
                  </a:lnTo>
                  <a:lnTo>
                    <a:pt x="293" y="55"/>
                  </a:lnTo>
                  <a:lnTo>
                    <a:pt x="293" y="47"/>
                  </a:lnTo>
                  <a:lnTo>
                    <a:pt x="295" y="41"/>
                  </a:lnTo>
                  <a:lnTo>
                    <a:pt x="303" y="35"/>
                  </a:lnTo>
                  <a:lnTo>
                    <a:pt x="307" y="29"/>
                  </a:lnTo>
                  <a:lnTo>
                    <a:pt x="307" y="21"/>
                  </a:lnTo>
                  <a:lnTo>
                    <a:pt x="307" y="13"/>
                  </a:lnTo>
                  <a:lnTo>
                    <a:pt x="307" y="8"/>
                  </a:lnTo>
                  <a:lnTo>
                    <a:pt x="299" y="4"/>
                  </a:lnTo>
                  <a:lnTo>
                    <a:pt x="287" y="2"/>
                  </a:lnTo>
                  <a:lnTo>
                    <a:pt x="275" y="0"/>
                  </a:lnTo>
                  <a:lnTo>
                    <a:pt x="267" y="0"/>
                  </a:lnTo>
                  <a:lnTo>
                    <a:pt x="261" y="0"/>
                  </a:lnTo>
                  <a:lnTo>
                    <a:pt x="251" y="0"/>
                  </a:lnTo>
                  <a:lnTo>
                    <a:pt x="244" y="0"/>
                  </a:lnTo>
                  <a:lnTo>
                    <a:pt x="234" y="0"/>
                  </a:lnTo>
                  <a:lnTo>
                    <a:pt x="224" y="0"/>
                  </a:lnTo>
                  <a:lnTo>
                    <a:pt x="216" y="0"/>
                  </a:lnTo>
                  <a:lnTo>
                    <a:pt x="210" y="0"/>
                  </a:lnTo>
                  <a:lnTo>
                    <a:pt x="198" y="0"/>
                  </a:lnTo>
                  <a:lnTo>
                    <a:pt x="188" y="0"/>
                  </a:lnTo>
                  <a:lnTo>
                    <a:pt x="180" y="0"/>
                  </a:lnTo>
                  <a:lnTo>
                    <a:pt x="170" y="0"/>
                  </a:lnTo>
                  <a:lnTo>
                    <a:pt x="158" y="0"/>
                  </a:lnTo>
                  <a:lnTo>
                    <a:pt x="150" y="0"/>
                  </a:lnTo>
                  <a:lnTo>
                    <a:pt x="144" y="0"/>
                  </a:lnTo>
                  <a:lnTo>
                    <a:pt x="134" y="0"/>
                  </a:lnTo>
                  <a:lnTo>
                    <a:pt x="125" y="0"/>
                  </a:lnTo>
                  <a:lnTo>
                    <a:pt x="117" y="0"/>
                  </a:lnTo>
                  <a:lnTo>
                    <a:pt x="109" y="0"/>
                  </a:lnTo>
                  <a:lnTo>
                    <a:pt x="103" y="0"/>
                  </a:lnTo>
                  <a:lnTo>
                    <a:pt x="95" y="0"/>
                  </a:lnTo>
                  <a:lnTo>
                    <a:pt x="87" y="0"/>
                  </a:lnTo>
                  <a:lnTo>
                    <a:pt x="77" y="0"/>
                  </a:lnTo>
                  <a:lnTo>
                    <a:pt x="67" y="0"/>
                  </a:lnTo>
                  <a:lnTo>
                    <a:pt x="61" y="2"/>
                  </a:lnTo>
                  <a:lnTo>
                    <a:pt x="51" y="10"/>
                  </a:lnTo>
                  <a:lnTo>
                    <a:pt x="43" y="10"/>
                  </a:lnTo>
                  <a:lnTo>
                    <a:pt x="39" y="17"/>
                  </a:lnTo>
                  <a:lnTo>
                    <a:pt x="33" y="23"/>
                  </a:lnTo>
                  <a:lnTo>
                    <a:pt x="31" y="31"/>
                  </a:lnTo>
                  <a:lnTo>
                    <a:pt x="29" y="39"/>
                  </a:lnTo>
                  <a:lnTo>
                    <a:pt x="27" y="45"/>
                  </a:lnTo>
                  <a:lnTo>
                    <a:pt x="21" y="53"/>
                  </a:lnTo>
                  <a:lnTo>
                    <a:pt x="13" y="57"/>
                  </a:lnTo>
                  <a:lnTo>
                    <a:pt x="8" y="63"/>
                  </a:lnTo>
                  <a:lnTo>
                    <a:pt x="0" y="71"/>
                  </a:lnTo>
                  <a:lnTo>
                    <a:pt x="0" y="77"/>
                  </a:lnTo>
                  <a:lnTo>
                    <a:pt x="0" y="85"/>
                  </a:lnTo>
                  <a:lnTo>
                    <a:pt x="4" y="95"/>
                  </a:lnTo>
                  <a:lnTo>
                    <a:pt x="11" y="99"/>
                  </a:lnTo>
                  <a:lnTo>
                    <a:pt x="19" y="101"/>
                  </a:lnTo>
                  <a:lnTo>
                    <a:pt x="27" y="104"/>
                  </a:lnTo>
                  <a:lnTo>
                    <a:pt x="33" y="106"/>
                  </a:lnTo>
                  <a:lnTo>
                    <a:pt x="43" y="108"/>
                  </a:lnTo>
                  <a:lnTo>
                    <a:pt x="55" y="110"/>
                  </a:lnTo>
                  <a:lnTo>
                    <a:pt x="63" y="110"/>
                  </a:lnTo>
                  <a:lnTo>
                    <a:pt x="73" y="110"/>
                  </a:lnTo>
                  <a:lnTo>
                    <a:pt x="81" y="110"/>
                  </a:lnTo>
                  <a:lnTo>
                    <a:pt x="87" y="110"/>
                  </a:lnTo>
                  <a:lnTo>
                    <a:pt x="95" y="110"/>
                  </a:lnTo>
                  <a:lnTo>
                    <a:pt x="103" y="114"/>
                  </a:lnTo>
                  <a:lnTo>
                    <a:pt x="115" y="116"/>
                  </a:lnTo>
                  <a:lnTo>
                    <a:pt x="123" y="116"/>
                  </a:lnTo>
                  <a:lnTo>
                    <a:pt x="128" y="118"/>
                  </a:lnTo>
                  <a:lnTo>
                    <a:pt x="138" y="118"/>
                  </a:lnTo>
                  <a:lnTo>
                    <a:pt x="146" y="118"/>
                  </a:lnTo>
                  <a:lnTo>
                    <a:pt x="158" y="118"/>
                  </a:lnTo>
                  <a:lnTo>
                    <a:pt x="168" y="118"/>
                  </a:lnTo>
                  <a:lnTo>
                    <a:pt x="178" y="118"/>
                  </a:lnTo>
                  <a:lnTo>
                    <a:pt x="184" y="118"/>
                  </a:lnTo>
                  <a:lnTo>
                    <a:pt x="192" y="118"/>
                  </a:lnTo>
                  <a:lnTo>
                    <a:pt x="204" y="118"/>
                  </a:lnTo>
                  <a:lnTo>
                    <a:pt x="220" y="118"/>
                  </a:lnTo>
                  <a:lnTo>
                    <a:pt x="230" y="118"/>
                  </a:lnTo>
                  <a:lnTo>
                    <a:pt x="236" y="118"/>
                  </a:lnTo>
                  <a:lnTo>
                    <a:pt x="246" y="118"/>
                  </a:lnTo>
                  <a:lnTo>
                    <a:pt x="255" y="118"/>
                  </a:lnTo>
                  <a:lnTo>
                    <a:pt x="265" y="118"/>
                  </a:lnTo>
                  <a:lnTo>
                    <a:pt x="273" y="118"/>
                  </a:lnTo>
                  <a:lnTo>
                    <a:pt x="279" y="118"/>
                  </a:lnTo>
                  <a:lnTo>
                    <a:pt x="279" y="110"/>
                  </a:lnTo>
                  <a:lnTo>
                    <a:pt x="283" y="104"/>
                  </a:lnTo>
                  <a:lnTo>
                    <a:pt x="277" y="104"/>
                  </a:lnTo>
                  <a:close/>
                </a:path>
              </a:pathLst>
            </a:custGeom>
            <a:grp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44" name="Freeform 250"/>
            <p:cNvSpPr>
              <a:spLocks/>
            </p:cNvSpPr>
            <p:nvPr/>
          </p:nvSpPr>
          <p:spPr bwMode="auto">
            <a:xfrm>
              <a:off x="3477" y="1173"/>
              <a:ext cx="153" cy="59"/>
            </a:xfrm>
            <a:custGeom>
              <a:avLst/>
              <a:gdLst>
                <a:gd name="T0" fmla="*/ 69 w 307"/>
                <a:gd name="T1" fmla="*/ 28 h 118"/>
                <a:gd name="T2" fmla="*/ 73 w 307"/>
                <a:gd name="T3" fmla="*/ 25 h 118"/>
                <a:gd name="T4" fmla="*/ 75 w 307"/>
                <a:gd name="T5" fmla="*/ 22 h 118"/>
                <a:gd name="T6" fmla="*/ 75 w 307"/>
                <a:gd name="T7" fmla="*/ 18 h 118"/>
                <a:gd name="T8" fmla="*/ 73 w 307"/>
                <a:gd name="T9" fmla="*/ 14 h 118"/>
                <a:gd name="T10" fmla="*/ 73 w 307"/>
                <a:gd name="T11" fmla="*/ 11 h 118"/>
                <a:gd name="T12" fmla="*/ 76 w 307"/>
                <a:gd name="T13" fmla="*/ 7 h 118"/>
                <a:gd name="T14" fmla="*/ 76 w 307"/>
                <a:gd name="T15" fmla="*/ 4 h 118"/>
                <a:gd name="T16" fmla="*/ 74 w 307"/>
                <a:gd name="T17" fmla="*/ 1 h 118"/>
                <a:gd name="T18" fmla="*/ 68 w 307"/>
                <a:gd name="T19" fmla="*/ 0 h 118"/>
                <a:gd name="T20" fmla="*/ 65 w 307"/>
                <a:gd name="T21" fmla="*/ 0 h 118"/>
                <a:gd name="T22" fmla="*/ 61 w 307"/>
                <a:gd name="T23" fmla="*/ 0 h 118"/>
                <a:gd name="T24" fmla="*/ 56 w 307"/>
                <a:gd name="T25" fmla="*/ 0 h 118"/>
                <a:gd name="T26" fmla="*/ 52 w 307"/>
                <a:gd name="T27" fmla="*/ 0 h 118"/>
                <a:gd name="T28" fmla="*/ 47 w 307"/>
                <a:gd name="T29" fmla="*/ 0 h 118"/>
                <a:gd name="T30" fmla="*/ 42 w 307"/>
                <a:gd name="T31" fmla="*/ 0 h 118"/>
                <a:gd name="T32" fmla="*/ 37 w 307"/>
                <a:gd name="T33" fmla="*/ 0 h 118"/>
                <a:gd name="T34" fmla="*/ 33 w 307"/>
                <a:gd name="T35" fmla="*/ 0 h 118"/>
                <a:gd name="T36" fmla="*/ 29 w 307"/>
                <a:gd name="T37" fmla="*/ 0 h 118"/>
                <a:gd name="T38" fmla="*/ 25 w 307"/>
                <a:gd name="T39" fmla="*/ 0 h 118"/>
                <a:gd name="T40" fmla="*/ 21 w 307"/>
                <a:gd name="T41" fmla="*/ 0 h 118"/>
                <a:gd name="T42" fmla="*/ 16 w 307"/>
                <a:gd name="T43" fmla="*/ 0 h 118"/>
                <a:gd name="T44" fmla="*/ 12 w 307"/>
                <a:gd name="T45" fmla="*/ 3 h 118"/>
                <a:gd name="T46" fmla="*/ 9 w 307"/>
                <a:gd name="T47" fmla="*/ 5 h 118"/>
                <a:gd name="T48" fmla="*/ 7 w 307"/>
                <a:gd name="T49" fmla="*/ 8 h 118"/>
                <a:gd name="T50" fmla="*/ 6 w 307"/>
                <a:gd name="T51" fmla="*/ 12 h 118"/>
                <a:gd name="T52" fmla="*/ 3 w 307"/>
                <a:gd name="T53" fmla="*/ 15 h 118"/>
                <a:gd name="T54" fmla="*/ 0 w 307"/>
                <a:gd name="T55" fmla="*/ 18 h 118"/>
                <a:gd name="T56" fmla="*/ 0 w 307"/>
                <a:gd name="T57" fmla="*/ 22 h 118"/>
                <a:gd name="T58" fmla="*/ 2 w 307"/>
                <a:gd name="T59" fmla="*/ 25 h 118"/>
                <a:gd name="T60" fmla="*/ 6 w 307"/>
                <a:gd name="T61" fmla="*/ 26 h 118"/>
                <a:gd name="T62" fmla="*/ 10 w 307"/>
                <a:gd name="T63" fmla="*/ 27 h 118"/>
                <a:gd name="T64" fmla="*/ 15 w 307"/>
                <a:gd name="T65" fmla="*/ 28 h 118"/>
                <a:gd name="T66" fmla="*/ 20 w 307"/>
                <a:gd name="T67" fmla="*/ 28 h 118"/>
                <a:gd name="T68" fmla="*/ 23 w 307"/>
                <a:gd name="T69" fmla="*/ 28 h 118"/>
                <a:gd name="T70" fmla="*/ 28 w 307"/>
                <a:gd name="T71" fmla="*/ 29 h 118"/>
                <a:gd name="T72" fmla="*/ 32 w 307"/>
                <a:gd name="T73" fmla="*/ 30 h 118"/>
                <a:gd name="T74" fmla="*/ 36 w 307"/>
                <a:gd name="T75" fmla="*/ 30 h 118"/>
                <a:gd name="T76" fmla="*/ 42 w 307"/>
                <a:gd name="T77" fmla="*/ 30 h 118"/>
                <a:gd name="T78" fmla="*/ 46 w 307"/>
                <a:gd name="T79" fmla="*/ 30 h 118"/>
                <a:gd name="T80" fmla="*/ 51 w 307"/>
                <a:gd name="T81" fmla="*/ 30 h 118"/>
                <a:gd name="T82" fmla="*/ 57 w 307"/>
                <a:gd name="T83" fmla="*/ 30 h 118"/>
                <a:gd name="T84" fmla="*/ 61 w 307"/>
                <a:gd name="T85" fmla="*/ 30 h 118"/>
                <a:gd name="T86" fmla="*/ 66 w 307"/>
                <a:gd name="T87" fmla="*/ 30 h 118"/>
                <a:gd name="T88" fmla="*/ 69 w 307"/>
                <a:gd name="T89" fmla="*/ 30 h 118"/>
                <a:gd name="T90" fmla="*/ 70 w 307"/>
                <a:gd name="T91" fmla="*/ 26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7"/>
                <a:gd name="T139" fmla="*/ 0 h 118"/>
                <a:gd name="T140" fmla="*/ 307 w 307"/>
                <a:gd name="T141" fmla="*/ 118 h 1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7" h="118">
                  <a:moveTo>
                    <a:pt x="277" y="104"/>
                  </a:moveTo>
                  <a:lnTo>
                    <a:pt x="279" y="110"/>
                  </a:lnTo>
                  <a:lnTo>
                    <a:pt x="285" y="104"/>
                  </a:lnTo>
                  <a:lnTo>
                    <a:pt x="293" y="99"/>
                  </a:lnTo>
                  <a:lnTo>
                    <a:pt x="297" y="93"/>
                  </a:lnTo>
                  <a:lnTo>
                    <a:pt x="303" y="85"/>
                  </a:lnTo>
                  <a:lnTo>
                    <a:pt x="303" y="77"/>
                  </a:lnTo>
                  <a:lnTo>
                    <a:pt x="303" y="71"/>
                  </a:lnTo>
                  <a:lnTo>
                    <a:pt x="297" y="63"/>
                  </a:lnTo>
                  <a:lnTo>
                    <a:pt x="293" y="55"/>
                  </a:lnTo>
                  <a:lnTo>
                    <a:pt x="293" y="47"/>
                  </a:lnTo>
                  <a:lnTo>
                    <a:pt x="295" y="41"/>
                  </a:lnTo>
                  <a:lnTo>
                    <a:pt x="303" y="35"/>
                  </a:lnTo>
                  <a:lnTo>
                    <a:pt x="307" y="29"/>
                  </a:lnTo>
                  <a:lnTo>
                    <a:pt x="307" y="21"/>
                  </a:lnTo>
                  <a:lnTo>
                    <a:pt x="307" y="13"/>
                  </a:lnTo>
                  <a:lnTo>
                    <a:pt x="307" y="8"/>
                  </a:lnTo>
                  <a:lnTo>
                    <a:pt x="299" y="4"/>
                  </a:lnTo>
                  <a:lnTo>
                    <a:pt x="287" y="2"/>
                  </a:lnTo>
                  <a:lnTo>
                    <a:pt x="275" y="0"/>
                  </a:lnTo>
                  <a:lnTo>
                    <a:pt x="267" y="0"/>
                  </a:lnTo>
                  <a:lnTo>
                    <a:pt x="261" y="0"/>
                  </a:lnTo>
                  <a:lnTo>
                    <a:pt x="251" y="0"/>
                  </a:lnTo>
                  <a:lnTo>
                    <a:pt x="244" y="0"/>
                  </a:lnTo>
                  <a:lnTo>
                    <a:pt x="234" y="0"/>
                  </a:lnTo>
                  <a:lnTo>
                    <a:pt x="224" y="0"/>
                  </a:lnTo>
                  <a:lnTo>
                    <a:pt x="216" y="0"/>
                  </a:lnTo>
                  <a:lnTo>
                    <a:pt x="210" y="0"/>
                  </a:lnTo>
                  <a:lnTo>
                    <a:pt x="198" y="0"/>
                  </a:lnTo>
                  <a:lnTo>
                    <a:pt x="188" y="0"/>
                  </a:lnTo>
                  <a:lnTo>
                    <a:pt x="180" y="0"/>
                  </a:lnTo>
                  <a:lnTo>
                    <a:pt x="170" y="0"/>
                  </a:lnTo>
                  <a:lnTo>
                    <a:pt x="158" y="0"/>
                  </a:lnTo>
                  <a:lnTo>
                    <a:pt x="150" y="0"/>
                  </a:lnTo>
                  <a:lnTo>
                    <a:pt x="144" y="0"/>
                  </a:lnTo>
                  <a:lnTo>
                    <a:pt x="134" y="0"/>
                  </a:lnTo>
                  <a:lnTo>
                    <a:pt x="125" y="0"/>
                  </a:lnTo>
                  <a:lnTo>
                    <a:pt x="117" y="0"/>
                  </a:lnTo>
                  <a:lnTo>
                    <a:pt x="109" y="0"/>
                  </a:lnTo>
                  <a:lnTo>
                    <a:pt x="103" y="0"/>
                  </a:lnTo>
                  <a:lnTo>
                    <a:pt x="95" y="0"/>
                  </a:lnTo>
                  <a:lnTo>
                    <a:pt x="87" y="0"/>
                  </a:lnTo>
                  <a:lnTo>
                    <a:pt x="77" y="0"/>
                  </a:lnTo>
                  <a:lnTo>
                    <a:pt x="67" y="0"/>
                  </a:lnTo>
                  <a:lnTo>
                    <a:pt x="61" y="2"/>
                  </a:lnTo>
                  <a:lnTo>
                    <a:pt x="51" y="10"/>
                  </a:lnTo>
                  <a:lnTo>
                    <a:pt x="43" y="10"/>
                  </a:lnTo>
                  <a:lnTo>
                    <a:pt x="39" y="17"/>
                  </a:lnTo>
                  <a:lnTo>
                    <a:pt x="33" y="23"/>
                  </a:lnTo>
                  <a:lnTo>
                    <a:pt x="31" y="31"/>
                  </a:lnTo>
                  <a:lnTo>
                    <a:pt x="29" y="39"/>
                  </a:lnTo>
                  <a:lnTo>
                    <a:pt x="27" y="45"/>
                  </a:lnTo>
                  <a:lnTo>
                    <a:pt x="21" y="53"/>
                  </a:lnTo>
                  <a:lnTo>
                    <a:pt x="13" y="57"/>
                  </a:lnTo>
                  <a:lnTo>
                    <a:pt x="8" y="63"/>
                  </a:lnTo>
                  <a:lnTo>
                    <a:pt x="0" y="71"/>
                  </a:lnTo>
                  <a:lnTo>
                    <a:pt x="0" y="77"/>
                  </a:lnTo>
                  <a:lnTo>
                    <a:pt x="0" y="85"/>
                  </a:lnTo>
                  <a:lnTo>
                    <a:pt x="4" y="95"/>
                  </a:lnTo>
                  <a:lnTo>
                    <a:pt x="11" y="99"/>
                  </a:lnTo>
                  <a:lnTo>
                    <a:pt x="19" y="101"/>
                  </a:lnTo>
                  <a:lnTo>
                    <a:pt x="27" y="104"/>
                  </a:lnTo>
                  <a:lnTo>
                    <a:pt x="33" y="106"/>
                  </a:lnTo>
                  <a:lnTo>
                    <a:pt x="43" y="108"/>
                  </a:lnTo>
                  <a:lnTo>
                    <a:pt x="55" y="110"/>
                  </a:lnTo>
                  <a:lnTo>
                    <a:pt x="63" y="110"/>
                  </a:lnTo>
                  <a:lnTo>
                    <a:pt x="73" y="110"/>
                  </a:lnTo>
                  <a:lnTo>
                    <a:pt x="81" y="110"/>
                  </a:lnTo>
                  <a:lnTo>
                    <a:pt x="87" y="110"/>
                  </a:lnTo>
                  <a:lnTo>
                    <a:pt x="95" y="110"/>
                  </a:lnTo>
                  <a:lnTo>
                    <a:pt x="103" y="114"/>
                  </a:lnTo>
                  <a:lnTo>
                    <a:pt x="115" y="116"/>
                  </a:lnTo>
                  <a:lnTo>
                    <a:pt x="123" y="116"/>
                  </a:lnTo>
                  <a:lnTo>
                    <a:pt x="128" y="118"/>
                  </a:lnTo>
                  <a:lnTo>
                    <a:pt x="138" y="118"/>
                  </a:lnTo>
                  <a:lnTo>
                    <a:pt x="146" y="118"/>
                  </a:lnTo>
                  <a:lnTo>
                    <a:pt x="158" y="118"/>
                  </a:lnTo>
                  <a:lnTo>
                    <a:pt x="168" y="118"/>
                  </a:lnTo>
                  <a:lnTo>
                    <a:pt x="178" y="118"/>
                  </a:lnTo>
                  <a:lnTo>
                    <a:pt x="184" y="118"/>
                  </a:lnTo>
                  <a:lnTo>
                    <a:pt x="192" y="118"/>
                  </a:lnTo>
                  <a:lnTo>
                    <a:pt x="204" y="118"/>
                  </a:lnTo>
                  <a:lnTo>
                    <a:pt x="220" y="118"/>
                  </a:lnTo>
                  <a:lnTo>
                    <a:pt x="230" y="118"/>
                  </a:lnTo>
                  <a:lnTo>
                    <a:pt x="236" y="118"/>
                  </a:lnTo>
                  <a:lnTo>
                    <a:pt x="246" y="118"/>
                  </a:lnTo>
                  <a:lnTo>
                    <a:pt x="255" y="118"/>
                  </a:lnTo>
                  <a:lnTo>
                    <a:pt x="265" y="118"/>
                  </a:lnTo>
                  <a:lnTo>
                    <a:pt x="273" y="118"/>
                  </a:lnTo>
                  <a:lnTo>
                    <a:pt x="279" y="118"/>
                  </a:lnTo>
                  <a:lnTo>
                    <a:pt x="279" y="110"/>
                  </a:lnTo>
                  <a:lnTo>
                    <a:pt x="283" y="104"/>
                  </a:lnTo>
                </a:path>
              </a:pathLst>
            </a:custGeom>
            <a:grpFill/>
            <a:ln w="6350">
              <a:solidFill>
                <a:srgbClr val="000000"/>
              </a:solidFill>
              <a:round/>
              <a:headEnd/>
              <a:tailEnd/>
            </a:ln>
            <a:extLst/>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grpSp>
      <p:sp>
        <p:nvSpPr>
          <p:cNvPr id="145" name="Text Box 187"/>
          <p:cNvSpPr txBox="1">
            <a:spLocks noChangeArrowheads="1"/>
          </p:cNvSpPr>
          <p:nvPr/>
        </p:nvSpPr>
        <p:spPr bwMode="auto">
          <a:xfrm>
            <a:off x="7688552" y="5301376"/>
            <a:ext cx="3981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smtClean="0">
                <a:solidFill>
                  <a:schemeClr val="tx1"/>
                </a:solidFill>
                <a:latin typeface="Arial Unicode MS" pitchFamily="34" charset="-128"/>
              </a:rPr>
              <a:t>PR</a:t>
            </a:r>
            <a:endParaRPr lang="en-US" altLang="en-US" sz="1000" dirty="0">
              <a:solidFill>
                <a:schemeClr val="tx1"/>
              </a:solidFill>
              <a:latin typeface="Arial Unicode MS" pitchFamily="34" charset="-128"/>
            </a:endParaRPr>
          </a:p>
        </p:txBody>
      </p:sp>
      <p:sp>
        <p:nvSpPr>
          <p:cNvPr id="146" name="Freeform 165"/>
          <p:cNvSpPr>
            <a:spLocks/>
          </p:cNvSpPr>
          <p:nvPr/>
        </p:nvSpPr>
        <p:spPr bwMode="auto">
          <a:xfrm>
            <a:off x="8162925" y="5540375"/>
            <a:ext cx="55562" cy="50800"/>
          </a:xfrm>
          <a:custGeom>
            <a:avLst/>
            <a:gdLst>
              <a:gd name="T0" fmla="*/ 0 w 35"/>
              <a:gd name="T1" fmla="*/ 2147483647 h 32"/>
              <a:gd name="T2" fmla="*/ 2147483647 w 35"/>
              <a:gd name="T3" fmla="*/ 0 h 32"/>
              <a:gd name="T4" fmla="*/ 2147483647 w 35"/>
              <a:gd name="T5" fmla="*/ 2147483647 h 32"/>
              <a:gd name="T6" fmla="*/ 2147483647 w 35"/>
              <a:gd name="T7" fmla="*/ 2147483647 h 32"/>
              <a:gd name="T8" fmla="*/ 2147483647 w 35"/>
              <a:gd name="T9" fmla="*/ 2147483647 h 32"/>
              <a:gd name="T10" fmla="*/ 2147483647 w 35"/>
              <a:gd name="T11" fmla="*/ 2147483647 h 32"/>
              <a:gd name="T12" fmla="*/ 2147483647 w 35"/>
              <a:gd name="T13" fmla="*/ 2147483647 h 32"/>
              <a:gd name="T14" fmla="*/ 0 w 35"/>
              <a:gd name="T15" fmla="*/ 2147483647 h 32"/>
              <a:gd name="T16" fmla="*/ 0 w 35"/>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21"/>
                </a:moveTo>
                <a:lnTo>
                  <a:pt x="17" y="0"/>
                </a:lnTo>
                <a:lnTo>
                  <a:pt x="31" y="7"/>
                </a:lnTo>
                <a:lnTo>
                  <a:pt x="35" y="18"/>
                </a:lnTo>
                <a:lnTo>
                  <a:pt x="28" y="25"/>
                </a:lnTo>
                <a:lnTo>
                  <a:pt x="21" y="32"/>
                </a:lnTo>
                <a:lnTo>
                  <a:pt x="14" y="32"/>
                </a:lnTo>
                <a:lnTo>
                  <a:pt x="0" y="21"/>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47" name="Freeform 167"/>
          <p:cNvSpPr>
            <a:spLocks/>
          </p:cNvSpPr>
          <p:nvPr/>
        </p:nvSpPr>
        <p:spPr bwMode="auto">
          <a:xfrm>
            <a:off x="8251825" y="5529262"/>
            <a:ext cx="77787" cy="50800"/>
          </a:xfrm>
          <a:custGeom>
            <a:avLst/>
            <a:gdLst>
              <a:gd name="T0" fmla="*/ 0 w 49"/>
              <a:gd name="T1" fmla="*/ 2147483647 h 32"/>
              <a:gd name="T2" fmla="*/ 2147483647 w 49"/>
              <a:gd name="T3" fmla="*/ 0 h 32"/>
              <a:gd name="T4" fmla="*/ 2147483647 w 49"/>
              <a:gd name="T5" fmla="*/ 2147483647 h 32"/>
              <a:gd name="T6" fmla="*/ 2147483647 w 49"/>
              <a:gd name="T7" fmla="*/ 2147483647 h 32"/>
              <a:gd name="T8" fmla="*/ 2147483647 w 49"/>
              <a:gd name="T9" fmla="*/ 2147483647 h 32"/>
              <a:gd name="T10" fmla="*/ 2147483647 w 49"/>
              <a:gd name="T11" fmla="*/ 2147483647 h 32"/>
              <a:gd name="T12" fmla="*/ 2147483647 w 49"/>
              <a:gd name="T13" fmla="*/ 2147483647 h 32"/>
              <a:gd name="T14" fmla="*/ 2147483647 w 49"/>
              <a:gd name="T15" fmla="*/ 2147483647 h 32"/>
              <a:gd name="T16" fmla="*/ 0 w 49"/>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32"/>
              <a:gd name="T29" fmla="*/ 49 w 49"/>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32">
                <a:moveTo>
                  <a:pt x="0" y="28"/>
                </a:moveTo>
                <a:lnTo>
                  <a:pt x="21" y="0"/>
                </a:lnTo>
                <a:lnTo>
                  <a:pt x="42" y="4"/>
                </a:lnTo>
                <a:lnTo>
                  <a:pt x="46" y="14"/>
                </a:lnTo>
                <a:lnTo>
                  <a:pt x="49" y="32"/>
                </a:lnTo>
                <a:lnTo>
                  <a:pt x="28" y="32"/>
                </a:lnTo>
                <a:lnTo>
                  <a:pt x="14" y="28"/>
                </a:lnTo>
                <a:lnTo>
                  <a:pt x="4" y="28"/>
                </a:lnTo>
                <a:lnTo>
                  <a:pt x="0" y="2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48" name="Freeform 169"/>
          <p:cNvSpPr>
            <a:spLocks/>
          </p:cNvSpPr>
          <p:nvPr/>
        </p:nvSpPr>
        <p:spPr bwMode="auto">
          <a:xfrm>
            <a:off x="8137526" y="5681663"/>
            <a:ext cx="257174" cy="74612"/>
          </a:xfrm>
          <a:custGeom>
            <a:avLst/>
            <a:gdLst>
              <a:gd name="T0" fmla="*/ 0 w 57"/>
              <a:gd name="T1" fmla="*/ 2147483647 h 46"/>
              <a:gd name="T2" fmla="*/ 2147483647 w 57"/>
              <a:gd name="T3" fmla="*/ 2147483647 h 46"/>
              <a:gd name="T4" fmla="*/ 2147483647 w 57"/>
              <a:gd name="T5" fmla="*/ 2147483647 h 46"/>
              <a:gd name="T6" fmla="*/ 2147483647 w 57"/>
              <a:gd name="T7" fmla="*/ 0 h 46"/>
              <a:gd name="T8" fmla="*/ 2147483647 w 57"/>
              <a:gd name="T9" fmla="*/ 2147483647 h 46"/>
              <a:gd name="T10" fmla="*/ 2147483647 w 57"/>
              <a:gd name="T11" fmla="*/ 2147483647 h 46"/>
              <a:gd name="T12" fmla="*/ 2147483647 w 57"/>
              <a:gd name="T13" fmla="*/ 2147483647 h 46"/>
              <a:gd name="T14" fmla="*/ 2147483647 w 57"/>
              <a:gd name="T15" fmla="*/ 2147483647 h 46"/>
              <a:gd name="T16" fmla="*/ 2147483647 w 57"/>
              <a:gd name="T17" fmla="*/ 2147483647 h 46"/>
              <a:gd name="T18" fmla="*/ 2147483647 w 57"/>
              <a:gd name="T19" fmla="*/ 2147483647 h 46"/>
              <a:gd name="T20" fmla="*/ 2147483647 w 57"/>
              <a:gd name="T21" fmla="*/ 2147483647 h 46"/>
              <a:gd name="T22" fmla="*/ 2147483647 w 57"/>
              <a:gd name="T23" fmla="*/ 2147483647 h 46"/>
              <a:gd name="T24" fmla="*/ 2147483647 w 57"/>
              <a:gd name="T25" fmla="*/ 2147483647 h 46"/>
              <a:gd name="T26" fmla="*/ 0 w 57"/>
              <a:gd name="T27" fmla="*/ 2147483647 h 46"/>
              <a:gd name="T28" fmla="*/ 0 w 57"/>
              <a:gd name="T29" fmla="*/ 2147483647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46"/>
              <a:gd name="T47" fmla="*/ 57 w 57"/>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46">
                <a:moveTo>
                  <a:pt x="0" y="18"/>
                </a:moveTo>
                <a:lnTo>
                  <a:pt x="11" y="11"/>
                </a:lnTo>
                <a:lnTo>
                  <a:pt x="21" y="7"/>
                </a:lnTo>
                <a:lnTo>
                  <a:pt x="28" y="0"/>
                </a:lnTo>
                <a:lnTo>
                  <a:pt x="39" y="11"/>
                </a:lnTo>
                <a:lnTo>
                  <a:pt x="50" y="28"/>
                </a:lnTo>
                <a:lnTo>
                  <a:pt x="50" y="42"/>
                </a:lnTo>
                <a:lnTo>
                  <a:pt x="57" y="46"/>
                </a:lnTo>
                <a:lnTo>
                  <a:pt x="50" y="46"/>
                </a:lnTo>
                <a:lnTo>
                  <a:pt x="39" y="46"/>
                </a:lnTo>
                <a:lnTo>
                  <a:pt x="28" y="46"/>
                </a:lnTo>
                <a:lnTo>
                  <a:pt x="14" y="32"/>
                </a:lnTo>
                <a:lnTo>
                  <a:pt x="4" y="21"/>
                </a:lnTo>
                <a:lnTo>
                  <a:pt x="0" y="18"/>
                </a:lnTo>
              </a:path>
            </a:pathLst>
          </a:custGeom>
          <a:solidFill>
            <a:schemeClr val="accent1">
              <a:lumMod val="60000"/>
              <a:lumOff val="40000"/>
            </a:schemeClr>
          </a:solidFill>
          <a:ln w="6350">
            <a:solidFill>
              <a:srgbClr val="000000"/>
            </a:solidFill>
            <a:round/>
            <a:headEnd/>
            <a:tailEnd/>
          </a:ln>
        </p:spPr>
        <p:txBody>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endParaRPr lang="en-US" altLang="en-US"/>
          </a:p>
        </p:txBody>
      </p:sp>
      <p:sp>
        <p:nvSpPr>
          <p:cNvPr id="149" name="Text Box 187"/>
          <p:cNvSpPr txBox="1">
            <a:spLocks noChangeArrowheads="1"/>
          </p:cNvSpPr>
          <p:nvPr/>
        </p:nvSpPr>
        <p:spPr bwMode="auto">
          <a:xfrm>
            <a:off x="8298152" y="5511641"/>
            <a:ext cx="3981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99CCFF"/>
                </a:solidFill>
                <a:latin typeface="Webdings" pitchFamily="18" charset="2"/>
                <a:ea typeface="ＭＳ Ｐゴシック" pitchFamily="34" charset="-128"/>
              </a:defRPr>
            </a:lvl1pPr>
            <a:lvl2pPr marL="742950" indent="-285750" eaLnBrk="0" hangingPunct="0">
              <a:defRPr>
                <a:solidFill>
                  <a:srgbClr val="99CCFF"/>
                </a:solidFill>
                <a:latin typeface="Webdings" pitchFamily="18" charset="2"/>
                <a:ea typeface="ＭＳ Ｐゴシック" pitchFamily="34" charset="-128"/>
              </a:defRPr>
            </a:lvl2pPr>
            <a:lvl3pPr marL="1143000" indent="-228600" eaLnBrk="0" hangingPunct="0">
              <a:defRPr>
                <a:solidFill>
                  <a:srgbClr val="99CCFF"/>
                </a:solidFill>
                <a:latin typeface="Webdings" pitchFamily="18" charset="2"/>
                <a:ea typeface="ＭＳ Ｐゴシック" pitchFamily="34" charset="-128"/>
              </a:defRPr>
            </a:lvl3pPr>
            <a:lvl4pPr marL="1600200" indent="-228600" eaLnBrk="0" hangingPunct="0">
              <a:defRPr>
                <a:solidFill>
                  <a:srgbClr val="99CCFF"/>
                </a:solidFill>
                <a:latin typeface="Webdings" pitchFamily="18" charset="2"/>
                <a:ea typeface="ＭＳ Ｐゴシック" pitchFamily="34" charset="-128"/>
              </a:defRPr>
            </a:lvl4pPr>
            <a:lvl5pPr marL="2057400" indent="-228600" eaLnBrk="0" hangingPunct="0">
              <a:defRPr>
                <a:solidFill>
                  <a:srgbClr val="99CCFF"/>
                </a:solidFill>
                <a:latin typeface="Webdings" pitchFamily="18" charset="2"/>
                <a:ea typeface="ＭＳ Ｐゴシック" pitchFamily="34" charset="-128"/>
              </a:defRPr>
            </a:lvl5pPr>
            <a:lvl6pPr marL="25146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6pPr>
            <a:lvl7pPr marL="29718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7pPr>
            <a:lvl8pPr marL="34290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8pPr>
            <a:lvl9pPr marL="3886200" indent="-228600" algn="ctr" eaLnBrk="0" fontAlgn="base" hangingPunct="0">
              <a:spcBef>
                <a:spcPct val="0"/>
              </a:spcBef>
              <a:spcAft>
                <a:spcPct val="0"/>
              </a:spcAft>
              <a:defRPr>
                <a:solidFill>
                  <a:srgbClr val="99CCFF"/>
                </a:solidFill>
                <a:latin typeface="Webdings" pitchFamily="18" charset="2"/>
                <a:ea typeface="ＭＳ Ｐゴシック" pitchFamily="34" charset="-128"/>
              </a:defRPr>
            </a:lvl9pPr>
          </a:lstStyle>
          <a:p>
            <a:pPr eaLnBrk="1" hangingPunct="1">
              <a:spcBef>
                <a:spcPct val="50000"/>
              </a:spcBef>
            </a:pPr>
            <a:r>
              <a:rPr lang="en-US" altLang="en-US" sz="1000" dirty="0" smtClean="0">
                <a:solidFill>
                  <a:schemeClr val="tx1"/>
                </a:solidFill>
                <a:latin typeface="Arial Unicode MS" pitchFamily="34" charset="-128"/>
              </a:rPr>
              <a:t>VI</a:t>
            </a:r>
            <a:endParaRPr lang="en-US" altLang="en-US" sz="1000" dirty="0">
              <a:solidFill>
                <a:schemeClr val="tx1"/>
              </a:solidFill>
              <a:latin typeface="Arial Unicode MS" pitchFamily="34" charset="-128"/>
            </a:endParaRPr>
          </a:p>
        </p:txBody>
      </p:sp>
    </p:spTree>
    <p:extLst>
      <p:ext uri="{BB962C8B-B14F-4D97-AF65-F5344CB8AC3E}">
        <p14:creationId xmlns:p14="http://schemas.microsoft.com/office/powerpoint/2010/main" val="1826020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en-US" dirty="0"/>
              <a:t>Common themes of PBPD:</a:t>
            </a:r>
          </a:p>
        </p:txBody>
      </p:sp>
      <p:sp>
        <p:nvSpPr>
          <p:cNvPr id="3" name="Content Placeholder 2"/>
          <p:cNvSpPr>
            <a:spLocks noGrp="1"/>
          </p:cNvSpPr>
          <p:nvPr>
            <p:ph idx="1"/>
          </p:nvPr>
        </p:nvSpPr>
        <p:spPr/>
        <p:txBody>
          <a:bodyPr/>
          <a:lstStyle/>
          <a:p>
            <a:pPr>
              <a:defRPr/>
            </a:pPr>
            <a:r>
              <a:rPr lang="en-US" sz="2800" dirty="0" smtClean="0"/>
              <a:t>Project decisions </a:t>
            </a:r>
            <a:r>
              <a:rPr lang="en-US" sz="2800" dirty="0"/>
              <a:t>are based on critical examination of geometric elements </a:t>
            </a:r>
            <a:endParaRPr lang="en-US" sz="2800" dirty="0" smtClean="0"/>
          </a:p>
          <a:p>
            <a:pPr lvl="1">
              <a:defRPr/>
            </a:pPr>
            <a:r>
              <a:rPr lang="en-US" sz="2600" dirty="0" smtClean="0"/>
              <a:t>Select/size elements that serve priority needs</a:t>
            </a:r>
          </a:p>
          <a:p>
            <a:pPr lvl="1">
              <a:defRPr/>
            </a:pPr>
            <a:r>
              <a:rPr lang="en-US" sz="2600" dirty="0" smtClean="0"/>
              <a:t>Reduce or eliminate those that don’t</a:t>
            </a:r>
            <a:endParaRPr lang="en-US" sz="2600" dirty="0"/>
          </a:p>
          <a:p>
            <a:pPr>
              <a:defRPr/>
            </a:pPr>
            <a:endParaRPr lang="en-US" sz="2800" dirty="0" smtClean="0"/>
          </a:p>
          <a:p>
            <a:pPr>
              <a:defRPr/>
            </a:pPr>
            <a:r>
              <a:rPr lang="en-US" sz="2800" dirty="0" smtClean="0"/>
              <a:t>Choices made to serve project priorities while trying to save money</a:t>
            </a:r>
            <a:endParaRPr lang="en-US" sz="2800" dirty="0"/>
          </a:p>
          <a:p>
            <a:pPr>
              <a:defRPr/>
            </a:pPr>
            <a:endParaRPr lang="en-US" sz="2800" b="1" u="sng" dirty="0" smtClean="0"/>
          </a:p>
          <a:p>
            <a:pPr>
              <a:defRPr/>
            </a:pPr>
            <a:r>
              <a:rPr lang="en-US" sz="2800" b="1" u="sng" dirty="0" smtClean="0"/>
              <a:t>Project savings</a:t>
            </a:r>
            <a:r>
              <a:rPr lang="en-US" sz="2800" dirty="0"/>
              <a:t> </a:t>
            </a:r>
            <a:r>
              <a:rPr lang="en-US" sz="2800" dirty="0" smtClean="0"/>
              <a:t>benefit </a:t>
            </a:r>
            <a:r>
              <a:rPr lang="en-US" sz="2800" b="1" u="sng" dirty="0" smtClean="0"/>
              <a:t>System Needs</a:t>
            </a:r>
            <a:endParaRPr lang="en-US" sz="2800" b="1" u="sng" dirty="0"/>
          </a:p>
          <a:p>
            <a:pPr>
              <a:defRPr/>
            </a:pPr>
            <a:endParaRPr lang="en-US" sz="2800" dirty="0"/>
          </a:p>
          <a:p>
            <a:pPr marL="0" indent="0">
              <a:buNone/>
              <a:defRPr/>
            </a:pPr>
            <a:endParaRPr lang="en-US" dirty="0"/>
          </a:p>
          <a:p>
            <a:pPr>
              <a:defRPr/>
            </a:pPr>
            <a:endParaRPr lang="en-US" dirty="0" smtClean="0"/>
          </a:p>
          <a:p>
            <a:pPr marL="0" indent="0">
              <a:buNone/>
              <a:defRPr/>
            </a:pPr>
            <a:endParaRPr lang="en-US" dirty="0" smtClean="0"/>
          </a:p>
        </p:txBody>
      </p:sp>
    </p:spTree>
    <p:extLst>
      <p:ext uri="{BB962C8B-B14F-4D97-AF65-F5344CB8AC3E}">
        <p14:creationId xmlns:p14="http://schemas.microsoft.com/office/powerpoint/2010/main" val="195390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HWA Earth Ton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eorge's Fonts">
      <a:majorFont>
        <a:latin typeface="Calibri"/>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FHWA Earth Ton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eorge's Fonts">
      <a:majorFont>
        <a:latin typeface="Calibri"/>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FHWA Earth Ton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eorge's Fonts">
      <a:majorFont>
        <a:latin typeface="Calibri"/>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Robert Mooney</Speakers>
    <Year xmlns="b47a5aad-adfb-4dac-9d3f-47090e67d565">2016</Year>
    <Section xmlns="b47a5aad-adfb-4dac-9d3f-47090e67d565">Design</Section>
    <Day xmlns="b47a5aad-adfb-4dac-9d3f-47090e67d565">Wednesday</Day>
  </documentManagement>
</p:properties>
</file>

<file path=customXml/itemProps1.xml><?xml version="1.0" encoding="utf-8"?>
<ds:datastoreItem xmlns:ds="http://schemas.openxmlformats.org/officeDocument/2006/customXml" ds:itemID="{F02FA58E-6BFE-4DDD-9782-B1FC3A7988A3}"/>
</file>

<file path=customXml/itemProps2.xml><?xml version="1.0" encoding="utf-8"?>
<ds:datastoreItem xmlns:ds="http://schemas.openxmlformats.org/officeDocument/2006/customXml" ds:itemID="{32F4736C-BFBA-4F1F-8B87-BCED219E08E5}"/>
</file>

<file path=customXml/itemProps3.xml><?xml version="1.0" encoding="utf-8"?>
<ds:datastoreItem xmlns:ds="http://schemas.openxmlformats.org/officeDocument/2006/customXml" ds:itemID="{22ABCDB6-F4AE-420A-B99C-BBB188A53453}"/>
</file>

<file path=docProps/app.xml><?xml version="1.0" encoding="utf-8"?>
<Properties xmlns="http://schemas.openxmlformats.org/officeDocument/2006/extended-properties" xmlns:vt="http://schemas.openxmlformats.org/officeDocument/2006/docPropsVTypes">
  <Template/>
  <TotalTime>51104</TotalTime>
  <Words>1835</Words>
  <Application>Microsoft Office PowerPoint</Application>
  <PresentationFormat>On-screen Show (4:3)</PresentationFormat>
  <Paragraphs>466</Paragraphs>
  <Slides>26</Slides>
  <Notes>21</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FHWA Earth Tone</vt:lpstr>
      <vt:lpstr>1_FHWA Earth Tone</vt:lpstr>
      <vt:lpstr>2_FHWA Earth Tone</vt:lpstr>
      <vt:lpstr>Federal Highway Administration</vt:lpstr>
      <vt:lpstr>What is PBPD?</vt:lpstr>
      <vt:lpstr>Practical Design Example</vt:lpstr>
      <vt:lpstr>Practical Design Example</vt:lpstr>
      <vt:lpstr>PBPD is not:</vt:lpstr>
      <vt:lpstr>Practical design, aka…</vt:lpstr>
      <vt:lpstr>PBPD Overviews</vt:lpstr>
      <vt:lpstr>PBPD Workshops</vt:lpstr>
      <vt:lpstr>Common themes of PBPD:</vt:lpstr>
      <vt:lpstr>Notable attributes</vt:lpstr>
      <vt:lpstr>PBPD – Overlapping</vt:lpstr>
      <vt:lpstr>PowerPoint Presentation</vt:lpstr>
      <vt:lpstr>Performance Based Practical Design Example</vt:lpstr>
      <vt:lpstr>Performance Based Practical Design Example</vt:lpstr>
      <vt:lpstr>Performance Based Practical Design Example</vt:lpstr>
      <vt:lpstr>Performance Based Practical Design Example</vt:lpstr>
      <vt:lpstr>All Engineering choices  have trade-Offs</vt:lpstr>
      <vt:lpstr>Interactive Exercise: Expanding Freeway Capacity</vt:lpstr>
      <vt:lpstr>PowerPoint Presentation</vt:lpstr>
      <vt:lpstr>Operational Benefits of Shoulder Running</vt:lpstr>
      <vt:lpstr>Shoulder Use and Limitations of the HSM</vt:lpstr>
      <vt:lpstr>Key Reports</vt:lpstr>
      <vt:lpstr>Controlling Criteria</vt:lpstr>
      <vt:lpstr>www.regulations.gov</vt:lpstr>
      <vt:lpstr>FHWA Will be a good partner</vt:lpstr>
      <vt:lpstr>www.fhwa.dot.gov/design/pbpd/   Robert Mooney  202-366-2221 Robert.Mooney@dot.gov  George Merritt 404-562-3911 george.merritt@dot.gov</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Diet / Lane Reduction</dc:title>
  <dc:creator>Eun, Peter (FHWA)</dc:creator>
  <cp:lastModifiedBy>Robert Mooney</cp:lastModifiedBy>
  <cp:revision>277</cp:revision>
  <cp:lastPrinted>2015-11-30T19:38:50Z</cp:lastPrinted>
  <dcterms:created xsi:type="dcterms:W3CDTF">2013-08-09T23:33:29Z</dcterms:created>
  <dcterms:modified xsi:type="dcterms:W3CDTF">2016-09-01T11:24:25Z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